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5_1468119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5" r:id="rId2"/>
    <p:sldId id="277" r:id="rId3"/>
    <p:sldId id="268" r:id="rId4"/>
    <p:sldId id="265" r:id="rId5"/>
    <p:sldId id="258" r:id="rId6"/>
    <p:sldId id="276" r:id="rId7"/>
    <p:sldId id="274" r:id="rId8"/>
    <p:sldId id="279" r:id="rId9"/>
    <p:sldId id="281" r:id="rId10"/>
    <p:sldId id="287" r:id="rId11"/>
    <p:sldId id="283" r:id="rId12"/>
    <p:sldId id="284" r:id="rId13"/>
    <p:sldId id="285" r:id="rId14"/>
    <p:sldId id="267" r:id="rId15"/>
    <p:sldId id="259" r:id="rId16"/>
    <p:sldId id="286" r:id="rId17"/>
    <p:sldId id="269" r:id="rId18"/>
    <p:sldId id="270" r:id="rId19"/>
    <p:sldId id="288" r:id="rId20"/>
    <p:sldId id="289" r:id="rId21"/>
    <p:sldId id="290" r:id="rId22"/>
    <p:sldId id="266" r:id="rId23"/>
    <p:sldId id="271" r:id="rId24"/>
    <p:sldId id="272" r:id="rId25"/>
    <p:sldId id="291" r:id="rId26"/>
    <p:sldId id="292"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15DEE2-9DDB-CF56-E528-550915FD9DE4}" name="Curtis Steinmetz" initials="CS" userId="9a819369d3cc796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96" d="100"/>
          <a:sy n="96"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modernComment_115_14681198.xml><?xml version="1.0" encoding="utf-8"?>
<p188:cmLst xmlns:a="http://schemas.openxmlformats.org/drawingml/2006/main" xmlns:r="http://schemas.openxmlformats.org/officeDocument/2006/relationships" xmlns:p188="http://schemas.microsoft.com/office/powerpoint/2018/8/main">
  <p188:cm id="{00B57CC6-ADDF-4E8F-8AC2-4C1610AB1C2F}" authorId="{D315DEE2-9DDB-CF56-E528-550915FD9DE4}" created="2023-03-03T18:40:29.433">
    <ac:txMkLst xmlns:ac="http://schemas.microsoft.com/office/drawing/2013/main/command">
      <pc:docMk xmlns:pc="http://schemas.microsoft.com/office/powerpoint/2013/main/command"/>
      <pc:sldMk xmlns:pc="http://schemas.microsoft.com/office/powerpoint/2013/main/command" cId="342364568" sldId="277"/>
      <ac:spMk id="3" creationId="{A7776D6D-9FA3-F657-705E-B7C6AC9876FC}"/>
      <ac:txMk cp="435" len="1">
        <ac:context len="710" hash="2779823450"/>
      </ac:txMk>
    </ac:txMkLst>
    <p188:pos x="690353" y="3639506"/>
    <p188:txBody>
      <a:bodyPr/>
      <a:lstStyle/>
      <a:p>
        <a:r>
          <a:rPr lang="en-US"/>
          <a:t>Bul saeng bul myeol bul gu bu jeong
Bu jeung gam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0BC49-9E0B-4BD9-BFA2-702AACE6C2B2}"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C496-22CD-4804-8F10-E88958760B57}" type="slidenum">
              <a:rPr lang="en-US" smtClean="0"/>
              <a:t>‹#›</a:t>
            </a:fld>
            <a:endParaRPr lang="en-US"/>
          </a:p>
        </p:txBody>
      </p:sp>
    </p:spTree>
    <p:extLst>
      <p:ext uri="{BB962C8B-B14F-4D97-AF65-F5344CB8AC3E}">
        <p14:creationId xmlns:p14="http://schemas.microsoft.com/office/powerpoint/2010/main" val="156702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Segoe UI" panose="020B0502040204020203" pitchFamily="34" charset="0"/>
              </a:rPr>
              <a:t>Bul</a:t>
            </a:r>
            <a:r>
              <a:rPr lang="en-US" sz="1800" dirty="0">
                <a:effectLst/>
                <a:latin typeface="Segoe UI" panose="020B0502040204020203" pitchFamily="34" charset="0"/>
              </a:rPr>
              <a:t> saeng </a:t>
            </a:r>
            <a:r>
              <a:rPr lang="en-US" sz="1800" dirty="0" err="1">
                <a:effectLst/>
                <a:latin typeface="Segoe UI" panose="020B0502040204020203" pitchFamily="34" charset="0"/>
              </a:rPr>
              <a:t>bul</a:t>
            </a:r>
            <a:r>
              <a:rPr lang="en-US" sz="1800" dirty="0">
                <a:effectLst/>
                <a:latin typeface="Segoe UI" panose="020B0502040204020203" pitchFamily="34" charset="0"/>
              </a:rPr>
              <a:t> </a:t>
            </a:r>
            <a:r>
              <a:rPr lang="en-US" sz="1800" dirty="0" err="1">
                <a:effectLst/>
                <a:latin typeface="Segoe UI" panose="020B0502040204020203" pitchFamily="34" charset="0"/>
              </a:rPr>
              <a:t>myeol</a:t>
            </a:r>
            <a:r>
              <a:rPr lang="en-US" sz="1800" dirty="0">
                <a:effectLst/>
                <a:latin typeface="Segoe UI" panose="020B0502040204020203" pitchFamily="34" charset="0"/>
              </a:rPr>
              <a:t> </a:t>
            </a:r>
            <a:r>
              <a:rPr lang="en-US" sz="1800" dirty="0" err="1">
                <a:effectLst/>
                <a:latin typeface="Segoe UI" panose="020B0502040204020203" pitchFamily="34" charset="0"/>
              </a:rPr>
              <a:t>bul</a:t>
            </a:r>
            <a:r>
              <a:rPr lang="en-US" sz="1800" dirty="0">
                <a:effectLst/>
                <a:latin typeface="Segoe UI" panose="020B0502040204020203" pitchFamily="34" charset="0"/>
              </a:rPr>
              <a:t> </a:t>
            </a:r>
            <a:r>
              <a:rPr lang="en-US" sz="1800" dirty="0" err="1">
                <a:effectLst/>
                <a:latin typeface="Segoe UI" panose="020B0502040204020203" pitchFamily="34" charset="0"/>
              </a:rPr>
              <a:t>gu</a:t>
            </a:r>
            <a:r>
              <a:rPr lang="en-US" sz="1800" dirty="0">
                <a:effectLst/>
                <a:latin typeface="Segoe UI" panose="020B0502040204020203" pitchFamily="34" charset="0"/>
              </a:rPr>
              <a:t> </a:t>
            </a:r>
            <a:r>
              <a:rPr lang="en-US" sz="1800" dirty="0" err="1">
                <a:effectLst/>
                <a:latin typeface="Segoe UI" panose="020B0502040204020203" pitchFamily="34" charset="0"/>
              </a:rPr>
              <a:t>bu</a:t>
            </a:r>
            <a:r>
              <a:rPr lang="en-US" sz="1800" dirty="0">
                <a:effectLst/>
                <a:latin typeface="Segoe UI" panose="020B0502040204020203" pitchFamily="34" charset="0"/>
              </a:rPr>
              <a:t> </a:t>
            </a:r>
            <a:r>
              <a:rPr lang="en-US" sz="1800" dirty="0" err="1">
                <a:effectLst/>
                <a:latin typeface="Segoe UI" panose="020B0502040204020203" pitchFamily="34" charset="0"/>
              </a:rPr>
              <a:t>jeong</a:t>
            </a:r>
            <a:br>
              <a:rPr lang="en-US" sz="1800" dirty="0">
                <a:effectLst/>
                <a:latin typeface="Segoe UI" panose="020B0502040204020203" pitchFamily="34" charset="0"/>
              </a:rPr>
            </a:br>
            <a:r>
              <a:rPr lang="en-US" sz="1800" dirty="0">
                <a:effectLst/>
                <a:latin typeface="Segoe UI" panose="020B0502040204020203" pitchFamily="34" charset="0"/>
              </a:rPr>
              <a:t>Bu </a:t>
            </a:r>
            <a:r>
              <a:rPr lang="en-US" sz="1800" dirty="0" err="1">
                <a:effectLst/>
                <a:latin typeface="Segoe UI" panose="020B0502040204020203" pitchFamily="34" charset="0"/>
              </a:rPr>
              <a:t>jeung</a:t>
            </a:r>
            <a:r>
              <a:rPr lang="en-US" sz="1800" dirty="0">
                <a:effectLst/>
                <a:latin typeface="Segoe UI" panose="020B0502040204020203" pitchFamily="34" charset="0"/>
              </a:rPr>
              <a:t> </a:t>
            </a:r>
            <a:r>
              <a:rPr lang="en-US" sz="1800" dirty="0" err="1">
                <a:effectLst/>
                <a:latin typeface="Segoe UI" panose="020B0502040204020203" pitchFamily="34" charset="0"/>
              </a:rPr>
              <a:t>bu</a:t>
            </a:r>
            <a:r>
              <a:rPr lang="en-US" sz="1800" dirty="0">
                <a:effectLst/>
                <a:latin typeface="Segoe UI" panose="020B0502040204020203" pitchFamily="34" charset="0"/>
              </a:rPr>
              <a:t> gam</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FFEC496-22CD-4804-8F10-E88958760B57}" type="slidenum">
              <a:rPr lang="en-US" smtClean="0"/>
              <a:t>2</a:t>
            </a:fld>
            <a:endParaRPr lang="en-US"/>
          </a:p>
        </p:txBody>
      </p:sp>
    </p:spTree>
    <p:extLst>
      <p:ext uri="{BB962C8B-B14F-4D97-AF65-F5344CB8AC3E}">
        <p14:creationId xmlns:p14="http://schemas.microsoft.com/office/powerpoint/2010/main" val="216575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F5E7-5F46-F76C-B710-320D74474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C615E-7E0C-FCE5-237B-547D04F84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45799-A3A6-0714-C44F-BD2C217DF21C}"/>
              </a:ext>
            </a:extLst>
          </p:cNvPr>
          <p:cNvSpPr>
            <a:spLocks noGrp="1"/>
          </p:cNvSpPr>
          <p:nvPr>
            <p:ph type="dt" sz="half" idx="10"/>
          </p:nvPr>
        </p:nvSpPr>
        <p:spPr/>
        <p:txBody>
          <a:bodyPr/>
          <a:lstStyle/>
          <a:p>
            <a:fld id="{66803051-B4C7-4AD1-B1AF-F7A75C3A65D1}" type="datetime1">
              <a:rPr lang="en-US" smtClean="0"/>
              <a:t>3/2/2023</a:t>
            </a:fld>
            <a:endParaRPr lang="en-US"/>
          </a:p>
        </p:txBody>
      </p:sp>
      <p:sp>
        <p:nvSpPr>
          <p:cNvPr id="5" name="Footer Placeholder 4">
            <a:extLst>
              <a:ext uri="{FF2B5EF4-FFF2-40B4-BE49-F238E27FC236}">
                <a16:creationId xmlns:a16="http://schemas.microsoft.com/office/drawing/2014/main" id="{8D06DC0B-BE4D-2E57-754E-F94E2BF485C0}"/>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FA90C56C-5437-857D-D77B-C7B6D9D46487}"/>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81814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9907-7B10-3B68-E7C2-2E7B63B9F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6B331E-6966-F1B2-B1A1-2D400DB4EF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CBB1A-DE4D-3DC3-A962-5CAE39572267}"/>
              </a:ext>
            </a:extLst>
          </p:cNvPr>
          <p:cNvSpPr>
            <a:spLocks noGrp="1"/>
          </p:cNvSpPr>
          <p:nvPr>
            <p:ph type="dt" sz="half" idx="10"/>
          </p:nvPr>
        </p:nvSpPr>
        <p:spPr/>
        <p:txBody>
          <a:bodyPr/>
          <a:lstStyle/>
          <a:p>
            <a:fld id="{0DFA4AAB-97AD-4601-8BFB-0203E324DD6A}" type="datetime1">
              <a:rPr lang="en-US" smtClean="0"/>
              <a:t>3/2/2023</a:t>
            </a:fld>
            <a:endParaRPr lang="en-US"/>
          </a:p>
        </p:txBody>
      </p:sp>
      <p:sp>
        <p:nvSpPr>
          <p:cNvPr id="5" name="Footer Placeholder 4">
            <a:extLst>
              <a:ext uri="{FF2B5EF4-FFF2-40B4-BE49-F238E27FC236}">
                <a16:creationId xmlns:a16="http://schemas.microsoft.com/office/drawing/2014/main" id="{788BD246-91D7-A683-D295-941219A41202}"/>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7D1FE5B8-4553-5FBB-4698-D0B180715268}"/>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017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58A16-ECCE-888E-12B4-48F7B492B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34A28-E30E-8E18-E03E-F17BF73B5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5A904-1B91-3179-6D38-CF19FAC793F4}"/>
              </a:ext>
            </a:extLst>
          </p:cNvPr>
          <p:cNvSpPr>
            <a:spLocks noGrp="1"/>
          </p:cNvSpPr>
          <p:nvPr>
            <p:ph type="dt" sz="half" idx="10"/>
          </p:nvPr>
        </p:nvSpPr>
        <p:spPr/>
        <p:txBody>
          <a:bodyPr/>
          <a:lstStyle/>
          <a:p>
            <a:fld id="{FBDA3DA9-3B5D-40D4-96F0-ADE82C861B67}" type="datetime1">
              <a:rPr lang="en-US" smtClean="0"/>
              <a:t>3/2/2023</a:t>
            </a:fld>
            <a:endParaRPr lang="en-US"/>
          </a:p>
        </p:txBody>
      </p:sp>
      <p:sp>
        <p:nvSpPr>
          <p:cNvPr id="5" name="Footer Placeholder 4">
            <a:extLst>
              <a:ext uri="{FF2B5EF4-FFF2-40B4-BE49-F238E27FC236}">
                <a16:creationId xmlns:a16="http://schemas.microsoft.com/office/drawing/2014/main" id="{E969A45C-457E-C886-C6CF-556BB0A92908}"/>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5EEB968F-C62D-D552-AE62-B18B994FDDA9}"/>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38466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184-1EE3-011A-EDBB-0130DEA55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2FE82-EBAB-73F7-B148-EE2A1CABF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0FD84-F8BF-59D3-D77A-7D843F9D9AF8}"/>
              </a:ext>
            </a:extLst>
          </p:cNvPr>
          <p:cNvSpPr>
            <a:spLocks noGrp="1"/>
          </p:cNvSpPr>
          <p:nvPr>
            <p:ph type="dt" sz="half" idx="10"/>
          </p:nvPr>
        </p:nvSpPr>
        <p:spPr/>
        <p:txBody>
          <a:bodyPr/>
          <a:lstStyle/>
          <a:p>
            <a:fld id="{C9906A97-F4FA-4AC0-A4B1-85D268B74376}" type="datetime1">
              <a:rPr lang="en-US" smtClean="0"/>
              <a:t>3/2/2023</a:t>
            </a:fld>
            <a:endParaRPr lang="en-US"/>
          </a:p>
        </p:txBody>
      </p:sp>
      <p:sp>
        <p:nvSpPr>
          <p:cNvPr id="5" name="Footer Placeholder 4">
            <a:extLst>
              <a:ext uri="{FF2B5EF4-FFF2-40B4-BE49-F238E27FC236}">
                <a16:creationId xmlns:a16="http://schemas.microsoft.com/office/drawing/2014/main" id="{B0702C05-6292-C33A-26F4-7550F1E03951}"/>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494D2895-E367-8584-63FD-AB6467E68C71}"/>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05416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C960-0A2C-1B13-15D2-262E5183D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BD90D-8782-76EA-755F-957710A2F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3A570-7F83-F5E0-912E-0BF70E80254C}"/>
              </a:ext>
            </a:extLst>
          </p:cNvPr>
          <p:cNvSpPr>
            <a:spLocks noGrp="1"/>
          </p:cNvSpPr>
          <p:nvPr>
            <p:ph type="dt" sz="half" idx="10"/>
          </p:nvPr>
        </p:nvSpPr>
        <p:spPr/>
        <p:txBody>
          <a:bodyPr/>
          <a:lstStyle/>
          <a:p>
            <a:fld id="{240AD89F-EBDD-46F8-BB8F-AF484CB820C3}" type="datetime1">
              <a:rPr lang="en-US" smtClean="0"/>
              <a:t>3/2/2023</a:t>
            </a:fld>
            <a:endParaRPr lang="en-US"/>
          </a:p>
        </p:txBody>
      </p:sp>
      <p:sp>
        <p:nvSpPr>
          <p:cNvPr id="5" name="Footer Placeholder 4">
            <a:extLst>
              <a:ext uri="{FF2B5EF4-FFF2-40B4-BE49-F238E27FC236}">
                <a16:creationId xmlns:a16="http://schemas.microsoft.com/office/drawing/2014/main" id="{23504737-F89B-B0B4-F100-EB94B7703EFD}"/>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216CB2E9-C979-8EBC-762C-1F1671D609EF}"/>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21061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8350-D47E-99F8-B845-94E14E2B1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67527-5727-72B2-2451-4E8CA0DAD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EC075A-629B-98FA-1965-4543A4921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A17E78-09A8-C329-D78F-48A8DB7BBBBB}"/>
              </a:ext>
            </a:extLst>
          </p:cNvPr>
          <p:cNvSpPr>
            <a:spLocks noGrp="1"/>
          </p:cNvSpPr>
          <p:nvPr>
            <p:ph type="dt" sz="half" idx="10"/>
          </p:nvPr>
        </p:nvSpPr>
        <p:spPr/>
        <p:txBody>
          <a:bodyPr/>
          <a:lstStyle/>
          <a:p>
            <a:fld id="{715383AD-2D26-4761-BA3D-A4086471D1D3}" type="datetime1">
              <a:rPr lang="en-US" smtClean="0"/>
              <a:t>3/2/2023</a:t>
            </a:fld>
            <a:endParaRPr lang="en-US"/>
          </a:p>
        </p:txBody>
      </p:sp>
      <p:sp>
        <p:nvSpPr>
          <p:cNvPr id="6" name="Footer Placeholder 5">
            <a:extLst>
              <a:ext uri="{FF2B5EF4-FFF2-40B4-BE49-F238E27FC236}">
                <a16:creationId xmlns:a16="http://schemas.microsoft.com/office/drawing/2014/main" id="{1E2EA530-C65D-BE5B-013A-C26121988388}"/>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4D1486BF-E553-F0C7-D250-78114CA6C2F3}"/>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389904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4FA-28DF-27A1-829A-71F5EFE56B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E36A5-5031-D46F-9F66-6B9AD56DC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31EA72-E771-155C-5489-C0BAC17734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D57F4-5B61-7035-F385-4C5C1A695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723CC-773F-3577-AA08-FEEA259133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DFF2A0-9740-0C7F-1C24-8274F9819999}"/>
              </a:ext>
            </a:extLst>
          </p:cNvPr>
          <p:cNvSpPr>
            <a:spLocks noGrp="1"/>
          </p:cNvSpPr>
          <p:nvPr>
            <p:ph type="dt" sz="half" idx="10"/>
          </p:nvPr>
        </p:nvSpPr>
        <p:spPr/>
        <p:txBody>
          <a:bodyPr/>
          <a:lstStyle/>
          <a:p>
            <a:fld id="{53A0F053-0E8D-4C2C-B450-1DFFA8EE0BCA}" type="datetime1">
              <a:rPr lang="en-US" smtClean="0"/>
              <a:t>3/2/2023</a:t>
            </a:fld>
            <a:endParaRPr lang="en-US"/>
          </a:p>
        </p:txBody>
      </p:sp>
      <p:sp>
        <p:nvSpPr>
          <p:cNvPr id="8" name="Footer Placeholder 7">
            <a:extLst>
              <a:ext uri="{FF2B5EF4-FFF2-40B4-BE49-F238E27FC236}">
                <a16:creationId xmlns:a16="http://schemas.microsoft.com/office/drawing/2014/main" id="{AFEC8A27-AF83-8B77-9E38-D718C0E9F200}"/>
              </a:ext>
            </a:extLst>
          </p:cNvPr>
          <p:cNvSpPr>
            <a:spLocks noGrp="1"/>
          </p:cNvSpPr>
          <p:nvPr>
            <p:ph type="ftr" sz="quarter" idx="11"/>
          </p:nvPr>
        </p:nvSpPr>
        <p:spPr/>
        <p:txBody>
          <a:bodyPr/>
          <a:lstStyle/>
          <a:p>
            <a:r>
              <a:rPr lang="en-US" dirty="0"/>
              <a:t>Xuanzang's Heart Sutra in Sino-Korean</a:t>
            </a:r>
          </a:p>
        </p:txBody>
      </p:sp>
      <p:sp>
        <p:nvSpPr>
          <p:cNvPr id="9" name="Slide Number Placeholder 8">
            <a:extLst>
              <a:ext uri="{FF2B5EF4-FFF2-40B4-BE49-F238E27FC236}">
                <a16:creationId xmlns:a16="http://schemas.microsoft.com/office/drawing/2014/main" id="{A556F00D-72B8-E8F0-20AD-037D7130341B}"/>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31006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A2AE-27FF-D76C-2AB8-E5BAEEA5A0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415C-1B40-F27D-1BDC-325B96B82BB8}"/>
              </a:ext>
            </a:extLst>
          </p:cNvPr>
          <p:cNvSpPr>
            <a:spLocks noGrp="1"/>
          </p:cNvSpPr>
          <p:nvPr>
            <p:ph type="dt" sz="half" idx="10"/>
          </p:nvPr>
        </p:nvSpPr>
        <p:spPr/>
        <p:txBody>
          <a:bodyPr/>
          <a:lstStyle/>
          <a:p>
            <a:fld id="{9DFA79A0-2835-4010-AE6E-EEA4E530AA93}" type="datetime1">
              <a:rPr lang="en-US" smtClean="0"/>
              <a:t>3/2/2023</a:t>
            </a:fld>
            <a:endParaRPr lang="en-US"/>
          </a:p>
        </p:txBody>
      </p:sp>
      <p:sp>
        <p:nvSpPr>
          <p:cNvPr id="4" name="Footer Placeholder 3">
            <a:extLst>
              <a:ext uri="{FF2B5EF4-FFF2-40B4-BE49-F238E27FC236}">
                <a16:creationId xmlns:a16="http://schemas.microsoft.com/office/drawing/2014/main" id="{2306599F-55A4-96FF-B7D0-C2C0D11E5997}"/>
              </a:ext>
            </a:extLst>
          </p:cNvPr>
          <p:cNvSpPr>
            <a:spLocks noGrp="1"/>
          </p:cNvSpPr>
          <p:nvPr>
            <p:ph type="ftr" sz="quarter" idx="11"/>
          </p:nvPr>
        </p:nvSpPr>
        <p:spPr/>
        <p:txBody>
          <a:bodyPr/>
          <a:lstStyle/>
          <a:p>
            <a:r>
              <a:rPr lang="en-US" dirty="0"/>
              <a:t>Xuanzang's Heart Sutra in Sino-Korean</a:t>
            </a:r>
          </a:p>
        </p:txBody>
      </p:sp>
      <p:sp>
        <p:nvSpPr>
          <p:cNvPr id="5" name="Slide Number Placeholder 4">
            <a:extLst>
              <a:ext uri="{FF2B5EF4-FFF2-40B4-BE49-F238E27FC236}">
                <a16:creationId xmlns:a16="http://schemas.microsoft.com/office/drawing/2014/main" id="{00268A5E-F6F9-D07F-B87F-180AF93D7BDE}"/>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75278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68E91-6EDF-3EC8-4321-6AC0A74507C3}"/>
              </a:ext>
            </a:extLst>
          </p:cNvPr>
          <p:cNvSpPr>
            <a:spLocks noGrp="1"/>
          </p:cNvSpPr>
          <p:nvPr>
            <p:ph type="dt" sz="half" idx="10"/>
          </p:nvPr>
        </p:nvSpPr>
        <p:spPr/>
        <p:txBody>
          <a:bodyPr/>
          <a:lstStyle/>
          <a:p>
            <a:fld id="{5C1430DA-4B94-4B2F-A5B0-BB4F6CAA49DF}" type="datetime1">
              <a:rPr lang="en-US" smtClean="0"/>
              <a:t>3/2/2023</a:t>
            </a:fld>
            <a:endParaRPr lang="en-US"/>
          </a:p>
        </p:txBody>
      </p:sp>
      <p:sp>
        <p:nvSpPr>
          <p:cNvPr id="3" name="Footer Placeholder 2">
            <a:extLst>
              <a:ext uri="{FF2B5EF4-FFF2-40B4-BE49-F238E27FC236}">
                <a16:creationId xmlns:a16="http://schemas.microsoft.com/office/drawing/2014/main" id="{68430CFF-1464-496B-976B-92DFAB6AE33B}"/>
              </a:ext>
            </a:extLst>
          </p:cNvPr>
          <p:cNvSpPr>
            <a:spLocks noGrp="1"/>
          </p:cNvSpPr>
          <p:nvPr>
            <p:ph type="ftr" sz="quarter" idx="11"/>
          </p:nvPr>
        </p:nvSpPr>
        <p:spPr/>
        <p:txBody>
          <a:bodyPr/>
          <a:lstStyle/>
          <a:p>
            <a:r>
              <a:rPr lang="en-US" dirty="0"/>
              <a:t>Xuanzang's Heart Sutra in Sino-Korean</a:t>
            </a:r>
          </a:p>
        </p:txBody>
      </p:sp>
      <p:sp>
        <p:nvSpPr>
          <p:cNvPr id="4" name="Slide Number Placeholder 3">
            <a:extLst>
              <a:ext uri="{FF2B5EF4-FFF2-40B4-BE49-F238E27FC236}">
                <a16:creationId xmlns:a16="http://schemas.microsoft.com/office/drawing/2014/main" id="{6C1B0EAE-55C5-7559-0BCC-6764E0A3AD5B}"/>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20958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6DAD-0370-2805-184D-C9E829B8B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8FD883-DDB1-BE7A-2ABE-A72DC4C7A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16C84-7940-9253-4CCE-068FC0C32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EE558-B86F-98E2-71F0-F4F20F3B181E}"/>
              </a:ext>
            </a:extLst>
          </p:cNvPr>
          <p:cNvSpPr>
            <a:spLocks noGrp="1"/>
          </p:cNvSpPr>
          <p:nvPr>
            <p:ph type="dt" sz="half" idx="10"/>
          </p:nvPr>
        </p:nvSpPr>
        <p:spPr/>
        <p:txBody>
          <a:bodyPr/>
          <a:lstStyle/>
          <a:p>
            <a:fld id="{9EE8D02F-11C1-4C22-B0F6-7C37FE315CD4}" type="datetime1">
              <a:rPr lang="en-US" smtClean="0"/>
              <a:t>3/2/2023</a:t>
            </a:fld>
            <a:endParaRPr lang="en-US"/>
          </a:p>
        </p:txBody>
      </p:sp>
      <p:sp>
        <p:nvSpPr>
          <p:cNvPr id="6" name="Footer Placeholder 5">
            <a:extLst>
              <a:ext uri="{FF2B5EF4-FFF2-40B4-BE49-F238E27FC236}">
                <a16:creationId xmlns:a16="http://schemas.microsoft.com/office/drawing/2014/main" id="{9AA5ABBA-1096-41C9-EE5A-CB0F54526B18}"/>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843C5099-50B1-048C-42A8-27D04D3DDA15}"/>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8493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1C5-38F4-941A-F4B7-892D15530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ECAB84-8041-F56C-1E27-7933EFE42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3893DD-DF20-C938-6EB9-869BF3B7C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235F8-F9CD-9455-CAF7-08258386D459}"/>
              </a:ext>
            </a:extLst>
          </p:cNvPr>
          <p:cNvSpPr>
            <a:spLocks noGrp="1"/>
          </p:cNvSpPr>
          <p:nvPr>
            <p:ph type="dt" sz="half" idx="10"/>
          </p:nvPr>
        </p:nvSpPr>
        <p:spPr/>
        <p:txBody>
          <a:bodyPr/>
          <a:lstStyle/>
          <a:p>
            <a:fld id="{E1E6ED2E-B770-43CE-B269-75A4A78D02A7}" type="datetime1">
              <a:rPr lang="en-US" smtClean="0"/>
              <a:t>3/2/2023</a:t>
            </a:fld>
            <a:endParaRPr lang="en-US"/>
          </a:p>
        </p:txBody>
      </p:sp>
      <p:sp>
        <p:nvSpPr>
          <p:cNvPr id="6" name="Footer Placeholder 5">
            <a:extLst>
              <a:ext uri="{FF2B5EF4-FFF2-40B4-BE49-F238E27FC236}">
                <a16:creationId xmlns:a16="http://schemas.microsoft.com/office/drawing/2014/main" id="{2A5F5B93-0BF0-A1E0-0267-CCC8FB15614D}"/>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47CE4945-17EE-DF0E-5417-90D8356316D4}"/>
              </a:ext>
            </a:extLst>
          </p:cNvPr>
          <p:cNvSpPr>
            <a:spLocks noGrp="1"/>
          </p:cNvSpPr>
          <p:nvPr>
            <p:ph type="sldNum" sz="quarter" idx="12"/>
          </p:nvPr>
        </p:nvSpPr>
        <p:spPr/>
        <p:txBody>
          <a:bodyPr/>
          <a:lstStyle/>
          <a:p>
            <a:fld id="{9184721B-0FC7-4C85-B78F-D516B96F6715}" type="slidenum">
              <a:rPr lang="en-US" smtClean="0"/>
              <a:t>‹#›</a:t>
            </a:fld>
            <a:endParaRPr lang="en-US"/>
          </a:p>
        </p:txBody>
      </p:sp>
    </p:spTree>
    <p:extLst>
      <p:ext uri="{BB962C8B-B14F-4D97-AF65-F5344CB8AC3E}">
        <p14:creationId xmlns:p14="http://schemas.microsoft.com/office/powerpoint/2010/main" val="17612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6EC79-5B6D-4300-2739-38ACFF5A0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2D5EAE-B762-4802-2BC3-C1D350954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CBB84-28CB-B866-F122-214EC86D7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3D7FA-7659-47EC-8E74-F19EF94AF6F2}" type="datetime1">
              <a:rPr lang="en-US" smtClean="0"/>
              <a:t>3/2/2023</a:t>
            </a:fld>
            <a:endParaRPr lang="en-US"/>
          </a:p>
        </p:txBody>
      </p:sp>
      <p:sp>
        <p:nvSpPr>
          <p:cNvPr id="5" name="Footer Placeholder 4">
            <a:extLst>
              <a:ext uri="{FF2B5EF4-FFF2-40B4-BE49-F238E27FC236}">
                <a16:creationId xmlns:a16="http://schemas.microsoft.com/office/drawing/2014/main" id="{2A2CBB6E-2729-2351-51E3-B4F1E7C2E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Xuanzang's Heart Sutra in Sino-Korean</a:t>
            </a:r>
          </a:p>
        </p:txBody>
      </p:sp>
      <p:sp>
        <p:nvSpPr>
          <p:cNvPr id="6" name="Slide Number Placeholder 5">
            <a:extLst>
              <a:ext uri="{FF2B5EF4-FFF2-40B4-BE49-F238E27FC236}">
                <a16:creationId xmlns:a16="http://schemas.microsoft.com/office/drawing/2014/main" id="{B37E5617-2AF0-3FA7-64D5-07F2FEA15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4721B-0FC7-4C85-B78F-D516B96F6715}" type="slidenum">
              <a:rPr lang="en-US" smtClean="0"/>
              <a:t>‹#›</a:t>
            </a:fld>
            <a:endParaRPr lang="en-US"/>
          </a:p>
        </p:txBody>
      </p:sp>
    </p:spTree>
    <p:extLst>
      <p:ext uri="{BB962C8B-B14F-4D97-AF65-F5344CB8AC3E}">
        <p14:creationId xmlns:p14="http://schemas.microsoft.com/office/powerpoint/2010/main" val="3109515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yeeryu.com/168/inside/library/"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instagram.com/love_gyeongsujin/?hl=ko" TargetMode="External"/><Relationship Id="rId5" Type="http://schemas.openxmlformats.org/officeDocument/2006/relationships/hyperlink" Target="https://ko.wikipedia.org/wiki/&#49900;&#51004;&#4690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ndex.php?curid=15349246"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en.wikipedia.org/wiki/Sejong_the_Grea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5_14681198.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ythonhosted.org/hanguliz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912604-2166-653D-97DC-A6592BE293E5}"/>
              </a:ext>
            </a:extLst>
          </p:cNvPr>
          <p:cNvSpPr txBox="1"/>
          <p:nvPr/>
        </p:nvSpPr>
        <p:spPr>
          <a:xfrm>
            <a:off x="113016" y="71919"/>
            <a:ext cx="1192829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5" name="TextBox 4">
            <a:extLst>
              <a:ext uri="{FF2B5EF4-FFF2-40B4-BE49-F238E27FC236}">
                <a16:creationId xmlns:a16="http://schemas.microsoft.com/office/drawing/2014/main" id="{B5A57BDC-4F46-EF0A-1555-AFDF233C0FD8}"/>
              </a:ext>
            </a:extLst>
          </p:cNvPr>
          <p:cNvSpPr txBox="1"/>
          <p:nvPr/>
        </p:nvSpPr>
        <p:spPr>
          <a:xfrm>
            <a:off x="8917422" y="1836892"/>
            <a:ext cx="2848397" cy="303955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Class schedule:</a:t>
            </a:r>
            <a:b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br>
            <a:r>
              <a:rPr kumimoji="0" lang="en-US" sz="2000" b="1"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3:00 – 3:35 pm</a:t>
            </a: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first session</a:t>
            </a:r>
            <a:b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b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--- 5 minute break ---</a:t>
            </a:r>
            <a:b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br>
            <a:r>
              <a:rPr kumimoji="0" lang="en-US" sz="2000" b="1"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3:40 – 4:15 pm</a:t>
            </a: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second session</a:t>
            </a:r>
            <a:b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b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--- 10 minute break ---</a:t>
            </a:r>
            <a:b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br>
            <a:r>
              <a:rPr kumimoji="0" lang="en-US" sz="2000" b="1"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4:25 – 5:00 pm</a:t>
            </a: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53535"/>
                </a:solidFill>
                <a:effectLst/>
                <a:uLnTx/>
                <a:uFillTx/>
                <a:latin typeface="Segoe UI" panose="020B0502040204020203" pitchFamily="34" charset="0"/>
                <a:ea typeface="DengXian" panose="02010600030101010101" pitchFamily="2" charset="-122"/>
                <a:cs typeface="Times New Roman" panose="02020603050405020304" pitchFamily="18" charset="0"/>
              </a:rPr>
              <a:t>third session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7DA186E-3D7C-0CA8-6158-B8FC73E56D2C}"/>
              </a:ext>
            </a:extLst>
          </p:cNvPr>
          <p:cNvSpPr/>
          <p:nvPr/>
        </p:nvSpPr>
        <p:spPr>
          <a:xfrm>
            <a:off x="8731306" y="1747880"/>
            <a:ext cx="3115434" cy="320444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607AAA2-E3F8-74F3-948F-DD722394C78D}"/>
              </a:ext>
            </a:extLst>
          </p:cNvPr>
          <p:cNvSpPr txBox="1"/>
          <p:nvPr/>
        </p:nvSpPr>
        <p:spPr>
          <a:xfrm>
            <a:off x="186117" y="604822"/>
            <a:ext cx="8383348" cy="6488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first and second sessions will always start with reciting the Heart Sutra.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third session will always end with reciting the Heart Sutra followed by reciting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Four Great Vows in Sino-Korean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Wait – what's Sino-Korean? We'll get to that in a minute, but first … the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Big Picture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摩 訶 般 若 波 羅 蜜 多 心 經</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觀 自 在 菩 薩 行 深 般 若</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乃 至 無 老 死 亦 無 老 死 盡</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羅 蜜 多 時 照 見 五 蘊 皆 空</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苦 集 滅 道 無 智 亦 無 得 以</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16</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度 一 切 苦 厄</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3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所 得 故 菩 提 薩 埵 依</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17</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舍 利 子 色 不 異 空</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4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般 若 波 羅 蜜 多 故 心 無 罣 礙</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18</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空 不 異 色 色 即 是 空</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5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罣 礙 故 無 有 恐 怖</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19</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空 即 是 色</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6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遠 離 顚 倒 夢 想 究 竟 涅 槃</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20</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受 想 行 識 亦 復 如 是</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7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三 世 諸 佛 依 般 若</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21</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舍 利 子 是 諸 法 空 相</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8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羅 蜜 多 故 得 阿 耨 多 羅</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不 生 不 滅 不 垢 不 淨</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9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三 藐 三 菩 提 故 知 般 若</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不 增 不 減 是 故 空 中 無 色</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10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羅 蜜 多 是 大 神 呪</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受 想 行 識 無 眼 耳 鼻 舌 身 意</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11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是 大 明 呪 是 無 上 呪</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色 聲 香 味 觸 法</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12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是 無 等 等 呪 能 除 一 切 苦</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26</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眼 界 乃 至 無 意 識 界</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13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眞 實 不 虛 故 說 般 若 波 羅 蜜 多</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27</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無 明 亦 無 無 明 盡</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14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呪 即 說 呪 曰</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28</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揭 諦 揭 諦 波 羅 揭 諦 波 羅 僧 揭 諦 菩 提 娑 婆 訶</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Mantra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ED8A33D9-9C99-70EA-CE19-7872067AA4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2" name="Rectangle 1">
            <a:extLst>
              <a:ext uri="{FF2B5EF4-FFF2-40B4-BE49-F238E27FC236}">
                <a16:creationId xmlns:a16="http://schemas.microsoft.com/office/drawing/2014/main" id="{2E71E31E-CC40-6E1B-B7CA-ED958242BB22}"/>
              </a:ext>
            </a:extLst>
          </p:cNvPr>
          <p:cNvSpPr/>
          <p:nvPr/>
        </p:nvSpPr>
        <p:spPr>
          <a:xfrm>
            <a:off x="186117" y="2140527"/>
            <a:ext cx="7662483" cy="4294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04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7CB9CF-7039-0E6B-EE4F-C3D8B93CAE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8D2C04-2022-915C-0A00-702B05A925EA}"/>
              </a:ext>
            </a:extLst>
          </p:cNvPr>
          <p:cNvSpPr txBox="1"/>
          <p:nvPr/>
        </p:nvSpPr>
        <p:spPr>
          <a:xfrm>
            <a:off x="145655" y="105197"/>
            <a:ext cx="1186292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70D9513F-41C9-D056-AF55-09F8843951BE}"/>
              </a:ext>
            </a:extLst>
          </p:cNvPr>
          <p:cNvSpPr txBox="1"/>
          <p:nvPr/>
        </p:nvSpPr>
        <p:spPr>
          <a:xfrm>
            <a:off x="446236" y="494255"/>
            <a:ext cx="7970655"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 訶</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TW" altLang="en-US" sz="2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般若波羅蜜多</a:t>
            </a:r>
            <a:r>
              <a:rPr kumimoji="0" lang="zh-TW" altLang="en-US" sz="2800" b="1" i="0" u="none" strike="noStrike" kern="1200" cap="none" spc="0" normalizeH="0" baseline="0" noProof="0" dirty="0">
                <a:ln>
                  <a:noFill/>
                </a:ln>
                <a:solidFill>
                  <a:srgbClr val="353535"/>
                </a:solidFill>
                <a:effectLst/>
                <a:uLnTx/>
                <a:uFillTx/>
                <a:latin typeface="-apple-system"/>
                <a:ea typeface="新細明體" panose="02020500000000000000" pitchFamily="18" charset="-120"/>
                <a:cs typeface="+mn-cs"/>
              </a:rPr>
              <a:t> </a:t>
            </a:r>
            <a:r>
              <a:rPr kumimoji="0" lang="zh-TW" altLang="en-US" sz="96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心 經</a:t>
            </a:r>
            <a:endParaRPr kumimoji="0" lang="en-US" altLang="zh-TW" sz="96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53535"/>
                </a:solidFill>
                <a:latin typeface="Calibri" panose="020F0502020204030204"/>
                <a:ea typeface="DengXian" panose="02010600030101010101" pitchFamily="2" charset="-122"/>
              </a:rPr>
              <a:t>L</a:t>
            </a:r>
            <a:r>
              <a:rPr kumimoji="0" lang="en-US" altLang="zh-CN" sz="1800" b="0" i="0" u="none" strike="noStrike" kern="1200" cap="none" spc="0" normalizeH="0" baseline="0" noProof="0" dirty="0" err="1">
                <a:ln>
                  <a:noFill/>
                </a:ln>
                <a:solidFill>
                  <a:srgbClr val="353535"/>
                </a:solidFill>
                <a:effectLst/>
                <a:uLnTx/>
                <a:uFillTx/>
                <a:latin typeface="Calibri" panose="020F0502020204030204"/>
                <a:ea typeface="DengXian" panose="02010600030101010101" pitchFamily="2" charset="-122"/>
                <a:cs typeface="+mn-cs"/>
              </a:rPr>
              <a:t>et's</a:t>
            </a:r>
            <a:r>
              <a:rPr kumimoji="0" lang="en-US" altLang="zh-CN"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 continue to focus on the last two characters in the Title:</a:t>
            </a:r>
            <a:r>
              <a:rPr kumimoji="0" lang="en-US" altLang="zh-CN"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zh-CN" altLang="en-US" sz="2400" b="1"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心</a:t>
            </a:r>
            <a:r>
              <a:rPr kumimoji="0" lang="zh-CN" altLang="en-US"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zh-CN"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and</a:t>
            </a:r>
            <a:r>
              <a:rPr kumimoji="0" lang="en-US" altLang="zh-CN"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zh-CN" altLang="en-US" sz="2400" b="1"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經</a:t>
            </a:r>
            <a:r>
              <a:rPr kumimoji="0" lang="en-US" altLang="zh-CN"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zh-CN"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pronounced "shim gyeong". In Korean both</a:t>
            </a:r>
            <a:r>
              <a:rPr kumimoji="0" lang="en-US" altLang="zh-CN"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심</a:t>
            </a:r>
            <a:r>
              <a:rPr kumimoji="0" lang="ko-KR" altLang="en-US"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ko-KR"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(shim) and </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경</a:t>
            </a:r>
            <a:r>
              <a:rPr kumimoji="0" lang="ko-KR" altLang="en-US"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ko-KR"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a:t>
            </a:r>
            <a:r>
              <a:rPr kumimoji="0" lang="en-US" altLang="ko-KR"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gyeong) are words that have a wide variety of meanings by themselves. But the combination </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심경</a:t>
            </a:r>
            <a:r>
              <a:rPr kumimoji="0" lang="ko-KR" altLang="en-US"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ko-KR"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(shim gyeong) is more easily recognized as the name of the "Heart Sutra" in Korean.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The relationship between Hangeul and Hanja is very interesting, but also kind of complicated. There are many different Hanja that are pronounced</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 심</a:t>
            </a:r>
            <a:r>
              <a:rPr kumimoji="0" lang="ko-KR" altLang="en-US"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ko-KR"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(shim) in Korean, and </a:t>
            </a:r>
            <a:r>
              <a:rPr kumimoji="0" lang="en-US" altLang="zh-CN"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over 50 different Hanja that have the pronunciation</a:t>
            </a:r>
            <a:r>
              <a:rPr kumimoji="0" lang="en-US" altLang="zh-CN"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경</a:t>
            </a:r>
            <a:r>
              <a:rPr kumimoji="0" lang="ko-KR" altLang="en-US"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en-US" altLang="ko-KR"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a:t>
            </a:r>
            <a:r>
              <a:rPr kumimoji="0" lang="en-US" altLang="ko-KR" sz="1800" b="0" i="0" u="none" strike="noStrike" kern="1200" cap="none" spc="0" normalizeH="0" baseline="0" noProof="0" dirty="0">
                <a:ln>
                  <a:noFill/>
                </a:ln>
                <a:solidFill>
                  <a:srgbClr val="353535"/>
                </a:solidFill>
                <a:effectLst/>
                <a:uLnTx/>
                <a:uFillTx/>
                <a:latin typeface="Calibri" panose="020F0502020204030204"/>
                <a:ea typeface="DengXian" panose="02010600030101010101" pitchFamily="2" charset="-122"/>
                <a:cs typeface="+mn-cs"/>
              </a:rPr>
              <a:t>gyeong). This is made even more complicated by the fact that among their different meanings both</a:t>
            </a:r>
            <a:r>
              <a:rPr kumimoji="0" lang="en-US" altLang="ko-KR" sz="1800" b="0" i="0" u="none" strike="noStrike" kern="1200" cap="none" spc="0" normalizeH="0" baseline="0" noProof="0" dirty="0">
                <a:ln>
                  <a:noFill/>
                </a:ln>
                <a:solidFill>
                  <a:srgbClr val="353535"/>
                </a:solidFill>
                <a:effectLst/>
                <a:uLnTx/>
                <a:uFillTx/>
                <a:latin typeface="DengXian" panose="02010600030101010101" pitchFamily="2" charset="-122"/>
                <a:ea typeface="DengXian" panose="02010600030101010101" pitchFamily="2" charset="-122"/>
                <a:cs typeface="+mn-cs"/>
              </a:rPr>
              <a:t> </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심 </a:t>
            </a:r>
            <a:r>
              <a:rPr kumimoji="0" lang="en-US" altLang="ko-KR" sz="2000" b="0" i="0" u="none" strike="noStrike" kern="1200" cap="none" spc="0" normalizeH="0" baseline="0" noProof="0" dirty="0">
                <a:ln>
                  <a:noFill/>
                </a:ln>
                <a:solidFill>
                  <a:srgbClr val="353535"/>
                </a:solidFill>
                <a:effectLst/>
                <a:uLnTx/>
                <a:uFillTx/>
                <a:latin typeface="Calibri" panose="020F0502020204030204"/>
                <a:ea typeface="맑은 고딕" panose="020B0503020000020004" pitchFamily="34" charset="-127"/>
                <a:cs typeface="+mn-cs"/>
              </a:rPr>
              <a:t>and</a:t>
            </a:r>
            <a:r>
              <a:rPr kumimoji="0" lang="en-US" altLang="ko-KR"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 </a:t>
            </a:r>
            <a:r>
              <a:rPr kumimoji="0" lang="ko-KR" altLang="en-US" sz="2000" b="1" i="0" u="none" strike="noStrike" kern="1200" cap="none" spc="0" normalizeH="0" baseline="0" noProof="0" dirty="0">
                <a:ln>
                  <a:noFill/>
                </a:ln>
                <a:solidFill>
                  <a:srgbClr val="353535"/>
                </a:solidFill>
                <a:effectLst/>
                <a:uLnTx/>
                <a:uFillTx/>
                <a:latin typeface="맑은 고딕" panose="020B0503020000020004" pitchFamily="34" charset="-127"/>
                <a:ea typeface="맑은 고딕" panose="020B0503020000020004" pitchFamily="34" charset="-127"/>
                <a:cs typeface="+mn-cs"/>
              </a:rPr>
              <a:t>경 </a:t>
            </a:r>
            <a:r>
              <a:rPr kumimoji="0" lang="en-US" altLang="ko-KR" sz="2000" b="0" i="0" u="none" strike="noStrike" kern="1200" cap="none" spc="0" normalizeH="0" baseline="0" noProof="0" dirty="0">
                <a:ln>
                  <a:noFill/>
                </a:ln>
                <a:solidFill>
                  <a:srgbClr val="353535"/>
                </a:solidFill>
                <a:effectLst/>
                <a:uLnTx/>
                <a:uFillTx/>
                <a:latin typeface="Calibri" panose="020F0502020204030204"/>
                <a:ea typeface="맑은 고딕" panose="020B0503020000020004" pitchFamily="34" charset="-127"/>
                <a:cs typeface="+mn-cs"/>
              </a:rPr>
              <a:t>can be used both as family names and as given ("first")  names. </a:t>
            </a:r>
          </a:p>
        </p:txBody>
      </p:sp>
      <p:pic>
        <p:nvPicPr>
          <p:cNvPr id="7" name="Picture 6">
            <a:extLst>
              <a:ext uri="{FF2B5EF4-FFF2-40B4-BE49-F238E27FC236}">
                <a16:creationId xmlns:a16="http://schemas.microsoft.com/office/drawing/2014/main" id="{03C77F36-4A4C-557D-1A6D-C5C05143DC90}"/>
              </a:ext>
            </a:extLst>
          </p:cNvPr>
          <p:cNvPicPr>
            <a:picLocks noChangeAspect="1"/>
          </p:cNvPicPr>
          <p:nvPr/>
        </p:nvPicPr>
        <p:blipFill>
          <a:blip r:embed="rId2"/>
          <a:stretch>
            <a:fillRect/>
          </a:stretch>
        </p:blipFill>
        <p:spPr>
          <a:xfrm>
            <a:off x="10254960" y="831723"/>
            <a:ext cx="1343572" cy="1534611"/>
          </a:xfrm>
          <a:prstGeom prst="rect">
            <a:avLst/>
          </a:prstGeom>
        </p:spPr>
      </p:pic>
      <p:pic>
        <p:nvPicPr>
          <p:cNvPr id="8" name="Picture 7">
            <a:extLst>
              <a:ext uri="{FF2B5EF4-FFF2-40B4-BE49-F238E27FC236}">
                <a16:creationId xmlns:a16="http://schemas.microsoft.com/office/drawing/2014/main" id="{84F177C2-32E8-7CB0-64F7-53F9A4E5C8C1}"/>
              </a:ext>
            </a:extLst>
          </p:cNvPr>
          <p:cNvPicPr>
            <a:picLocks noChangeAspect="1"/>
          </p:cNvPicPr>
          <p:nvPr/>
        </p:nvPicPr>
        <p:blipFill>
          <a:blip r:embed="rId3"/>
          <a:stretch>
            <a:fillRect/>
          </a:stretch>
        </p:blipFill>
        <p:spPr>
          <a:xfrm>
            <a:off x="8827849" y="809202"/>
            <a:ext cx="1293944" cy="1929951"/>
          </a:xfrm>
          <a:prstGeom prst="rect">
            <a:avLst/>
          </a:prstGeom>
        </p:spPr>
      </p:pic>
      <p:sp>
        <p:nvSpPr>
          <p:cNvPr id="9" name="TextBox 8">
            <a:extLst>
              <a:ext uri="{FF2B5EF4-FFF2-40B4-BE49-F238E27FC236}">
                <a16:creationId xmlns:a16="http://schemas.microsoft.com/office/drawing/2014/main" id="{865F5440-6C01-5EA0-9AAF-AB399E642315}"/>
              </a:ext>
            </a:extLst>
          </p:cNvPr>
          <p:cNvSpPr txBox="1"/>
          <p:nvPr/>
        </p:nvSpPr>
        <p:spPr>
          <a:xfrm>
            <a:off x="8717472" y="2834234"/>
            <a:ext cx="2710832" cy="1646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Above are typical results if you do a google image search on </a:t>
            </a:r>
            <a:r>
              <a:rPr kumimoji="0" lang="ko-KR" altLang="en-US"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심 </a:t>
            </a:r>
            <a:r>
              <a:rPr kumimoji="0" lang="en-US" altLang="ko-KR"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or </a:t>
            </a:r>
            <a:r>
              <a:rPr kumimoji="0" lang="ko-KR" altLang="en-US"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경</a:t>
            </a:r>
            <a:r>
              <a:rPr kumimoji="0" lang="en-US" altLang="ko-KR"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To the left is Korean model and </a:t>
            </a:r>
            <a:r>
              <a:rPr kumimoji="0" lang="en-US" altLang="ko-KR" sz="11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pilates</a:t>
            </a:r>
            <a:r>
              <a:rPr kumimoji="0" lang="en-US" altLang="ko-KR"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instructor Shim </a:t>
            </a:r>
            <a:r>
              <a:rPr kumimoji="0" lang="en-US" altLang="ko-KR" sz="11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Eutteum</a:t>
            </a:r>
            <a:r>
              <a:rPr kumimoji="0" lang="en-US" altLang="ko-KR"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and to the right is the Korean TV and film star Gyeong </a:t>
            </a:r>
            <a:r>
              <a:rPr kumimoji="0" lang="en-US" altLang="ko-KR" sz="11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Sujin</a:t>
            </a:r>
            <a:r>
              <a:rPr kumimoji="0" lang="en-US" altLang="ko-KR" sz="11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One the other hand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below is a typical result if you search for </a:t>
            </a:r>
            <a:r>
              <a:rPr kumimoji="0" lang="ko-KR" altLang="en-US"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심경</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25DBAA2-A847-A873-4B4B-16036F8CDB93}"/>
              </a:ext>
            </a:extLst>
          </p:cNvPr>
          <p:cNvPicPr>
            <a:picLocks noChangeAspect="1"/>
          </p:cNvPicPr>
          <p:nvPr/>
        </p:nvPicPr>
        <p:blipFill>
          <a:blip r:embed="rId4"/>
          <a:stretch>
            <a:fillRect/>
          </a:stretch>
        </p:blipFill>
        <p:spPr>
          <a:xfrm>
            <a:off x="8228265" y="4491666"/>
            <a:ext cx="3508014" cy="1608848"/>
          </a:xfrm>
          <a:prstGeom prst="rect">
            <a:avLst/>
          </a:prstGeom>
        </p:spPr>
      </p:pic>
      <p:sp>
        <p:nvSpPr>
          <p:cNvPr id="11" name="TextBox 10">
            <a:extLst>
              <a:ext uri="{FF2B5EF4-FFF2-40B4-BE49-F238E27FC236}">
                <a16:creationId xmlns:a16="http://schemas.microsoft.com/office/drawing/2014/main" id="{E832C454-C5B5-CA4D-4960-E6836C57C3EA}"/>
              </a:ext>
            </a:extLst>
          </p:cNvPr>
          <p:cNvSpPr txBox="1"/>
          <p:nvPr/>
        </p:nvSpPr>
        <p:spPr>
          <a:xfrm>
            <a:off x="1676109" y="5438405"/>
            <a:ext cx="64655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image of Shim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Euttem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is from the Korean Wikipedia: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https://ko.wikipedia.org/wiki/</a:t>
            </a:r>
            <a:r>
              <a:rPr kumimoji="0" lang="ko-KR" altLang="en-US"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hlinkClick r:id="rId5"/>
              </a:rPr>
              <a:t>심으뜸</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The image of Gyeong </a:t>
            </a:r>
            <a:r>
              <a:rPr kumimoji="0" lang="en-US" altLang="ko-KR" sz="14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Sujin</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is from her Instagram feed: </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hlinkClick r:id="rId6"/>
              </a:rPr>
              <a:t>https://www.instagram.com/love_gyeongsujin/?hl=ko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4C0DAC7-8ED8-C857-15B8-35CE42D38539}"/>
              </a:ext>
            </a:extLst>
          </p:cNvPr>
          <p:cNvSpPr/>
          <p:nvPr/>
        </p:nvSpPr>
        <p:spPr>
          <a:xfrm>
            <a:off x="1618995" y="5355516"/>
            <a:ext cx="5785218" cy="904443"/>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0C49635-CC90-0BC6-BA75-28C751ED428A}"/>
              </a:ext>
            </a:extLst>
          </p:cNvPr>
          <p:cNvSpPr txBox="1"/>
          <p:nvPr/>
        </p:nvSpPr>
        <p:spPr>
          <a:xfrm>
            <a:off x="8717472" y="6195699"/>
            <a:ext cx="28583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https://yeeryu.com/168/inside/library/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E5AD4935-F86C-FCA5-84D1-8A21A9F81793}"/>
              </a:ext>
            </a:extLst>
          </p:cNvPr>
          <p:cNvCxnSpPr/>
          <p:nvPr/>
        </p:nvCxnSpPr>
        <p:spPr>
          <a:xfrm flipV="1">
            <a:off x="5810081" y="1836892"/>
            <a:ext cx="194209" cy="3479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F707ECE-A87E-D42B-11F1-E748F3601862}"/>
              </a:ext>
            </a:extLst>
          </p:cNvPr>
          <p:cNvCxnSpPr>
            <a:cxnSpLocks/>
          </p:cNvCxnSpPr>
          <p:nvPr/>
        </p:nvCxnSpPr>
        <p:spPr>
          <a:xfrm flipV="1">
            <a:off x="6732573" y="1917812"/>
            <a:ext cx="582627" cy="267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38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8C5C9F-759D-B68B-C468-2B1C1FEDB3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325CCD73-F038-0D84-209F-49CCC5AF6B95}"/>
              </a:ext>
            </a:extLst>
          </p:cNvPr>
          <p:cNvSpPr txBox="1"/>
          <p:nvPr/>
        </p:nvSpPr>
        <p:spPr>
          <a:xfrm>
            <a:off x="129473" y="105196"/>
            <a:ext cx="11838647"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1.10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EF9F7E44-00FD-5BB4-7EE8-FCDE7F71CA6F}"/>
              </a:ext>
            </a:extLst>
          </p:cNvPr>
          <p:cNvSpPr txBox="1"/>
          <p:nvPr/>
        </p:nvSpPr>
        <p:spPr>
          <a:xfrm>
            <a:off x="249997" y="1132885"/>
            <a:ext cx="767124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漢  字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literally: Chinese Character</a:t>
            </a:r>
            <a:endParaRPr kumimoji="0" lang="en-US" altLang="zh-CN" sz="7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hàn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zì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Pinyin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han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ja    Romaja (</a:t>
            </a:r>
            <a:r>
              <a:rPr kumimoji="0" lang="ko-KR" altLang="en-US"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로마자</a:t>
            </a:r>
            <a:r>
              <a:rPr kumimoji="0" lang="en-US" altLang="ko-KR"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한         자   </a:t>
            </a:r>
            <a:r>
              <a:rPr kumimoji="0" lang="en-US" altLang="ko-KR" sz="32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hangeul</a:t>
            </a:r>
            <a:endParaRPr kumimoji="0" lang="en-US" altLang="ko-KR"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ji     Rōmaji (</a:t>
            </a:r>
            <a:r>
              <a:rPr kumimoji="0" lang="ja-JP" altLang="en-US" sz="3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ローマ</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字</a:t>
            </a:r>
            <a:r>
              <a:rPr kumimoji="0" lang="en-US" altLang="zh-CN"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ja-JP" altLang="en-US" sz="3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かん    じ    </a:t>
            </a:r>
            <a:r>
              <a:rPr kumimoji="0" lang="en-US" altLang="ja-JP" sz="3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Hiragana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hán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Quốc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ngữ</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(Vietnamese script)</a:t>
            </a:r>
          </a:p>
        </p:txBody>
      </p:sp>
      <p:sp>
        <p:nvSpPr>
          <p:cNvPr id="5" name="TextBox 4">
            <a:extLst>
              <a:ext uri="{FF2B5EF4-FFF2-40B4-BE49-F238E27FC236}">
                <a16:creationId xmlns:a16="http://schemas.microsoft.com/office/drawing/2014/main" id="{7E3145DC-1566-6457-8E46-2875442B4621}"/>
              </a:ext>
            </a:extLst>
          </p:cNvPr>
          <p:cNvSpPr txBox="1"/>
          <p:nvPr/>
        </p:nvSpPr>
        <p:spPr>
          <a:xfrm>
            <a:off x="8226228" y="768743"/>
            <a:ext cx="3482947"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movies are translated into Chinese this often requires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hanzification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foreign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Chinese version of the "Halloween" movie series, the primary protagonist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麥 克 爾</a:t>
            </a:r>
            <a:r>
              <a:rPr kumimoji="0" lang="en-US" altLang="zh-TW"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麥 爾 斯</a:t>
            </a:r>
            <a:endParaRPr kumimoji="0" lang="en-US" altLang="zh-TW"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kè</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ěr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ěr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sī</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DF1154-2F1F-0F94-5763-687B6831D4D3}"/>
              </a:ext>
            </a:extLst>
          </p:cNvPr>
          <p:cNvPicPr>
            <a:picLocks noChangeAspect="1"/>
          </p:cNvPicPr>
          <p:nvPr/>
        </p:nvPicPr>
        <p:blipFill>
          <a:blip r:embed="rId2"/>
          <a:stretch>
            <a:fillRect/>
          </a:stretch>
        </p:blipFill>
        <p:spPr>
          <a:xfrm>
            <a:off x="8763364" y="3592864"/>
            <a:ext cx="1901278" cy="2763486"/>
          </a:xfrm>
          <a:prstGeom prst="rect">
            <a:avLst/>
          </a:prstGeom>
        </p:spPr>
      </p:pic>
      <p:sp>
        <p:nvSpPr>
          <p:cNvPr id="8" name="Rectangle 7">
            <a:extLst>
              <a:ext uri="{FF2B5EF4-FFF2-40B4-BE49-F238E27FC236}">
                <a16:creationId xmlns:a16="http://schemas.microsoft.com/office/drawing/2014/main" id="{8EB594AA-222A-65A0-2893-7802E1179484}"/>
              </a:ext>
            </a:extLst>
          </p:cNvPr>
          <p:cNvSpPr/>
          <p:nvPr/>
        </p:nvSpPr>
        <p:spPr>
          <a:xfrm>
            <a:off x="8083943" y="695915"/>
            <a:ext cx="3414839" cy="583435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80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BBF99-F82C-D46A-2341-D833BA4FB646}"/>
              </a:ext>
            </a:extLst>
          </p:cNvPr>
          <p:cNvSpPr txBox="1"/>
          <p:nvPr/>
        </p:nvSpPr>
        <p:spPr>
          <a:xfrm>
            <a:off x="134867" y="724039"/>
            <a:ext cx="1205713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摩 訶</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 波 羅 蜜 多</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心 經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觀 自 在 </a:t>
            </a: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菩 薩</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行 深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乃 至 無 老 死 亦 無 老 死 盡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波 羅 蜜 多</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時 照 見 五 蘊 皆 空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苦 集 滅 道 無 智 亦 無 得 以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度 一 切 苦 厄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3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所 得 故 </a:t>
            </a: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菩 提 薩 埵</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依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舍 利</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子 色 不 異 空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4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 波 羅 蜜 多</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故 心 無 罣 礙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空 不 異 色 色 即 是 空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5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罣 礙 故 無 有 恐 怖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空 即 是 色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6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遠 離 顚 倒 夢 想 究 竟 </a:t>
            </a: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涅 槃</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受 想 行 識 亦 復 如 是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7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三 世 諸 佛 依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舍 利</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子 是 諸 法 空 相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8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波 羅 蜜 多</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故 得 </a:t>
            </a: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阿 耨 多 羅</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不 生 不 滅 不 垢 不 淨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9	 		</a:t>
            </a: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三 藐 三 菩 提</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故 知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不 增 不 減 是 故 空 中 無 色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10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波 羅 蜜 多</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是 大 神 呪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受 想 行 識 無 眼 耳 鼻 舌 身 意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11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是 大 明 呪 是 無 上 呪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色 聲 香 味 觸 法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12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是 無 等 等 呪 能 除 一 切 苦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眼 界 乃 至 無 意 識 界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13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眞 實 不 虛 故 說 </a:t>
            </a:r>
            <a:r>
              <a:rPr kumimoji="0" lang="zh-TW" altLang="en-US" sz="2000" b="0"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 波 羅 蜜 多</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無 無 明 亦 無 無 明 盡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14	 		</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呪 即 說 呪 曰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highlight>
                  <a:srgbClr val="00FFFF"/>
                </a:highlight>
                <a:uLnTx/>
                <a:uFillTx/>
                <a:latin typeface="DengXian" panose="02010600030101010101" pitchFamily="2" charset="-122"/>
                <a:ea typeface="DengXian" panose="02010600030101010101" pitchFamily="2" charset="-122"/>
                <a:cs typeface="+mn-cs"/>
              </a:rPr>
              <a:t>揭 諦 揭 諦 波 羅 揭 諦 波 羅 僧 揭 諦 菩 提 娑 婆 訶</a:t>
            </a:r>
            <a:r>
              <a:rPr kumimoji="0" lang="zh-TW" alt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TW"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Mantra</a:t>
            </a:r>
            <a:endParaRPr kumimoji="0" lang="en-US" sz="20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p:txBody>
      </p:sp>
      <p:sp>
        <p:nvSpPr>
          <p:cNvPr id="3" name="Footer Placeholder 2">
            <a:extLst>
              <a:ext uri="{FF2B5EF4-FFF2-40B4-BE49-F238E27FC236}">
                <a16:creationId xmlns:a16="http://schemas.microsoft.com/office/drawing/2014/main" id="{6A580784-F826-2A7F-5C6B-56997CD9B0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4" name="TextBox 3">
            <a:extLst>
              <a:ext uri="{FF2B5EF4-FFF2-40B4-BE49-F238E27FC236}">
                <a16:creationId xmlns:a16="http://schemas.microsoft.com/office/drawing/2014/main" id="{184C256E-33EB-BDA0-DB3B-61E4A2AA1516}"/>
              </a:ext>
            </a:extLst>
          </p:cNvPr>
          <p:cNvSpPr txBox="1"/>
          <p:nvPr/>
        </p:nvSpPr>
        <p:spPr>
          <a:xfrm>
            <a:off x="134867" y="64736"/>
            <a:ext cx="1186562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1.11</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5" name="TextBox 4">
            <a:extLst>
              <a:ext uri="{FF2B5EF4-FFF2-40B4-BE49-F238E27FC236}">
                <a16:creationId xmlns:a16="http://schemas.microsoft.com/office/drawing/2014/main" id="{C651204F-61AB-8F4A-F6E3-FB878E85FAFC}"/>
              </a:ext>
            </a:extLst>
          </p:cNvPr>
          <p:cNvSpPr txBox="1"/>
          <p:nvPr/>
        </p:nvSpPr>
        <p:spPr>
          <a:xfrm>
            <a:off x="9839915" y="865159"/>
            <a:ext cx="209583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But it's not just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and</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訶</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 total of 77</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of the 270 characters in the Heart Sutra are used for their phonetic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Note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highlight>
                  <a:srgbClr val="00FF00"/>
                </a:highlight>
                <a:uLnTx/>
                <a:uFillTx/>
                <a:latin typeface="DengXian" panose="02010600030101010101" pitchFamily="2" charset="-122"/>
                <a:ea typeface="DengXian" panose="02010600030101010101" pitchFamily="2" charset="-122"/>
                <a:cs typeface="+mn-cs"/>
              </a:rPr>
              <a:t>般 若 波 羅 蜜 多</a:t>
            </a:r>
            <a:r>
              <a:rPr kumimoji="0" lang="zh-TW" altLang="en-US"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is repeated 6 times.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E5BD479-B0D5-CCE7-C75E-364991BCDA7E}"/>
              </a:ext>
            </a:extLst>
          </p:cNvPr>
          <p:cNvSpPr/>
          <p:nvPr/>
        </p:nvSpPr>
        <p:spPr>
          <a:xfrm>
            <a:off x="9839915" y="801113"/>
            <a:ext cx="2095838" cy="413503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47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A97C7A-B865-0748-40C0-C027268BC1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F43E098A-9051-0F8B-8493-561C85371661}"/>
              </a:ext>
            </a:extLst>
          </p:cNvPr>
          <p:cNvSpPr txBox="1"/>
          <p:nvPr/>
        </p:nvSpPr>
        <p:spPr>
          <a:xfrm>
            <a:off x="129473" y="129473"/>
            <a:ext cx="1189529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1.12</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0B08961B-4F85-9BCF-838B-7E6F9C50CA78}"/>
              </a:ext>
            </a:extLst>
          </p:cNvPr>
          <p:cNvSpPr txBox="1"/>
          <p:nvPr/>
        </p:nvSpPr>
        <p:spPr>
          <a:xfrm>
            <a:off x="4884892" y="720192"/>
            <a:ext cx="7023887"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Transliteration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Using the characters of one language to represent the sounds of another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Romanization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transliteration with the Latin alphabet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Hangeulization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transliteration using Hangeul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Hanzification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transliteration using Chinese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音譯</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yīnyì</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Chinese word for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hanzification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Hangeul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Korean writing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Romaja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Korean word for Latin alphabet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Hanja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Korean word for Chinese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Kanji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Japanese word for Chinese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Hanzi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Chinese word for Chinese Characters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Pinyin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Standardized way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romanizing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Mandarin Chinese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Sino-Korean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Korean pronunciation of Hanja (Chinese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Sino-Japanese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Japanese pronunciation of Kanji (Chinese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Sino-Vietnamese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Vietnamese pronunciation of Chinese characters</a:t>
            </a:r>
          </a:p>
        </p:txBody>
      </p:sp>
      <p:sp>
        <p:nvSpPr>
          <p:cNvPr id="6" name="TextBox 5">
            <a:extLst>
              <a:ext uri="{FF2B5EF4-FFF2-40B4-BE49-F238E27FC236}">
                <a16:creationId xmlns:a16="http://schemas.microsoft.com/office/drawing/2014/main" id="{574F329A-2DA6-17F2-9F48-A702EFAFD15D}"/>
              </a:ext>
            </a:extLst>
          </p:cNvPr>
          <p:cNvSpPr txBox="1"/>
          <p:nvPr/>
        </p:nvSpPr>
        <p:spPr>
          <a:xfrm>
            <a:off x="428879" y="720192"/>
            <a:ext cx="4304963" cy="6068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Mantra for accomplishing one's aspiration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願成就眞言</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Hanja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3200" b="0"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rPr>
              <a:t>원성취진언</a:t>
            </a:r>
            <a:endParaRPr kumimoji="0" lang="en-US" altLang="ko-KR" sz="20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won song </a:t>
            </a:r>
            <a:r>
              <a:rPr kumimoji="0" lang="en-US" altLang="ko-KR" sz="18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chwi</a:t>
            </a: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altLang="ko-KR" sz="18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jin</a:t>
            </a: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on           </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Romaja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唵 阿暮伽</a:t>
            </a:r>
            <a:r>
              <a:rPr kumimoji="0" lang="zh-TW" altLang="en-US"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3200" b="0"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rPr>
              <a:t>옴 아모카   </a:t>
            </a:r>
            <a:endParaRPr kumimoji="0" lang="en-US" altLang="ko-KR" sz="3200" b="0"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om </a:t>
            </a:r>
            <a:r>
              <a:rPr kumimoji="0" lang="en-US" altLang="ko-KR" sz="18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amoga</a:t>
            </a:r>
            <a:endPar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薩婆怛囉</a:t>
            </a:r>
            <a:r>
              <a:rPr kumimoji="0" lang="zh-TW" altLang="en-US"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endParaRPr kumimoji="0" lang="en-US" altLang="zh-TW" sz="3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3200" b="0"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rPr>
              <a:t>살바다라</a:t>
            </a:r>
            <a:r>
              <a:rPr kumimoji="0" lang="ko-KR" altLang="en-US" sz="32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endParaRPr kumimoji="0" lang="en-US" altLang="ko-KR" sz="32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salbadara</a:t>
            </a: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傞陀耶 始廢 吽</a:t>
            </a:r>
            <a:endParaRPr kumimoji="0" lang="en-US" altLang="zh-TW"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3200" b="0"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rPr>
              <a:t>사다야 시베 훔 </a:t>
            </a:r>
            <a:endParaRPr kumimoji="0" lang="en-US" altLang="ko-KR" sz="3200" b="0"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sadaya</a:t>
            </a: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altLang="ko-KR" sz="18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shibe</a:t>
            </a: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hum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B85E02C-F4AF-6A52-30D0-893F278999E0}"/>
              </a:ext>
            </a:extLst>
          </p:cNvPr>
          <p:cNvSpPr/>
          <p:nvPr/>
        </p:nvSpPr>
        <p:spPr>
          <a:xfrm>
            <a:off x="283221" y="662376"/>
            <a:ext cx="4304963" cy="597309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14081C22-1BF7-5F70-1372-8E049BEED403}"/>
              </a:ext>
            </a:extLst>
          </p:cNvPr>
          <p:cNvCxnSpPr>
            <a:cxnSpLocks/>
          </p:cNvCxnSpPr>
          <p:nvPr/>
        </p:nvCxnSpPr>
        <p:spPr>
          <a:xfrm flipH="1">
            <a:off x="2548991" y="1351370"/>
            <a:ext cx="5017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D3BD8A-2F69-5D19-64E9-0F559291E25E}"/>
              </a:ext>
            </a:extLst>
          </p:cNvPr>
          <p:cNvCxnSpPr>
            <a:cxnSpLocks/>
          </p:cNvCxnSpPr>
          <p:nvPr/>
        </p:nvCxnSpPr>
        <p:spPr>
          <a:xfrm flipH="1">
            <a:off x="2548991" y="1691236"/>
            <a:ext cx="5017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E66EC6-CD47-5C6C-5A32-B5775A554035}"/>
              </a:ext>
            </a:extLst>
          </p:cNvPr>
          <p:cNvCxnSpPr>
            <a:cxnSpLocks/>
          </p:cNvCxnSpPr>
          <p:nvPr/>
        </p:nvCxnSpPr>
        <p:spPr>
          <a:xfrm flipH="1">
            <a:off x="2548991" y="2176758"/>
            <a:ext cx="5017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F91840-48F7-AC51-D14F-59FB24103A4C}"/>
              </a:ext>
            </a:extLst>
          </p:cNvPr>
          <p:cNvSpPr txBox="1"/>
          <p:nvPr/>
        </p:nvSpPr>
        <p:spPr>
          <a:xfrm>
            <a:off x="3010912" y="1540975"/>
            <a:ext cx="1027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Hangeul</a:t>
            </a:r>
          </a:p>
        </p:txBody>
      </p:sp>
    </p:spTree>
    <p:extLst>
      <p:ext uri="{BB962C8B-B14F-4D97-AF65-F5344CB8AC3E}">
        <p14:creationId xmlns:p14="http://schemas.microsoft.com/office/powerpoint/2010/main" val="305487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2B3EB-3992-C5E4-BD10-9677B36832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2CFFC8-AC57-2383-14C1-2456C78F620E}"/>
              </a:ext>
            </a:extLst>
          </p:cNvPr>
          <p:cNvSpPr txBox="1"/>
          <p:nvPr/>
        </p:nvSpPr>
        <p:spPr>
          <a:xfrm>
            <a:off x="161841" y="89012"/>
            <a:ext cx="119195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EB1006D-6BE7-2C28-D720-7D709654F9D0}"/>
              </a:ext>
            </a:extLst>
          </p:cNvPr>
          <p:cNvSpPr txBox="1"/>
          <p:nvPr/>
        </p:nvSpPr>
        <p:spPr>
          <a:xfrm>
            <a:off x="234670" y="612231"/>
            <a:ext cx="8116312"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Shape: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(graphemics)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Need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Know: (1) what it looks like, (2) how to write it, (3)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(1) is it a component of other characters? (2) radical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Helpful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Where else is this character encountered: (a) in Buddhism, and (b) in the Chinese language and Chinese literature generally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Sound: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(phonetics)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Need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Romaja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(Korean pronunciation)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Pinyin (writing, but not pronunciation)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VERY Helpful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know: Hangeul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Helpful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Japanese, Vietnamese, Mandarin pronunciations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Meaning: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(semantics)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Need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Only for main characters (not components): what the character means and how it is used in the Heart Sutra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VERY Important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Meaning/usage for components that do not appear as main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Helpful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know: other uses and meanings</a:t>
            </a:r>
          </a:p>
        </p:txBody>
      </p:sp>
      <p:pic>
        <p:nvPicPr>
          <p:cNvPr id="8" name="Picture 7">
            <a:extLst>
              <a:ext uri="{FF2B5EF4-FFF2-40B4-BE49-F238E27FC236}">
                <a16:creationId xmlns:a16="http://schemas.microsoft.com/office/drawing/2014/main" id="{CA53A1D4-0BAF-B410-33D9-DE108317CBD0}"/>
              </a:ext>
            </a:extLst>
          </p:cNvPr>
          <p:cNvPicPr>
            <a:picLocks noChangeAspect="1"/>
          </p:cNvPicPr>
          <p:nvPr/>
        </p:nvPicPr>
        <p:blipFill>
          <a:blip r:embed="rId2"/>
          <a:stretch>
            <a:fillRect/>
          </a:stretch>
        </p:blipFill>
        <p:spPr>
          <a:xfrm>
            <a:off x="8498912" y="734448"/>
            <a:ext cx="3131355" cy="4176445"/>
          </a:xfrm>
          <a:prstGeom prst="rect">
            <a:avLst/>
          </a:prstGeom>
        </p:spPr>
      </p:pic>
      <p:sp>
        <p:nvSpPr>
          <p:cNvPr id="9" name="TextBox 8">
            <a:extLst>
              <a:ext uri="{FF2B5EF4-FFF2-40B4-BE49-F238E27FC236}">
                <a16:creationId xmlns:a16="http://schemas.microsoft.com/office/drawing/2014/main" id="{F6D59387-604A-0B46-629B-77E03676CEF4}"/>
              </a:ext>
            </a:extLst>
          </p:cNvPr>
          <p:cNvSpPr txBox="1"/>
          <p:nvPr/>
        </p:nvSpPr>
        <p:spPr>
          <a:xfrm>
            <a:off x="8423811" y="4935032"/>
            <a:ext cx="3131355" cy="1646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Original by Lawin82 From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Wikimedia</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Bronze statue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Sejong the Great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Deoksu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https://en.wikipedia.org/wiki/Sejong_the_Great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4DFB0D2-577C-E798-8E2C-DB0C365A366D}"/>
              </a:ext>
            </a:extLst>
          </p:cNvPr>
          <p:cNvSpPr txBox="1"/>
          <p:nvPr/>
        </p:nvSpPr>
        <p:spPr>
          <a:xfrm>
            <a:off x="7027932" y="2171136"/>
            <a:ext cx="123808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7200" b="1" i="0" u="none" strike="noStrike" kern="1200" cap="none" spc="0" normalizeH="0" baseline="0" noProof="0" dirty="0">
                <a:ln>
                  <a:noFill/>
                </a:ln>
                <a:solidFill>
                  <a:prstClr val="black"/>
                </a:solidFill>
                <a:effectLst/>
                <a:uLnTx/>
                <a:uFillTx/>
                <a:latin typeface="DengXian" panose="02010600030101010101" pitchFamily="2" charset="-122"/>
                <a:ea typeface="맑은 고딕" panose="020B0503020000020004" pitchFamily="34" charset="-127"/>
                <a:cs typeface="+mn-cs"/>
              </a:rPr>
              <a:t>한글</a:t>
            </a:r>
            <a:endParaRPr kumimoji="0" lang="en-US" sz="7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p:txBody>
      </p:sp>
      <p:sp>
        <p:nvSpPr>
          <p:cNvPr id="11" name="Rectangle: Rounded Corners 10">
            <a:extLst>
              <a:ext uri="{FF2B5EF4-FFF2-40B4-BE49-F238E27FC236}">
                <a16:creationId xmlns:a16="http://schemas.microsoft.com/office/drawing/2014/main" id="{12D92CA0-8152-1C84-A0CE-3DD405ADB782}"/>
              </a:ext>
            </a:extLst>
          </p:cNvPr>
          <p:cNvSpPr/>
          <p:nvPr/>
        </p:nvSpPr>
        <p:spPr>
          <a:xfrm>
            <a:off x="6793265" y="2079349"/>
            <a:ext cx="1557717" cy="283154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2A1A042-F9D9-21E3-7492-644B5295D9E7}"/>
              </a:ext>
            </a:extLst>
          </p:cNvPr>
          <p:cNvSpPr txBox="1"/>
          <p:nvPr/>
        </p:nvSpPr>
        <p:spPr>
          <a:xfrm>
            <a:off x="6853070" y="4318363"/>
            <a:ext cx="14381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"Hangeul"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written in Hangeul</a:t>
            </a:r>
          </a:p>
        </p:txBody>
      </p:sp>
    </p:spTree>
    <p:extLst>
      <p:ext uri="{BB962C8B-B14F-4D97-AF65-F5344CB8AC3E}">
        <p14:creationId xmlns:p14="http://schemas.microsoft.com/office/powerpoint/2010/main" val="270523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F88CC5-0895-1274-53E7-DD82D172A985}"/>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1202678E-1EF1-A1DC-7100-B1B5435F88B0}"/>
              </a:ext>
            </a:extLst>
          </p:cNvPr>
          <p:cNvSpPr txBox="1"/>
          <p:nvPr/>
        </p:nvSpPr>
        <p:spPr>
          <a:xfrm>
            <a:off x="97104" y="105196"/>
            <a:ext cx="1198430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34CBED3E-2438-83FD-295A-65CFC7B0A9F2}"/>
              </a:ext>
            </a:extLst>
          </p:cNvPr>
          <p:cNvSpPr txBox="1"/>
          <p:nvPr/>
        </p:nvSpPr>
        <p:spPr>
          <a:xfrm>
            <a:off x="210394" y="460074"/>
            <a:ext cx="8359072" cy="1569660"/>
          </a:xfrm>
          <a:prstGeom prst="rect">
            <a:avLst/>
          </a:prstGeom>
          <a:noFill/>
        </p:spPr>
        <p:txBody>
          <a:bodyPr wrap="square" rtlCol="0">
            <a:spAutoFit/>
          </a:bodyPr>
          <a:lstStyle/>
          <a:p>
            <a:r>
              <a:rPr lang="zh-CN" altLang="en-US" sz="9600" dirty="0"/>
              <a:t>心</a:t>
            </a:r>
            <a:r>
              <a:rPr lang="zh-CN" altLang="en-US" sz="9600" dirty="0">
                <a:latin typeface="MingLiU" panose="02020509000000000000" pitchFamily="49" charset="-120"/>
                <a:ea typeface="MingLiU" panose="02020509000000000000" pitchFamily="49" charset="-120"/>
              </a:rPr>
              <a:t>心</a:t>
            </a:r>
            <a:r>
              <a:rPr lang="zh-CN" altLang="en-US" sz="9600" dirty="0">
                <a:latin typeface="MS PMincho" panose="02020600040205080304" pitchFamily="18" charset="-128"/>
                <a:ea typeface="MS PMincho" panose="02020600040205080304" pitchFamily="18" charset="-128"/>
              </a:rPr>
              <a:t>心</a:t>
            </a:r>
            <a:r>
              <a:rPr lang="zh-CN" altLang="en-US" sz="9600" dirty="0"/>
              <a:t>  經</a:t>
            </a:r>
            <a:r>
              <a:rPr lang="zh-CN" altLang="en-US" sz="9600" dirty="0">
                <a:latin typeface="MingLiU" panose="02020509000000000000" pitchFamily="49" charset="-120"/>
                <a:ea typeface="MingLiU" panose="02020509000000000000" pitchFamily="49" charset="-120"/>
              </a:rPr>
              <a:t>經</a:t>
            </a:r>
            <a:r>
              <a:rPr lang="zh-CN" altLang="en-US" sz="9600" dirty="0">
                <a:latin typeface="MS PMincho" panose="02020600040205080304" pitchFamily="18" charset="-128"/>
                <a:ea typeface="MS PMincho" panose="02020600040205080304" pitchFamily="18" charset="-128"/>
              </a:rPr>
              <a:t>經</a:t>
            </a:r>
            <a:endParaRPr lang="en-US" sz="9600" dirty="0">
              <a:latin typeface="MS PMincho" panose="02020600040205080304" pitchFamily="18" charset="-128"/>
              <a:ea typeface="MS PMincho" panose="02020600040205080304" pitchFamily="18" charset="-128"/>
            </a:endParaRPr>
          </a:p>
        </p:txBody>
      </p:sp>
      <p:sp>
        <p:nvSpPr>
          <p:cNvPr id="5" name="TextBox 4">
            <a:extLst>
              <a:ext uri="{FF2B5EF4-FFF2-40B4-BE49-F238E27FC236}">
                <a16:creationId xmlns:a16="http://schemas.microsoft.com/office/drawing/2014/main" id="{A2AA365C-F81A-9CBB-E808-5194D629B975}"/>
              </a:ext>
            </a:extLst>
          </p:cNvPr>
          <p:cNvSpPr txBox="1"/>
          <p:nvPr/>
        </p:nvSpPr>
        <p:spPr>
          <a:xfrm>
            <a:off x="312216" y="2058276"/>
            <a:ext cx="353622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Pronunciation: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"shim" in Sino-Korean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xīn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Mandarin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b="0" i="0" dirty="0">
                <a:solidFill>
                  <a:srgbClr val="353535"/>
                </a:solidFill>
                <a:effectLst/>
                <a:latin typeface="-apple-system"/>
              </a:rPr>
              <a:t>shin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Sino-Japanese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b="0" i="0" dirty="0" err="1">
                <a:solidFill>
                  <a:srgbClr val="353535"/>
                </a:solidFill>
                <a:effectLst/>
                <a:latin typeface="-apple-system"/>
              </a:rPr>
              <a:t>tâm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Sino-Vietnamese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heart, center of emotions and thought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focal point, essence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the mind</a:t>
            </a:r>
          </a:p>
        </p:txBody>
      </p:sp>
      <p:sp>
        <p:nvSpPr>
          <p:cNvPr id="6" name="TextBox 5">
            <a:extLst>
              <a:ext uri="{FF2B5EF4-FFF2-40B4-BE49-F238E27FC236}">
                <a16:creationId xmlns:a16="http://schemas.microsoft.com/office/drawing/2014/main" id="{32FEA9BD-18DE-9561-FCF2-E5C8FA265500}"/>
              </a:ext>
            </a:extLst>
          </p:cNvPr>
          <p:cNvSpPr txBox="1"/>
          <p:nvPr/>
        </p:nvSpPr>
        <p:spPr>
          <a:xfrm>
            <a:off x="4604366" y="1950182"/>
            <a:ext cx="3739199"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Pronunciation: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gyeong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Sino-Korean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b="0" i="0" dirty="0" err="1">
                <a:solidFill>
                  <a:srgbClr val="353535"/>
                </a:solidFill>
                <a:effectLst/>
                <a:latin typeface="-apple-system"/>
              </a:rPr>
              <a:t>jīng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Mandarin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b="0" i="0" dirty="0" err="1">
                <a:solidFill>
                  <a:srgbClr val="353535"/>
                </a:solidFill>
                <a:effectLst/>
                <a:latin typeface="-apple-system"/>
              </a:rPr>
              <a:t>gy</a:t>
            </a:r>
            <a:r>
              <a:rPr lang="ru-RU" sz="2400" b="0" i="0" dirty="0">
                <a:solidFill>
                  <a:srgbClr val="353535"/>
                </a:solidFill>
                <a:effectLst/>
                <a:latin typeface="-apple-system"/>
              </a:rPr>
              <a:t>о̄</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Sino-Japanese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b="0" i="0" dirty="0" err="1">
                <a:solidFill>
                  <a:srgbClr val="353535"/>
                </a:solidFill>
                <a:effectLst/>
                <a:latin typeface="-apple-system"/>
              </a:rPr>
              <a:t>kinh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Sino-Vietnamese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the warp threads in weaving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guideline, norm, standard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align, regularize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in Buddhism: Sutra</a:t>
            </a:r>
          </a:p>
        </p:txBody>
      </p:sp>
      <p:pic>
        <p:nvPicPr>
          <p:cNvPr id="7" name="Picture 6">
            <a:extLst>
              <a:ext uri="{FF2B5EF4-FFF2-40B4-BE49-F238E27FC236}">
                <a16:creationId xmlns:a16="http://schemas.microsoft.com/office/drawing/2014/main" id="{DB735238-FF61-2007-E4D5-3A3DF0A8497A}"/>
              </a:ext>
            </a:extLst>
          </p:cNvPr>
          <p:cNvPicPr>
            <a:picLocks noChangeAspect="1"/>
          </p:cNvPicPr>
          <p:nvPr/>
        </p:nvPicPr>
        <p:blipFill>
          <a:blip r:embed="rId2"/>
          <a:stretch>
            <a:fillRect/>
          </a:stretch>
        </p:blipFill>
        <p:spPr>
          <a:xfrm>
            <a:off x="8680183" y="2118718"/>
            <a:ext cx="3055308" cy="3651466"/>
          </a:xfrm>
          <a:prstGeom prst="rect">
            <a:avLst/>
          </a:prstGeom>
        </p:spPr>
      </p:pic>
      <p:sp>
        <p:nvSpPr>
          <p:cNvPr id="8" name="TextBox 7">
            <a:extLst>
              <a:ext uri="{FF2B5EF4-FFF2-40B4-BE49-F238E27FC236}">
                <a16:creationId xmlns:a16="http://schemas.microsoft.com/office/drawing/2014/main" id="{080FBD4E-0FF4-6B54-5659-6BAC38A33B2F}"/>
              </a:ext>
            </a:extLst>
          </p:cNvPr>
          <p:cNvSpPr txBox="1"/>
          <p:nvPr/>
        </p:nvSpPr>
        <p:spPr>
          <a:xfrm>
            <a:off x="8592911" y="1014071"/>
            <a:ext cx="3055307" cy="1015663"/>
          </a:xfrm>
          <a:prstGeom prst="rect">
            <a:avLst/>
          </a:prstGeom>
          <a:noFill/>
        </p:spPr>
        <p:txBody>
          <a:bodyPr wrap="square" rtlCol="0">
            <a:spAutoFit/>
          </a:bodyPr>
          <a:lstStyle/>
          <a:p>
            <a:r>
              <a:rPr lang="en-US" sz="2400" b="1" i="1" dirty="0" err="1"/>
              <a:t>Kokoro</a:t>
            </a:r>
            <a:r>
              <a:rPr lang="en-US" sz="2400" b="1" i="1" dirty="0"/>
              <a:t>: Sensei no </a:t>
            </a:r>
            <a:r>
              <a:rPr lang="en-US" sz="2400" b="1" i="1" dirty="0" err="1"/>
              <a:t>Isho</a:t>
            </a:r>
            <a:r>
              <a:rPr lang="en-US" sz="2400" b="1" i="1" dirty="0"/>
              <a:t> </a:t>
            </a:r>
          </a:p>
          <a:p>
            <a:r>
              <a:rPr lang="en-US" b="1" i="1" dirty="0" err="1"/>
              <a:t>Kokoro</a:t>
            </a:r>
            <a:r>
              <a:rPr lang="en-US" b="1" i="1" dirty="0"/>
              <a:t>: Sensei's Testament</a:t>
            </a:r>
          </a:p>
          <a:p>
            <a:r>
              <a:rPr lang="en-US" dirty="0"/>
              <a:t>1914 Novel by </a:t>
            </a:r>
            <a:r>
              <a:rPr lang="en-US" dirty="0" err="1"/>
              <a:t>Natsume</a:t>
            </a:r>
            <a:r>
              <a:rPr lang="en-US" dirty="0"/>
              <a:t> </a:t>
            </a:r>
            <a:r>
              <a:rPr lang="en-US" dirty="0" err="1"/>
              <a:t>Sōseki</a:t>
            </a:r>
            <a:endParaRPr lang="en-US" dirty="0"/>
          </a:p>
        </p:txBody>
      </p:sp>
      <p:sp>
        <p:nvSpPr>
          <p:cNvPr id="9" name="Rectangle 8">
            <a:extLst>
              <a:ext uri="{FF2B5EF4-FFF2-40B4-BE49-F238E27FC236}">
                <a16:creationId xmlns:a16="http://schemas.microsoft.com/office/drawing/2014/main" id="{5041CB6E-CC3F-0277-871D-6CA93CC8840E}"/>
              </a:ext>
            </a:extLst>
          </p:cNvPr>
          <p:cNvSpPr/>
          <p:nvPr/>
        </p:nvSpPr>
        <p:spPr>
          <a:xfrm>
            <a:off x="8569466" y="954861"/>
            <a:ext cx="3166025" cy="4697794"/>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A3FBCD-ED6E-62F8-8220-D5447ACCE61D}"/>
              </a:ext>
            </a:extLst>
          </p:cNvPr>
          <p:cNvSpPr txBox="1"/>
          <p:nvPr/>
        </p:nvSpPr>
        <p:spPr>
          <a:xfrm>
            <a:off x="8680183" y="5711865"/>
            <a:ext cx="3142579" cy="923330"/>
          </a:xfrm>
          <a:prstGeom prst="rect">
            <a:avLst/>
          </a:prstGeom>
          <a:noFill/>
        </p:spPr>
        <p:txBody>
          <a:bodyPr wrap="square" rtlCol="0">
            <a:spAutoFit/>
          </a:bodyPr>
          <a:lstStyle/>
          <a:p>
            <a:r>
              <a:rPr lang="en-US" dirty="0"/>
              <a:t>In Japanese, </a:t>
            </a:r>
            <a:r>
              <a:rPr lang="zh-CN" altLang="en-US" dirty="0"/>
              <a:t>心 </a:t>
            </a:r>
            <a:r>
              <a:rPr lang="en-US" altLang="zh-CN" dirty="0"/>
              <a:t>can be pronounced either "shin" or "</a:t>
            </a:r>
            <a:r>
              <a:rPr lang="en-US" altLang="zh-CN" dirty="0" err="1"/>
              <a:t>kokoro</a:t>
            </a:r>
            <a:r>
              <a:rPr lang="en-US" altLang="zh-CN" dirty="0"/>
              <a:t>".</a:t>
            </a:r>
            <a:endParaRPr lang="en-US" dirty="0"/>
          </a:p>
        </p:txBody>
      </p:sp>
    </p:spTree>
    <p:extLst>
      <p:ext uri="{BB962C8B-B14F-4D97-AF65-F5344CB8AC3E}">
        <p14:creationId xmlns:p14="http://schemas.microsoft.com/office/powerpoint/2010/main" val="18213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B6C8A2-D1EF-6DE5-33DD-293398BD16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8DC195D-31BC-84F4-7211-5B6D9064EE8F}"/>
              </a:ext>
            </a:extLst>
          </p:cNvPr>
          <p:cNvSpPr txBox="1"/>
          <p:nvPr/>
        </p:nvSpPr>
        <p:spPr>
          <a:xfrm>
            <a:off x="137565" y="105196"/>
            <a:ext cx="119519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A3E1B-CB81-E404-56D7-E0976DDF51B6}"/>
              </a:ext>
            </a:extLst>
          </p:cNvPr>
          <p:cNvSpPr txBox="1"/>
          <p:nvPr/>
        </p:nvSpPr>
        <p:spPr>
          <a:xfrm>
            <a:off x="202301" y="628416"/>
            <a:ext cx="11603979"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THEMAHAPRAJNAPARAMITAHRIDAYASUTRA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AVALOKITESVARABODHISATTVAWHENPRACTICINGDEEPLYTHEPRAJNA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PARAMITAPERCEIVESTHATALLFIVESKHANDASAREEMPTY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ANDISSAVEDFROMALLSUFFERINGANDDISTRESS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摩訶般若波羅蜜多心經   </a:t>
            </a:r>
            <a:endParaRPr kumimoji="0" lang="en-US" altLang="zh-TW"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觀自在菩薩行深般若</a:t>
            </a:r>
            <a:endParaRPr kumimoji="0" lang="en-US" altLang="zh-TW"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波羅蜜多時照見五蘊皆空 </a:t>
            </a:r>
            <a:endParaRPr kumimoji="0" lang="en-US" altLang="zh-TW"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度一切苦厄</a:t>
            </a:r>
            <a:endParaRPr kumimoji="0" lang="en-US" sz="4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p:txBody>
      </p:sp>
      <p:pic>
        <p:nvPicPr>
          <p:cNvPr id="11" name="Picture 10">
            <a:extLst>
              <a:ext uri="{FF2B5EF4-FFF2-40B4-BE49-F238E27FC236}">
                <a16:creationId xmlns:a16="http://schemas.microsoft.com/office/drawing/2014/main" id="{A1E5DE1A-E09A-782D-DB88-C6F1AB0DA1D5}"/>
              </a:ext>
            </a:extLst>
          </p:cNvPr>
          <p:cNvPicPr>
            <a:picLocks noChangeAspect="1"/>
          </p:cNvPicPr>
          <p:nvPr/>
        </p:nvPicPr>
        <p:blipFill>
          <a:blip r:embed="rId2"/>
          <a:stretch>
            <a:fillRect/>
          </a:stretch>
        </p:blipFill>
        <p:spPr>
          <a:xfrm>
            <a:off x="7825055" y="2141466"/>
            <a:ext cx="1905000" cy="1876425"/>
          </a:xfrm>
          <a:prstGeom prst="rect">
            <a:avLst/>
          </a:prstGeom>
        </p:spPr>
      </p:pic>
      <p:pic>
        <p:nvPicPr>
          <p:cNvPr id="13" name="Picture 12">
            <a:extLst>
              <a:ext uri="{FF2B5EF4-FFF2-40B4-BE49-F238E27FC236}">
                <a16:creationId xmlns:a16="http://schemas.microsoft.com/office/drawing/2014/main" id="{F34FFDA9-1585-496A-A42D-9C1E54F9BCCB}"/>
              </a:ext>
            </a:extLst>
          </p:cNvPr>
          <p:cNvPicPr>
            <a:picLocks noChangeAspect="1"/>
          </p:cNvPicPr>
          <p:nvPr/>
        </p:nvPicPr>
        <p:blipFill>
          <a:blip r:embed="rId3"/>
          <a:stretch>
            <a:fillRect/>
          </a:stretch>
        </p:blipFill>
        <p:spPr>
          <a:xfrm>
            <a:off x="9730055" y="2141466"/>
            <a:ext cx="1952625" cy="1876425"/>
          </a:xfrm>
          <a:prstGeom prst="rect">
            <a:avLst/>
          </a:prstGeom>
        </p:spPr>
      </p:pic>
      <p:pic>
        <p:nvPicPr>
          <p:cNvPr id="15" name="Picture 14">
            <a:extLst>
              <a:ext uri="{FF2B5EF4-FFF2-40B4-BE49-F238E27FC236}">
                <a16:creationId xmlns:a16="http://schemas.microsoft.com/office/drawing/2014/main" id="{66F41CDD-5178-DCB4-B21A-252DB4BE95BC}"/>
              </a:ext>
            </a:extLst>
          </p:cNvPr>
          <p:cNvPicPr>
            <a:picLocks noChangeAspect="1"/>
          </p:cNvPicPr>
          <p:nvPr/>
        </p:nvPicPr>
        <p:blipFill>
          <a:blip r:embed="rId4"/>
          <a:stretch>
            <a:fillRect/>
          </a:stretch>
        </p:blipFill>
        <p:spPr>
          <a:xfrm>
            <a:off x="9746867" y="4017891"/>
            <a:ext cx="1943100" cy="1905000"/>
          </a:xfrm>
          <a:prstGeom prst="rect">
            <a:avLst/>
          </a:prstGeom>
        </p:spPr>
      </p:pic>
      <p:pic>
        <p:nvPicPr>
          <p:cNvPr id="17" name="Picture 16">
            <a:extLst>
              <a:ext uri="{FF2B5EF4-FFF2-40B4-BE49-F238E27FC236}">
                <a16:creationId xmlns:a16="http://schemas.microsoft.com/office/drawing/2014/main" id="{C5169009-D694-0357-16CA-7782F4969AE5}"/>
              </a:ext>
            </a:extLst>
          </p:cNvPr>
          <p:cNvPicPr>
            <a:picLocks noChangeAspect="1"/>
          </p:cNvPicPr>
          <p:nvPr/>
        </p:nvPicPr>
        <p:blipFill>
          <a:blip r:embed="rId5"/>
          <a:stretch>
            <a:fillRect/>
          </a:stretch>
        </p:blipFill>
        <p:spPr>
          <a:xfrm>
            <a:off x="7838014" y="4036941"/>
            <a:ext cx="1943100" cy="1866900"/>
          </a:xfrm>
          <a:prstGeom prst="rect">
            <a:avLst/>
          </a:prstGeom>
        </p:spPr>
      </p:pic>
      <p:cxnSp>
        <p:nvCxnSpPr>
          <p:cNvPr id="19" name="Straight Connector 18">
            <a:extLst>
              <a:ext uri="{FF2B5EF4-FFF2-40B4-BE49-F238E27FC236}">
                <a16:creationId xmlns:a16="http://schemas.microsoft.com/office/drawing/2014/main" id="{54F4B673-4BE7-0C5A-5457-908005CF4EE3}"/>
              </a:ext>
            </a:extLst>
          </p:cNvPr>
          <p:cNvCxnSpPr>
            <a:cxnSpLocks/>
          </p:cNvCxnSpPr>
          <p:nvPr/>
        </p:nvCxnSpPr>
        <p:spPr>
          <a:xfrm>
            <a:off x="9729743" y="2141466"/>
            <a:ext cx="51371" cy="37814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09F512-990D-65DF-3708-06D03AA53C2F}"/>
              </a:ext>
            </a:extLst>
          </p:cNvPr>
          <p:cNvCxnSpPr/>
          <p:nvPr/>
        </p:nvCxnSpPr>
        <p:spPr>
          <a:xfrm>
            <a:off x="7838014" y="4017891"/>
            <a:ext cx="38446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D50746C-A0FB-F146-5CFE-2CC33EA3F64D}"/>
              </a:ext>
            </a:extLst>
          </p:cNvPr>
          <p:cNvSpPr/>
          <p:nvPr/>
        </p:nvSpPr>
        <p:spPr>
          <a:xfrm>
            <a:off x="7825055" y="2141466"/>
            <a:ext cx="3864912" cy="37623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01E980F-BDC0-D79A-500F-D9AE1233001C}"/>
              </a:ext>
            </a:extLst>
          </p:cNvPr>
          <p:cNvSpPr txBox="1"/>
          <p:nvPr/>
        </p:nvSpPr>
        <p:spPr>
          <a:xfrm>
            <a:off x="3922287" y="5152731"/>
            <a:ext cx="33905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Every Hanja must fit into the same sized square as every other Hanja. Therefore, Hanja always form nice neat rows and columns.</a:t>
            </a:r>
          </a:p>
        </p:txBody>
      </p:sp>
      <p:sp>
        <p:nvSpPr>
          <p:cNvPr id="25" name="Rectangle 24">
            <a:extLst>
              <a:ext uri="{FF2B5EF4-FFF2-40B4-BE49-F238E27FC236}">
                <a16:creationId xmlns:a16="http://schemas.microsoft.com/office/drawing/2014/main" id="{7168281A-21CC-64AA-B3C1-42B89A7188D3}"/>
              </a:ext>
            </a:extLst>
          </p:cNvPr>
          <p:cNvSpPr/>
          <p:nvPr/>
        </p:nvSpPr>
        <p:spPr>
          <a:xfrm>
            <a:off x="3851809" y="5130350"/>
            <a:ext cx="3536219" cy="1222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6CBA78D-9E3A-D6A4-22F9-42BF0AC2E852}"/>
              </a:ext>
            </a:extLst>
          </p:cNvPr>
          <p:cNvSpPr txBox="1"/>
          <p:nvPr/>
        </p:nvSpPr>
        <p:spPr>
          <a:xfrm>
            <a:off x="7824534" y="6011397"/>
            <a:ext cx="38446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厄 </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aek</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 distress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藐 </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myak</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 phonetic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滅 </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6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myol</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 destroy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乃 </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ji = therefore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9321A33-B82B-49EE-AAD0-076D8D8A4AF6}"/>
              </a:ext>
            </a:extLst>
          </p:cNvPr>
          <p:cNvSpPr/>
          <p:nvPr/>
        </p:nvSpPr>
        <p:spPr>
          <a:xfrm>
            <a:off x="7824534" y="6011397"/>
            <a:ext cx="3844665" cy="6483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06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0AF485-3BDE-B672-1F84-CA2F68B63D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B2F8A50-67CE-977B-559C-C5A7C3532DEB}"/>
              </a:ext>
            </a:extLst>
          </p:cNvPr>
          <p:cNvPicPr>
            <a:picLocks noChangeAspect="1"/>
          </p:cNvPicPr>
          <p:nvPr/>
        </p:nvPicPr>
        <p:blipFill>
          <a:blip r:embed="rId2"/>
          <a:stretch>
            <a:fillRect/>
          </a:stretch>
        </p:blipFill>
        <p:spPr>
          <a:xfrm>
            <a:off x="5133975" y="2481262"/>
            <a:ext cx="1924050" cy="1895475"/>
          </a:xfrm>
          <a:prstGeom prst="rect">
            <a:avLst/>
          </a:prstGeom>
        </p:spPr>
      </p:pic>
      <p:pic>
        <p:nvPicPr>
          <p:cNvPr id="6" name="Picture 5">
            <a:extLst>
              <a:ext uri="{FF2B5EF4-FFF2-40B4-BE49-F238E27FC236}">
                <a16:creationId xmlns:a16="http://schemas.microsoft.com/office/drawing/2014/main" id="{0A4071A0-8214-20EE-9BD6-7117851B77BF}"/>
              </a:ext>
            </a:extLst>
          </p:cNvPr>
          <p:cNvPicPr>
            <a:picLocks noChangeAspect="1"/>
          </p:cNvPicPr>
          <p:nvPr/>
        </p:nvPicPr>
        <p:blipFill>
          <a:blip r:embed="rId3"/>
          <a:stretch>
            <a:fillRect/>
          </a:stretch>
        </p:blipFill>
        <p:spPr>
          <a:xfrm>
            <a:off x="3200400" y="2500312"/>
            <a:ext cx="1933575" cy="1876425"/>
          </a:xfrm>
          <a:prstGeom prst="rect">
            <a:avLst/>
          </a:prstGeom>
        </p:spPr>
      </p:pic>
      <p:pic>
        <p:nvPicPr>
          <p:cNvPr id="8" name="Picture 7">
            <a:extLst>
              <a:ext uri="{FF2B5EF4-FFF2-40B4-BE49-F238E27FC236}">
                <a16:creationId xmlns:a16="http://schemas.microsoft.com/office/drawing/2014/main" id="{1C9D5C16-9627-917D-074D-D55F72A09724}"/>
              </a:ext>
            </a:extLst>
          </p:cNvPr>
          <p:cNvPicPr>
            <a:picLocks noChangeAspect="1"/>
          </p:cNvPicPr>
          <p:nvPr/>
        </p:nvPicPr>
        <p:blipFill>
          <a:blip r:embed="rId4"/>
          <a:stretch>
            <a:fillRect/>
          </a:stretch>
        </p:blipFill>
        <p:spPr>
          <a:xfrm>
            <a:off x="7038974" y="2500312"/>
            <a:ext cx="1952625" cy="1895475"/>
          </a:xfrm>
          <a:prstGeom prst="rect">
            <a:avLst/>
          </a:prstGeom>
        </p:spPr>
      </p:pic>
      <p:pic>
        <p:nvPicPr>
          <p:cNvPr id="10" name="Picture 9">
            <a:extLst>
              <a:ext uri="{FF2B5EF4-FFF2-40B4-BE49-F238E27FC236}">
                <a16:creationId xmlns:a16="http://schemas.microsoft.com/office/drawing/2014/main" id="{CFAAB84F-863A-0B6B-34BD-BB876826C46A}"/>
              </a:ext>
            </a:extLst>
          </p:cNvPr>
          <p:cNvPicPr>
            <a:picLocks noChangeAspect="1"/>
          </p:cNvPicPr>
          <p:nvPr/>
        </p:nvPicPr>
        <p:blipFill>
          <a:blip r:embed="rId5"/>
          <a:stretch>
            <a:fillRect/>
          </a:stretch>
        </p:blipFill>
        <p:spPr>
          <a:xfrm>
            <a:off x="5110162" y="4414837"/>
            <a:ext cx="1952625" cy="1866900"/>
          </a:xfrm>
          <a:prstGeom prst="rect">
            <a:avLst/>
          </a:prstGeom>
        </p:spPr>
      </p:pic>
      <p:cxnSp>
        <p:nvCxnSpPr>
          <p:cNvPr id="12" name="Straight Connector 11">
            <a:extLst>
              <a:ext uri="{FF2B5EF4-FFF2-40B4-BE49-F238E27FC236}">
                <a16:creationId xmlns:a16="http://schemas.microsoft.com/office/drawing/2014/main" id="{3DAFEECD-D0EF-7E4B-9A01-8052DF00E6E0}"/>
              </a:ext>
            </a:extLst>
          </p:cNvPr>
          <p:cNvCxnSpPr/>
          <p:nvPr/>
        </p:nvCxnSpPr>
        <p:spPr>
          <a:xfrm>
            <a:off x="3200400" y="4391227"/>
            <a:ext cx="5791199" cy="190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17FB39-5B82-9B0A-7DF6-D6759E6AEFB7}"/>
              </a:ext>
            </a:extLst>
          </p:cNvPr>
          <p:cNvCxnSpPr/>
          <p:nvPr/>
        </p:nvCxnSpPr>
        <p:spPr>
          <a:xfrm>
            <a:off x="5110162" y="2481262"/>
            <a:ext cx="23813" cy="38004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1BE52E-C727-9DA8-55B9-6744AE94187C}"/>
              </a:ext>
            </a:extLst>
          </p:cNvPr>
          <p:cNvCxnSpPr/>
          <p:nvPr/>
        </p:nvCxnSpPr>
        <p:spPr>
          <a:xfrm>
            <a:off x="7038974" y="2500312"/>
            <a:ext cx="0" cy="37814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6BB8F3-5F2E-8499-3DD8-5CC106AAF61F}"/>
              </a:ext>
            </a:extLst>
          </p:cNvPr>
          <p:cNvCxnSpPr/>
          <p:nvPr/>
        </p:nvCxnSpPr>
        <p:spPr>
          <a:xfrm>
            <a:off x="5133975" y="6281737"/>
            <a:ext cx="1904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F67D94-1380-0EA4-34C4-3D13B3BD685A}"/>
              </a:ext>
            </a:extLst>
          </p:cNvPr>
          <p:cNvCxnSpPr/>
          <p:nvPr/>
        </p:nvCxnSpPr>
        <p:spPr>
          <a:xfrm>
            <a:off x="3200400" y="2481262"/>
            <a:ext cx="5791199" cy="190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4CEFC0-413C-CC90-2B27-C83EE54AF9BB}"/>
              </a:ext>
            </a:extLst>
          </p:cNvPr>
          <p:cNvCxnSpPr/>
          <p:nvPr/>
        </p:nvCxnSpPr>
        <p:spPr>
          <a:xfrm>
            <a:off x="3200400" y="2481262"/>
            <a:ext cx="0" cy="1909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1B3D51-E51F-0CBD-ABE8-8ED7B872452F}"/>
              </a:ext>
            </a:extLst>
          </p:cNvPr>
          <p:cNvCxnSpPr/>
          <p:nvPr/>
        </p:nvCxnSpPr>
        <p:spPr>
          <a:xfrm>
            <a:off x="8991599" y="2490787"/>
            <a:ext cx="0" cy="1909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E30A3A8-21F5-E76A-DDD4-13655AFC8255}"/>
              </a:ext>
            </a:extLst>
          </p:cNvPr>
          <p:cNvSpPr txBox="1"/>
          <p:nvPr/>
        </p:nvSpPr>
        <p:spPr>
          <a:xfrm>
            <a:off x="97104" y="64736"/>
            <a:ext cx="119600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BF5FF05-1CBC-1748-EC14-13E56738E510}"/>
              </a:ext>
            </a:extLst>
          </p:cNvPr>
          <p:cNvSpPr txBox="1"/>
          <p:nvPr/>
        </p:nvSpPr>
        <p:spPr>
          <a:xfrm>
            <a:off x="248619" y="1302819"/>
            <a:ext cx="27998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components are combined to form a new character, the components must be compressed so that the combination still fits in the same size square as each of the components separately.</a:t>
            </a:r>
          </a:p>
        </p:txBody>
      </p:sp>
      <p:sp>
        <p:nvSpPr>
          <p:cNvPr id="29" name="TextBox 28">
            <a:extLst>
              <a:ext uri="{FF2B5EF4-FFF2-40B4-BE49-F238E27FC236}">
                <a16:creationId xmlns:a16="http://schemas.microsoft.com/office/drawing/2014/main" id="{CAE8389B-A0DC-5937-4241-52C29A4D71BF}"/>
              </a:ext>
            </a:extLst>
          </p:cNvPr>
          <p:cNvSpPr txBox="1"/>
          <p:nvPr/>
        </p:nvSpPr>
        <p:spPr>
          <a:xfrm>
            <a:off x="3376148" y="830325"/>
            <a:ext cx="576738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Also notice that each component must be moved into its own separate region of the square.</a:t>
            </a:r>
          </a:p>
        </p:txBody>
      </p:sp>
      <p:sp>
        <p:nvSpPr>
          <p:cNvPr id="30" name="TextBox 29">
            <a:extLst>
              <a:ext uri="{FF2B5EF4-FFF2-40B4-BE49-F238E27FC236}">
                <a16:creationId xmlns:a16="http://schemas.microsoft.com/office/drawing/2014/main" id="{72074AF1-3785-5B37-4562-D9A68508104A}"/>
              </a:ext>
            </a:extLst>
          </p:cNvPr>
          <p:cNvSpPr txBox="1"/>
          <p:nvPr/>
        </p:nvSpPr>
        <p:spPr>
          <a:xfrm>
            <a:off x="9295473" y="887553"/>
            <a:ext cx="2347616"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Obviously the components contribute to the shape of the new, combined,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components can also contribute to the pronunciation and meaning of the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Fortunately, we can ignore the intricacies of the Dark Art of Chinese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lexicography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But feel free to delve into it if you like to be confused.</a:t>
            </a:r>
          </a:p>
        </p:txBody>
      </p:sp>
      <p:sp>
        <p:nvSpPr>
          <p:cNvPr id="31" name="Rectangle 30">
            <a:extLst>
              <a:ext uri="{FF2B5EF4-FFF2-40B4-BE49-F238E27FC236}">
                <a16:creationId xmlns:a16="http://schemas.microsoft.com/office/drawing/2014/main" id="{C6AC092B-2D86-ECFB-9373-E9F31E188A79}"/>
              </a:ext>
            </a:extLst>
          </p:cNvPr>
          <p:cNvSpPr/>
          <p:nvPr/>
        </p:nvSpPr>
        <p:spPr>
          <a:xfrm>
            <a:off x="250852" y="1181437"/>
            <a:ext cx="2797609" cy="489568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BA04BD5-E7F5-5184-3639-61725F25604B}"/>
              </a:ext>
            </a:extLst>
          </p:cNvPr>
          <p:cNvSpPr/>
          <p:nvPr/>
        </p:nvSpPr>
        <p:spPr>
          <a:xfrm>
            <a:off x="3352335" y="813470"/>
            <a:ext cx="5458078" cy="15696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6D46F31F-CAE7-FD34-292E-29860CC2975A}"/>
              </a:ext>
            </a:extLst>
          </p:cNvPr>
          <p:cNvSpPr/>
          <p:nvPr/>
        </p:nvSpPr>
        <p:spPr>
          <a:xfrm>
            <a:off x="9214970" y="849375"/>
            <a:ext cx="2428117" cy="5723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BEFD8F4B-9FCB-30AF-2191-2F0723EE202F}"/>
              </a:ext>
            </a:extLst>
          </p:cNvPr>
          <p:cNvCxnSpPr/>
          <p:nvPr/>
        </p:nvCxnSpPr>
        <p:spPr>
          <a:xfrm>
            <a:off x="3219279" y="4361932"/>
            <a:ext cx="5791199" cy="190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91B47F-6BD6-7FCA-73B1-69AA16F6F875}"/>
              </a:ext>
            </a:extLst>
          </p:cNvPr>
          <p:cNvCxnSpPr/>
          <p:nvPr/>
        </p:nvCxnSpPr>
        <p:spPr>
          <a:xfrm>
            <a:off x="5129041" y="2451967"/>
            <a:ext cx="23813" cy="38004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8EA900-596B-6662-BA45-390C15D3B6FE}"/>
              </a:ext>
            </a:extLst>
          </p:cNvPr>
          <p:cNvCxnSpPr/>
          <p:nvPr/>
        </p:nvCxnSpPr>
        <p:spPr>
          <a:xfrm>
            <a:off x="7057853" y="2471017"/>
            <a:ext cx="0" cy="37814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962F08B-3DCD-0A5B-A655-4DFB8F76B4B3}"/>
              </a:ext>
            </a:extLst>
          </p:cNvPr>
          <p:cNvCxnSpPr/>
          <p:nvPr/>
        </p:nvCxnSpPr>
        <p:spPr>
          <a:xfrm>
            <a:off x="5152854" y="6252442"/>
            <a:ext cx="1904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F832868-9263-BAD0-FC96-FFC06A5967CC}"/>
              </a:ext>
            </a:extLst>
          </p:cNvPr>
          <p:cNvCxnSpPr/>
          <p:nvPr/>
        </p:nvCxnSpPr>
        <p:spPr>
          <a:xfrm>
            <a:off x="3219279" y="2451967"/>
            <a:ext cx="5791199" cy="190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7DC565C-58A1-428A-6499-DF4500FCD063}"/>
              </a:ext>
            </a:extLst>
          </p:cNvPr>
          <p:cNvCxnSpPr>
            <a:cxnSpLocks/>
          </p:cNvCxnSpPr>
          <p:nvPr/>
        </p:nvCxnSpPr>
        <p:spPr>
          <a:xfrm>
            <a:off x="4652920" y="3429000"/>
            <a:ext cx="8253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1A5C548-A0D9-FEF4-BF3E-3292C0B1876C}"/>
              </a:ext>
            </a:extLst>
          </p:cNvPr>
          <p:cNvCxnSpPr>
            <a:cxnSpLocks/>
          </p:cNvCxnSpPr>
          <p:nvPr/>
        </p:nvCxnSpPr>
        <p:spPr>
          <a:xfrm flipV="1">
            <a:off x="5891002" y="4110754"/>
            <a:ext cx="0" cy="5502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044F544-2210-DB72-C34A-0AB17F472026}"/>
              </a:ext>
            </a:extLst>
          </p:cNvPr>
          <p:cNvCxnSpPr>
            <a:cxnSpLocks/>
          </p:cNvCxnSpPr>
          <p:nvPr/>
        </p:nvCxnSpPr>
        <p:spPr>
          <a:xfrm flipH="1" flipV="1">
            <a:off x="6853954" y="3277274"/>
            <a:ext cx="509798" cy="2427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D0527D-C14A-FFA1-A23C-38227373F0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F0758D8-92AE-048F-A7D8-A1C33E791618}"/>
              </a:ext>
            </a:extLst>
          </p:cNvPr>
          <p:cNvSpPr txBox="1"/>
          <p:nvPr/>
        </p:nvSpPr>
        <p:spPr>
          <a:xfrm>
            <a:off x="90877" y="116217"/>
            <a:ext cx="119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1.17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7711041-1F67-5B1D-213E-96B96AA36A8C}"/>
              </a:ext>
            </a:extLst>
          </p:cNvPr>
          <p:cNvPicPr>
            <a:picLocks noChangeAspect="1"/>
          </p:cNvPicPr>
          <p:nvPr/>
        </p:nvPicPr>
        <p:blipFill>
          <a:blip r:embed="rId2"/>
          <a:stretch>
            <a:fillRect/>
          </a:stretch>
        </p:blipFill>
        <p:spPr>
          <a:xfrm>
            <a:off x="3078768" y="2339135"/>
            <a:ext cx="5791702" cy="3798137"/>
          </a:xfrm>
          <a:prstGeom prst="rect">
            <a:avLst/>
          </a:prstGeom>
        </p:spPr>
      </p:pic>
      <p:pic>
        <p:nvPicPr>
          <p:cNvPr id="7" name="Picture 6">
            <a:extLst>
              <a:ext uri="{FF2B5EF4-FFF2-40B4-BE49-F238E27FC236}">
                <a16:creationId xmlns:a16="http://schemas.microsoft.com/office/drawing/2014/main" id="{40989CF3-596F-7C94-A8A3-111335847127}"/>
              </a:ext>
            </a:extLst>
          </p:cNvPr>
          <p:cNvPicPr>
            <a:picLocks noChangeAspect="1"/>
          </p:cNvPicPr>
          <p:nvPr/>
        </p:nvPicPr>
        <p:blipFill>
          <a:blip r:embed="rId3"/>
          <a:stretch>
            <a:fillRect/>
          </a:stretch>
        </p:blipFill>
        <p:spPr>
          <a:xfrm>
            <a:off x="3078768" y="2320928"/>
            <a:ext cx="5822185" cy="79255"/>
          </a:xfrm>
          <a:prstGeom prst="rect">
            <a:avLst/>
          </a:prstGeom>
        </p:spPr>
      </p:pic>
      <p:pic>
        <p:nvPicPr>
          <p:cNvPr id="8" name="Picture 7">
            <a:extLst>
              <a:ext uri="{FF2B5EF4-FFF2-40B4-BE49-F238E27FC236}">
                <a16:creationId xmlns:a16="http://schemas.microsoft.com/office/drawing/2014/main" id="{0029C89C-B4A4-8FF3-E945-5524AE67F773}"/>
              </a:ext>
            </a:extLst>
          </p:cNvPr>
          <p:cNvPicPr>
            <a:picLocks noChangeAspect="1"/>
          </p:cNvPicPr>
          <p:nvPr/>
        </p:nvPicPr>
        <p:blipFill>
          <a:blip r:embed="rId4"/>
          <a:stretch>
            <a:fillRect/>
          </a:stretch>
        </p:blipFill>
        <p:spPr>
          <a:xfrm>
            <a:off x="4980885" y="2351370"/>
            <a:ext cx="1987468" cy="3834716"/>
          </a:xfrm>
          <a:prstGeom prst="rect">
            <a:avLst/>
          </a:prstGeom>
        </p:spPr>
      </p:pic>
      <p:pic>
        <p:nvPicPr>
          <p:cNvPr id="9" name="Picture 8">
            <a:extLst>
              <a:ext uri="{FF2B5EF4-FFF2-40B4-BE49-F238E27FC236}">
                <a16:creationId xmlns:a16="http://schemas.microsoft.com/office/drawing/2014/main" id="{A456EDA2-D4C0-2762-BD5D-98B6197652F0}"/>
              </a:ext>
            </a:extLst>
          </p:cNvPr>
          <p:cNvPicPr>
            <a:picLocks noChangeAspect="1"/>
          </p:cNvPicPr>
          <p:nvPr/>
        </p:nvPicPr>
        <p:blipFill>
          <a:blip r:embed="rId3"/>
          <a:stretch>
            <a:fillRect/>
          </a:stretch>
        </p:blipFill>
        <p:spPr>
          <a:xfrm>
            <a:off x="3078768" y="4203634"/>
            <a:ext cx="5822185" cy="79255"/>
          </a:xfrm>
          <a:prstGeom prst="rect">
            <a:avLst/>
          </a:prstGeom>
        </p:spPr>
      </p:pic>
      <p:pic>
        <p:nvPicPr>
          <p:cNvPr id="11" name="Picture 10">
            <a:extLst>
              <a:ext uri="{FF2B5EF4-FFF2-40B4-BE49-F238E27FC236}">
                <a16:creationId xmlns:a16="http://schemas.microsoft.com/office/drawing/2014/main" id="{6251A280-F7F5-E5E8-6C4F-889710161882}"/>
              </a:ext>
            </a:extLst>
          </p:cNvPr>
          <p:cNvPicPr>
            <a:picLocks noChangeAspect="1"/>
          </p:cNvPicPr>
          <p:nvPr/>
        </p:nvPicPr>
        <p:blipFill>
          <a:blip r:embed="rId5"/>
          <a:stretch>
            <a:fillRect/>
          </a:stretch>
        </p:blipFill>
        <p:spPr>
          <a:xfrm>
            <a:off x="3054382" y="2338138"/>
            <a:ext cx="5846571" cy="1956986"/>
          </a:xfrm>
          <a:prstGeom prst="rect">
            <a:avLst/>
          </a:prstGeom>
        </p:spPr>
      </p:pic>
      <p:pic>
        <p:nvPicPr>
          <p:cNvPr id="12" name="Picture 11">
            <a:extLst>
              <a:ext uri="{FF2B5EF4-FFF2-40B4-BE49-F238E27FC236}">
                <a16:creationId xmlns:a16="http://schemas.microsoft.com/office/drawing/2014/main" id="{351CE312-48C4-DA6E-4B9E-F292CC7D5618}"/>
              </a:ext>
            </a:extLst>
          </p:cNvPr>
          <p:cNvPicPr>
            <a:picLocks noChangeAspect="1"/>
          </p:cNvPicPr>
          <p:nvPr/>
        </p:nvPicPr>
        <p:blipFill>
          <a:blip r:embed="rId6"/>
          <a:stretch>
            <a:fillRect/>
          </a:stretch>
        </p:blipFill>
        <p:spPr>
          <a:xfrm>
            <a:off x="5044899" y="6106810"/>
            <a:ext cx="1938696" cy="54869"/>
          </a:xfrm>
          <a:prstGeom prst="rect">
            <a:avLst/>
          </a:prstGeom>
        </p:spPr>
      </p:pic>
      <p:pic>
        <p:nvPicPr>
          <p:cNvPr id="14" name="Picture 13">
            <a:extLst>
              <a:ext uri="{FF2B5EF4-FFF2-40B4-BE49-F238E27FC236}">
                <a16:creationId xmlns:a16="http://schemas.microsoft.com/office/drawing/2014/main" id="{B647560E-7EAC-0754-48CB-C3A806ECEC68}"/>
              </a:ext>
            </a:extLst>
          </p:cNvPr>
          <p:cNvPicPr>
            <a:picLocks noChangeAspect="1"/>
          </p:cNvPicPr>
          <p:nvPr/>
        </p:nvPicPr>
        <p:blipFill>
          <a:blip r:embed="rId7"/>
          <a:stretch>
            <a:fillRect/>
          </a:stretch>
        </p:blipFill>
        <p:spPr>
          <a:xfrm>
            <a:off x="3078768" y="417455"/>
            <a:ext cx="1943099" cy="1943099"/>
          </a:xfrm>
          <a:prstGeom prst="rect">
            <a:avLst/>
          </a:prstGeom>
        </p:spPr>
      </p:pic>
      <p:pic>
        <p:nvPicPr>
          <p:cNvPr id="16" name="Picture 15">
            <a:extLst>
              <a:ext uri="{FF2B5EF4-FFF2-40B4-BE49-F238E27FC236}">
                <a16:creationId xmlns:a16="http://schemas.microsoft.com/office/drawing/2014/main" id="{876EB5BC-DBE4-1F8B-17C8-74CAC3D97C80}"/>
              </a:ext>
            </a:extLst>
          </p:cNvPr>
          <p:cNvPicPr>
            <a:picLocks noChangeAspect="1"/>
          </p:cNvPicPr>
          <p:nvPr/>
        </p:nvPicPr>
        <p:blipFill>
          <a:blip r:embed="rId8"/>
          <a:stretch>
            <a:fillRect/>
          </a:stretch>
        </p:blipFill>
        <p:spPr>
          <a:xfrm>
            <a:off x="1145193" y="2333892"/>
            <a:ext cx="1933575" cy="1895475"/>
          </a:xfrm>
          <a:prstGeom prst="rect">
            <a:avLst/>
          </a:prstGeom>
        </p:spPr>
      </p:pic>
      <p:pic>
        <p:nvPicPr>
          <p:cNvPr id="18" name="Picture 17">
            <a:extLst>
              <a:ext uri="{FF2B5EF4-FFF2-40B4-BE49-F238E27FC236}">
                <a16:creationId xmlns:a16="http://schemas.microsoft.com/office/drawing/2014/main" id="{BE48EC76-D548-D451-F49A-A2945A849A45}"/>
              </a:ext>
            </a:extLst>
          </p:cNvPr>
          <p:cNvPicPr>
            <a:picLocks noChangeAspect="1"/>
          </p:cNvPicPr>
          <p:nvPr/>
        </p:nvPicPr>
        <p:blipFill>
          <a:blip r:embed="rId9"/>
          <a:stretch>
            <a:fillRect/>
          </a:stretch>
        </p:blipFill>
        <p:spPr>
          <a:xfrm>
            <a:off x="6938803" y="440540"/>
            <a:ext cx="1962150" cy="1895475"/>
          </a:xfrm>
          <a:prstGeom prst="rect">
            <a:avLst/>
          </a:prstGeom>
        </p:spPr>
      </p:pic>
      <p:pic>
        <p:nvPicPr>
          <p:cNvPr id="20" name="Picture 19">
            <a:extLst>
              <a:ext uri="{FF2B5EF4-FFF2-40B4-BE49-F238E27FC236}">
                <a16:creationId xmlns:a16="http://schemas.microsoft.com/office/drawing/2014/main" id="{B17275B7-0443-29FD-4923-84E0510392DE}"/>
              </a:ext>
            </a:extLst>
          </p:cNvPr>
          <p:cNvPicPr>
            <a:picLocks noChangeAspect="1"/>
          </p:cNvPicPr>
          <p:nvPr/>
        </p:nvPicPr>
        <p:blipFill>
          <a:blip r:embed="rId9"/>
          <a:stretch>
            <a:fillRect/>
          </a:stretch>
        </p:blipFill>
        <p:spPr>
          <a:xfrm>
            <a:off x="8870470" y="2351370"/>
            <a:ext cx="1962150" cy="1895475"/>
          </a:xfrm>
          <a:prstGeom prst="rect">
            <a:avLst/>
          </a:prstGeom>
        </p:spPr>
      </p:pic>
      <p:sp>
        <p:nvSpPr>
          <p:cNvPr id="21" name="Rectangle 20">
            <a:extLst>
              <a:ext uri="{FF2B5EF4-FFF2-40B4-BE49-F238E27FC236}">
                <a16:creationId xmlns:a16="http://schemas.microsoft.com/office/drawing/2014/main" id="{A01F68F5-9F46-EAEA-8E04-8D35EC1BCCCF}"/>
              </a:ext>
            </a:extLst>
          </p:cNvPr>
          <p:cNvSpPr/>
          <p:nvPr/>
        </p:nvSpPr>
        <p:spPr>
          <a:xfrm>
            <a:off x="3088294" y="465079"/>
            <a:ext cx="1907410" cy="189547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6D21166-3E2B-8790-FCC2-70ED0B0E4A40}"/>
              </a:ext>
            </a:extLst>
          </p:cNvPr>
          <p:cNvSpPr/>
          <p:nvPr/>
        </p:nvSpPr>
        <p:spPr>
          <a:xfrm>
            <a:off x="6938803" y="440539"/>
            <a:ext cx="1931667" cy="192001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828E6F1-52CD-E3D3-444F-B86CBA8789B0}"/>
              </a:ext>
            </a:extLst>
          </p:cNvPr>
          <p:cNvSpPr/>
          <p:nvPr/>
        </p:nvSpPr>
        <p:spPr>
          <a:xfrm>
            <a:off x="1157161" y="2354782"/>
            <a:ext cx="1931132" cy="187458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87922FE-6C93-AF60-6A35-E57D4929A641}"/>
              </a:ext>
            </a:extLst>
          </p:cNvPr>
          <p:cNvSpPr/>
          <p:nvPr/>
        </p:nvSpPr>
        <p:spPr>
          <a:xfrm>
            <a:off x="8870470" y="2348979"/>
            <a:ext cx="1939672" cy="189786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3C20E6E2-B66A-9775-C4D3-535D70DBBD23}"/>
              </a:ext>
            </a:extLst>
          </p:cNvPr>
          <p:cNvCxnSpPr>
            <a:cxnSpLocks/>
          </p:cNvCxnSpPr>
          <p:nvPr/>
        </p:nvCxnSpPr>
        <p:spPr>
          <a:xfrm>
            <a:off x="4038600" y="1270450"/>
            <a:ext cx="0" cy="12155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10395BE-C95B-F3F9-EA87-4881E0FAD529}"/>
              </a:ext>
            </a:extLst>
          </p:cNvPr>
          <p:cNvCxnSpPr/>
          <p:nvPr/>
        </p:nvCxnSpPr>
        <p:spPr>
          <a:xfrm>
            <a:off x="1998733" y="3301550"/>
            <a:ext cx="13675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BD8516D-B9E1-E724-57B1-80DB1FABFE02}"/>
              </a:ext>
            </a:extLst>
          </p:cNvPr>
          <p:cNvCxnSpPr/>
          <p:nvPr/>
        </p:nvCxnSpPr>
        <p:spPr>
          <a:xfrm>
            <a:off x="7549869" y="1917812"/>
            <a:ext cx="0" cy="5682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48A1AA2-817E-182C-8FD3-F55823ABF37E}"/>
              </a:ext>
            </a:extLst>
          </p:cNvPr>
          <p:cNvCxnSpPr/>
          <p:nvPr/>
        </p:nvCxnSpPr>
        <p:spPr>
          <a:xfrm flipH="1">
            <a:off x="8504729" y="3244906"/>
            <a:ext cx="89012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A322DCF-3F58-F9AB-AE7E-DDD25D32A8F8}"/>
              </a:ext>
            </a:extLst>
          </p:cNvPr>
          <p:cNvSpPr txBox="1"/>
          <p:nvPr/>
        </p:nvSpPr>
        <p:spPr>
          <a:xfrm>
            <a:off x="1119280" y="4433459"/>
            <a:ext cx="369548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But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广</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and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林</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can broken down even further into two more components each: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广 </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丶</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厂  </a:t>
            </a:r>
            <a:endPar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林 </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木 </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D06E10BA-9C0D-DD86-51C6-CC7BDFF2801F}"/>
              </a:ext>
            </a:extLst>
          </p:cNvPr>
          <p:cNvSpPr txBox="1"/>
          <p:nvPr/>
        </p:nvSpPr>
        <p:spPr>
          <a:xfrm>
            <a:off x="639271" y="712857"/>
            <a:ext cx="2324051"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mn-cs"/>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广</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林</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and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手</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are the components of </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9FD15F87-AD27-761B-3BD1-683471AD36AC}"/>
              </a:ext>
            </a:extLst>
          </p:cNvPr>
          <p:cNvSpPr txBox="1"/>
          <p:nvPr/>
        </p:nvSpPr>
        <p:spPr>
          <a:xfrm>
            <a:off x="7177634" y="4362967"/>
            <a:ext cx="4304963" cy="1943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No matter how many components a character has, it takes up the same amount of space as each component by itself.</a:t>
            </a:r>
          </a:p>
        </p:txBody>
      </p:sp>
      <p:sp>
        <p:nvSpPr>
          <p:cNvPr id="41" name="Rectangle 40">
            <a:extLst>
              <a:ext uri="{FF2B5EF4-FFF2-40B4-BE49-F238E27FC236}">
                <a16:creationId xmlns:a16="http://schemas.microsoft.com/office/drawing/2014/main" id="{15728ED6-47D3-3968-7962-A7EC367799FD}"/>
              </a:ext>
            </a:extLst>
          </p:cNvPr>
          <p:cNvSpPr/>
          <p:nvPr/>
        </p:nvSpPr>
        <p:spPr>
          <a:xfrm>
            <a:off x="648798" y="639437"/>
            <a:ext cx="2324051" cy="1628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4A0155-C93C-70A5-5037-51CAE6BB9AD8}"/>
              </a:ext>
            </a:extLst>
          </p:cNvPr>
          <p:cNvSpPr/>
          <p:nvPr/>
        </p:nvSpPr>
        <p:spPr>
          <a:xfrm>
            <a:off x="962952" y="4362967"/>
            <a:ext cx="3887908" cy="2077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9BA37F38-5ABB-FDD1-524C-727009959BA4}"/>
              </a:ext>
            </a:extLst>
          </p:cNvPr>
          <p:cNvSpPr/>
          <p:nvPr/>
        </p:nvSpPr>
        <p:spPr>
          <a:xfrm>
            <a:off x="7112899" y="4362967"/>
            <a:ext cx="4304963" cy="1968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28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3B8B73-BC46-E42E-18FB-D82ABDE36E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D820D16E-FE0F-74A1-1306-BACE933232EA}"/>
              </a:ext>
            </a:extLst>
          </p:cNvPr>
          <p:cNvSpPr txBox="1"/>
          <p:nvPr/>
        </p:nvSpPr>
        <p:spPr>
          <a:xfrm>
            <a:off x="56644" y="89012"/>
            <a:ext cx="1204904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CC2DFDFD-D276-016F-A92C-8E23D37BB38D}"/>
              </a:ext>
            </a:extLst>
          </p:cNvPr>
          <p:cNvSpPr txBox="1"/>
          <p:nvPr/>
        </p:nvSpPr>
        <p:spPr>
          <a:xfrm>
            <a:off x="210393" y="679731"/>
            <a:ext cx="1141786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摩    </a:t>
            </a:r>
            <a:r>
              <a:rPr kumimoji="0" lang="en-US" altLang="zh-CN"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广 </a:t>
            </a:r>
            <a:r>
              <a:rPr kumimoji="0" lang="en-US" altLang="zh-CN"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林 </a:t>
            </a:r>
            <a:r>
              <a:rPr kumimoji="0" lang="en-US" altLang="zh-CN"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手</a:t>
            </a:r>
            <a:endParaRPr kumimoji="0" lang="en-US" altLang="zh-CN" sz="9600" b="0" i="0" u="none" strike="noStrike" kern="1200" cap="none" spc="0" normalizeH="0" baseline="0" noProof="0" dirty="0">
              <a:ln>
                <a:noFill/>
              </a:ln>
              <a:solidFill>
                <a:prstClr val="black"/>
              </a:solidFill>
              <a:effectLst/>
              <a:uLnTx/>
              <a:uFillTx/>
              <a:latin typeface="MS PMincho" panose="02020600040205080304" pitchFamily="18" charset="-128"/>
              <a:ea typeface="MS PMincho" panose="02020600040205080304" pitchFamily="18" charset="-128"/>
              <a:cs typeface="+mn-cs"/>
            </a:endParaRPr>
          </a:p>
        </p:txBody>
      </p:sp>
      <p:sp>
        <p:nvSpPr>
          <p:cNvPr id="5" name="TextBox 4">
            <a:extLst>
              <a:ext uri="{FF2B5EF4-FFF2-40B4-BE49-F238E27FC236}">
                <a16:creationId xmlns:a16="http://schemas.microsoft.com/office/drawing/2014/main" id="{8C660919-2836-0287-61D6-6D7EFEE54043}"/>
              </a:ext>
            </a:extLst>
          </p:cNvPr>
          <p:cNvSpPr txBox="1"/>
          <p:nvPr/>
        </p:nvSpPr>
        <p:spPr>
          <a:xfrm>
            <a:off x="210393" y="2249391"/>
            <a:ext cx="3576680"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Pronunciation (sound):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 in Sino-Korean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Mandarin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rub, scrape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brush lightly against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deliberate, discuss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phonetic value for transliteration</a:t>
            </a:r>
          </a:p>
        </p:txBody>
      </p:sp>
      <p:sp>
        <p:nvSpPr>
          <p:cNvPr id="7" name="TextBox 6">
            <a:extLst>
              <a:ext uri="{FF2B5EF4-FFF2-40B4-BE49-F238E27FC236}">
                <a16:creationId xmlns:a16="http://schemas.microsoft.com/office/drawing/2014/main" id="{6CF1A288-2530-C880-E2B7-8B017436D947}"/>
              </a:ext>
            </a:extLst>
          </p:cNvPr>
          <p:cNvSpPr txBox="1"/>
          <p:nvPr/>
        </p:nvSpPr>
        <p:spPr>
          <a:xfrm>
            <a:off x="3354149" y="3308584"/>
            <a:ext cx="704816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丶</a:t>
            </a:r>
            <a:r>
              <a:rPr kumimoji="0" lang="en-US" altLang="zh-CN"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厂  木</a:t>
            </a:r>
            <a:r>
              <a:rPr kumimoji="0" lang="en-US" altLang="zh-CN"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木</a:t>
            </a:r>
            <a:endPar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3277DC80-E1D7-D6CB-69D3-04949EF48E35}"/>
              </a:ext>
            </a:extLst>
          </p:cNvPr>
          <p:cNvCxnSpPr>
            <a:cxnSpLocks/>
          </p:cNvCxnSpPr>
          <p:nvPr/>
        </p:nvCxnSpPr>
        <p:spPr>
          <a:xfrm flipV="1">
            <a:off x="4038600" y="2459979"/>
            <a:ext cx="792345" cy="1351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C29D23-5944-B5CD-E6D6-67C9D64568C6}"/>
              </a:ext>
            </a:extLst>
          </p:cNvPr>
          <p:cNvCxnSpPr>
            <a:cxnSpLocks/>
          </p:cNvCxnSpPr>
          <p:nvPr/>
        </p:nvCxnSpPr>
        <p:spPr>
          <a:xfrm flipH="1" flipV="1">
            <a:off x="5429756" y="2249391"/>
            <a:ext cx="420786" cy="1210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E81B3D-B22D-2992-2853-0C14E8BEE23C}"/>
              </a:ext>
            </a:extLst>
          </p:cNvPr>
          <p:cNvCxnSpPr/>
          <p:nvPr/>
        </p:nvCxnSpPr>
        <p:spPr>
          <a:xfrm flipH="1" flipV="1">
            <a:off x="7290924" y="2278938"/>
            <a:ext cx="70133" cy="11656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D2C88D-43BA-D970-AAFA-DFDEBB72B52F}"/>
              </a:ext>
            </a:extLst>
          </p:cNvPr>
          <p:cNvCxnSpPr/>
          <p:nvPr/>
        </p:nvCxnSpPr>
        <p:spPr>
          <a:xfrm flipH="1" flipV="1">
            <a:off x="8083943" y="2136297"/>
            <a:ext cx="1124793" cy="14161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4611154-177F-0408-0BBD-B058C7F0BA08}"/>
              </a:ext>
            </a:extLst>
          </p:cNvPr>
          <p:cNvSpPr txBox="1"/>
          <p:nvPr/>
        </p:nvSpPr>
        <p:spPr>
          <a:xfrm>
            <a:off x="3240860" y="5267222"/>
            <a:ext cx="8627459" cy="850184"/>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gwang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광</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guǎng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R:53; vast, wide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林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rim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lín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R:75+4; forest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手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수</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shǒu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R:64; hand  (chon su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gyong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丶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주</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zhǔ</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R:3; lord;   (alt. form of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主</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5.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厂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한</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hǎn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R:27; cliff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木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목</a:t>
            </a: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mù</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R:75; tree, wood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moktak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Rectangle 7">
            <a:extLst>
              <a:ext uri="{FF2B5EF4-FFF2-40B4-BE49-F238E27FC236}">
                <a16:creationId xmlns:a16="http://schemas.microsoft.com/office/drawing/2014/main" id="{9939CBB2-183B-9F15-5815-5982EC7ED285}"/>
              </a:ext>
            </a:extLst>
          </p:cNvPr>
          <p:cNvSpPr/>
          <p:nvPr/>
        </p:nvSpPr>
        <p:spPr>
          <a:xfrm>
            <a:off x="3240860" y="5203180"/>
            <a:ext cx="8306475" cy="97509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106EA48-F112-B987-FDCD-86C4A3E3454F}"/>
              </a:ext>
            </a:extLst>
          </p:cNvPr>
          <p:cNvSpPr txBox="1"/>
          <p:nvPr/>
        </p:nvSpPr>
        <p:spPr>
          <a:xfrm>
            <a:off x="5057523" y="446944"/>
            <a:ext cx="2346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0" name="TextBox 9">
            <a:extLst>
              <a:ext uri="{FF2B5EF4-FFF2-40B4-BE49-F238E27FC236}">
                <a16:creationId xmlns:a16="http://schemas.microsoft.com/office/drawing/2014/main" id="{3B3662BA-612B-BCB7-0DD6-83B1F960F3ED}"/>
              </a:ext>
            </a:extLst>
          </p:cNvPr>
          <p:cNvSpPr txBox="1"/>
          <p:nvPr/>
        </p:nvSpPr>
        <p:spPr>
          <a:xfrm>
            <a:off x="7394097" y="429644"/>
            <a:ext cx="6473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1" name="TextBox 10">
            <a:extLst>
              <a:ext uri="{FF2B5EF4-FFF2-40B4-BE49-F238E27FC236}">
                <a16:creationId xmlns:a16="http://schemas.microsoft.com/office/drawing/2014/main" id="{064DCC38-86E3-1EBF-D47B-316D99D15108}"/>
              </a:ext>
            </a:extLst>
          </p:cNvPr>
          <p:cNvSpPr txBox="1"/>
          <p:nvPr/>
        </p:nvSpPr>
        <p:spPr>
          <a:xfrm>
            <a:off x="10705763" y="1116701"/>
            <a:ext cx="4046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2" name="TextBox 11">
            <a:extLst>
              <a:ext uri="{FF2B5EF4-FFF2-40B4-BE49-F238E27FC236}">
                <a16:creationId xmlns:a16="http://schemas.microsoft.com/office/drawing/2014/main" id="{728F0D0A-8252-4A68-5987-CECBC32C0EBE}"/>
              </a:ext>
            </a:extLst>
          </p:cNvPr>
          <p:cNvSpPr txBox="1"/>
          <p:nvPr/>
        </p:nvSpPr>
        <p:spPr>
          <a:xfrm>
            <a:off x="3893280" y="4766209"/>
            <a:ext cx="2906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4" name="TextBox 13">
            <a:extLst>
              <a:ext uri="{FF2B5EF4-FFF2-40B4-BE49-F238E27FC236}">
                <a16:creationId xmlns:a16="http://schemas.microsoft.com/office/drawing/2014/main" id="{D146C32A-A6D9-F15D-6538-02FF816807E0}"/>
              </a:ext>
            </a:extLst>
          </p:cNvPr>
          <p:cNvSpPr txBox="1"/>
          <p:nvPr/>
        </p:nvSpPr>
        <p:spPr>
          <a:xfrm>
            <a:off x="5769621" y="4774301"/>
            <a:ext cx="4207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5" name="TextBox 14">
            <a:extLst>
              <a:ext uri="{FF2B5EF4-FFF2-40B4-BE49-F238E27FC236}">
                <a16:creationId xmlns:a16="http://schemas.microsoft.com/office/drawing/2014/main" id="{21C1D6F2-6C89-0F71-4536-AE34E3C6681B}"/>
              </a:ext>
            </a:extLst>
          </p:cNvPr>
          <p:cNvSpPr txBox="1"/>
          <p:nvPr/>
        </p:nvSpPr>
        <p:spPr>
          <a:xfrm>
            <a:off x="7526772" y="4766209"/>
            <a:ext cx="3820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17" name="Oval 16">
            <a:extLst>
              <a:ext uri="{FF2B5EF4-FFF2-40B4-BE49-F238E27FC236}">
                <a16:creationId xmlns:a16="http://schemas.microsoft.com/office/drawing/2014/main" id="{BC4433BD-D23F-2BB0-FCC3-DADB5C192C81}"/>
              </a:ext>
            </a:extLst>
          </p:cNvPr>
          <p:cNvSpPr/>
          <p:nvPr/>
        </p:nvSpPr>
        <p:spPr>
          <a:xfrm>
            <a:off x="5057523" y="446944"/>
            <a:ext cx="307496" cy="38281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114E24F-EB65-BD56-DAC0-1DAA7D5AE7C8}"/>
              </a:ext>
            </a:extLst>
          </p:cNvPr>
          <p:cNvPicPr>
            <a:picLocks noChangeAspect="1"/>
          </p:cNvPicPr>
          <p:nvPr/>
        </p:nvPicPr>
        <p:blipFill>
          <a:blip r:embed="rId2"/>
          <a:stretch>
            <a:fillRect/>
          </a:stretch>
        </p:blipFill>
        <p:spPr>
          <a:xfrm>
            <a:off x="7400164" y="454210"/>
            <a:ext cx="317019" cy="396274"/>
          </a:xfrm>
          <a:prstGeom prst="rect">
            <a:avLst/>
          </a:prstGeom>
        </p:spPr>
      </p:pic>
      <p:pic>
        <p:nvPicPr>
          <p:cNvPr id="19" name="Picture 18">
            <a:extLst>
              <a:ext uri="{FF2B5EF4-FFF2-40B4-BE49-F238E27FC236}">
                <a16:creationId xmlns:a16="http://schemas.microsoft.com/office/drawing/2014/main" id="{F22718A0-9132-A0BA-B851-A879A07100AF}"/>
              </a:ext>
            </a:extLst>
          </p:cNvPr>
          <p:cNvPicPr>
            <a:picLocks noChangeAspect="1"/>
          </p:cNvPicPr>
          <p:nvPr/>
        </p:nvPicPr>
        <p:blipFill>
          <a:blip r:embed="rId2"/>
          <a:stretch>
            <a:fillRect/>
          </a:stretch>
        </p:blipFill>
        <p:spPr>
          <a:xfrm>
            <a:off x="10705763" y="1150969"/>
            <a:ext cx="317019" cy="396274"/>
          </a:xfrm>
          <a:prstGeom prst="rect">
            <a:avLst/>
          </a:prstGeom>
        </p:spPr>
      </p:pic>
      <p:pic>
        <p:nvPicPr>
          <p:cNvPr id="20" name="Picture 19">
            <a:extLst>
              <a:ext uri="{FF2B5EF4-FFF2-40B4-BE49-F238E27FC236}">
                <a16:creationId xmlns:a16="http://schemas.microsoft.com/office/drawing/2014/main" id="{B76767B4-36DF-F2DF-9475-7FDF92F1D56A}"/>
              </a:ext>
            </a:extLst>
          </p:cNvPr>
          <p:cNvPicPr>
            <a:picLocks noChangeAspect="1"/>
          </p:cNvPicPr>
          <p:nvPr/>
        </p:nvPicPr>
        <p:blipFill>
          <a:blip r:embed="rId2"/>
          <a:stretch>
            <a:fillRect/>
          </a:stretch>
        </p:blipFill>
        <p:spPr>
          <a:xfrm>
            <a:off x="3895977" y="4751601"/>
            <a:ext cx="317019" cy="396274"/>
          </a:xfrm>
          <a:prstGeom prst="rect">
            <a:avLst/>
          </a:prstGeom>
        </p:spPr>
      </p:pic>
      <p:pic>
        <p:nvPicPr>
          <p:cNvPr id="21" name="Picture 20">
            <a:extLst>
              <a:ext uri="{FF2B5EF4-FFF2-40B4-BE49-F238E27FC236}">
                <a16:creationId xmlns:a16="http://schemas.microsoft.com/office/drawing/2014/main" id="{C3271B9E-1D20-B210-A22D-38100D062911}"/>
              </a:ext>
            </a:extLst>
          </p:cNvPr>
          <p:cNvPicPr>
            <a:picLocks noChangeAspect="1"/>
          </p:cNvPicPr>
          <p:nvPr/>
        </p:nvPicPr>
        <p:blipFill>
          <a:blip r:embed="rId2"/>
          <a:stretch>
            <a:fillRect/>
          </a:stretch>
        </p:blipFill>
        <p:spPr>
          <a:xfrm>
            <a:off x="5778981" y="4744149"/>
            <a:ext cx="317019" cy="396274"/>
          </a:xfrm>
          <a:prstGeom prst="rect">
            <a:avLst/>
          </a:prstGeom>
        </p:spPr>
      </p:pic>
      <p:pic>
        <p:nvPicPr>
          <p:cNvPr id="23" name="Picture 22">
            <a:extLst>
              <a:ext uri="{FF2B5EF4-FFF2-40B4-BE49-F238E27FC236}">
                <a16:creationId xmlns:a16="http://schemas.microsoft.com/office/drawing/2014/main" id="{07C73724-C04F-4E5C-6822-60A9E21A56F9}"/>
              </a:ext>
            </a:extLst>
          </p:cNvPr>
          <p:cNvPicPr>
            <a:picLocks noChangeAspect="1"/>
          </p:cNvPicPr>
          <p:nvPr/>
        </p:nvPicPr>
        <p:blipFill>
          <a:blip r:embed="rId2"/>
          <a:stretch>
            <a:fillRect/>
          </a:stretch>
        </p:blipFill>
        <p:spPr>
          <a:xfrm>
            <a:off x="7526772" y="4764563"/>
            <a:ext cx="317019" cy="396274"/>
          </a:xfrm>
          <a:prstGeom prst="rect">
            <a:avLst/>
          </a:prstGeom>
        </p:spPr>
      </p:pic>
    </p:spTree>
    <p:extLst>
      <p:ext uri="{BB962C8B-B14F-4D97-AF65-F5344CB8AC3E}">
        <p14:creationId xmlns:p14="http://schemas.microsoft.com/office/powerpoint/2010/main" val="105878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81E444-7C56-3214-1504-D8031790D721}"/>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A7776D6D-9FA3-F657-705E-B7C6AC9876FC}"/>
              </a:ext>
            </a:extLst>
          </p:cNvPr>
          <p:cNvSpPr txBox="1"/>
          <p:nvPr/>
        </p:nvSpPr>
        <p:spPr>
          <a:xfrm>
            <a:off x="592914" y="711793"/>
            <a:ext cx="11704320" cy="584519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摩 訶 般 若 波 羅 蜜 多 心 經</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觀 自 在 菩 薩 行 深 般 若</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乃 至 無 老 死 亦 無 老 死 盡</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15</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羅 蜜 多 時 照 見 五 蘊 皆 空</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苦 集 滅 道 無 智 亦 無 得 以</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16</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度 一 切 苦 厄</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3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所 得 故 菩 提 薩 埵 依</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17</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舍 利 子 色 不 異 空</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4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般 若 波 羅 蜜 多 故 心 無 罣 礙</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18</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空 不 異 色 色 即 是 空</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5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罣 礙 故 無 有 恐 怖</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19</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空 即 是 色</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6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遠 離 顚 倒 夢 想 究 竟 涅 槃</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20</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受 想 行 識 亦 復 如 是</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7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三 世 諸 佛 依 般 若</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21</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舍 利 子 是 諸 法 空 相</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8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羅 蜜 多 故 得 阿 耨 多 羅</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22</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不 生 不 滅 不 垢 不 淨</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9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三 藐 三 菩 提 故 知 般 若</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23</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不 增 不 減 是 故 空 中 無 色</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10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羅 蜜 多 是 大 神 呪</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24</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受 想 行 識 無 眼 耳 鼻 舌 身 意</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11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是 大 明 呪 是 無 上 呪</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25</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色 聲 香 味 觸 法</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12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是 無 等 等 呪 能 除 一 切 苦</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26</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眼 界 乃 至 無 意 識 界</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13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眞 實 不 虛 故 說 般 若 波 羅 蜜 多</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27</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無 無 明 亦 無 無 明 盡</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14	 		</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呪 即 說 呪 曰</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28</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800" dirty="0">
              <a:solidFill>
                <a:srgbClr val="00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揭 諦 揭 諦 波 羅 揭 諦 波 羅 僧 揭 諦 菩 提 娑 婆 訶  </a:t>
            </a:r>
            <a:r>
              <a:rPr kumimoji="0" lang="en-US" altLang="zh-TW"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Mantra</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FF65E87-B2AB-969B-7C0F-FD9A6A2A8005}"/>
              </a:ext>
            </a:extLst>
          </p:cNvPr>
          <p:cNvSpPr txBox="1"/>
          <p:nvPr/>
        </p:nvSpPr>
        <p:spPr>
          <a:xfrm>
            <a:off x="157942" y="136525"/>
            <a:ext cx="1184563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5" name="Rectangle 4">
            <a:extLst>
              <a:ext uri="{FF2B5EF4-FFF2-40B4-BE49-F238E27FC236}">
                <a16:creationId xmlns:a16="http://schemas.microsoft.com/office/drawing/2014/main" id="{5E18B14F-AEC1-3E1E-3869-2CD4EB79D03D}"/>
              </a:ext>
            </a:extLst>
          </p:cNvPr>
          <p:cNvSpPr/>
          <p:nvPr/>
        </p:nvSpPr>
        <p:spPr>
          <a:xfrm>
            <a:off x="487922" y="720436"/>
            <a:ext cx="9906000" cy="56359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6D1B99-6198-2C0D-6ED7-B720C781E7B8}"/>
              </a:ext>
            </a:extLst>
          </p:cNvPr>
          <p:cNvSpPr txBox="1"/>
          <p:nvPr/>
        </p:nvSpPr>
        <p:spPr>
          <a:xfrm>
            <a:off x="10669025" y="2596294"/>
            <a:ext cx="930061" cy="1600438"/>
          </a:xfrm>
          <a:prstGeom prst="rect">
            <a:avLst/>
          </a:prstGeom>
          <a:noFill/>
        </p:spPr>
        <p:txBody>
          <a:bodyPr wrap="square" rtlCol="0">
            <a:spAutoFit/>
          </a:bodyPr>
          <a:lstStyle/>
          <a:p>
            <a:r>
              <a:rPr lang="en-US" sz="2000" dirty="0"/>
              <a:t>the big</a:t>
            </a:r>
          </a:p>
          <a:p>
            <a:r>
              <a:rPr lang="en-US" sz="2000" dirty="0"/>
              <a:t>picture</a:t>
            </a:r>
          </a:p>
          <a:p>
            <a:r>
              <a:rPr lang="en-US" sz="2000" dirty="0"/>
              <a:t>even</a:t>
            </a:r>
          </a:p>
          <a:p>
            <a:r>
              <a:rPr lang="en-US" sz="2000" dirty="0"/>
              <a:t>bigger </a:t>
            </a:r>
          </a:p>
          <a:p>
            <a:endParaRPr lang="en-US" dirty="0"/>
          </a:p>
        </p:txBody>
      </p:sp>
      <p:sp>
        <p:nvSpPr>
          <p:cNvPr id="8" name="Rectangle 7">
            <a:extLst>
              <a:ext uri="{FF2B5EF4-FFF2-40B4-BE49-F238E27FC236}">
                <a16:creationId xmlns:a16="http://schemas.microsoft.com/office/drawing/2014/main" id="{9E6B8232-C0B4-CF67-5E7B-1F590BE62367}"/>
              </a:ext>
            </a:extLst>
          </p:cNvPr>
          <p:cNvSpPr/>
          <p:nvPr/>
        </p:nvSpPr>
        <p:spPr>
          <a:xfrm>
            <a:off x="10669025" y="2596294"/>
            <a:ext cx="930061" cy="135948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6456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F88CC5-0895-1274-53E7-DD82D172A9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1202678E-1EF1-A1DC-7100-B1B5435F88B0}"/>
              </a:ext>
            </a:extLst>
          </p:cNvPr>
          <p:cNvSpPr txBox="1"/>
          <p:nvPr/>
        </p:nvSpPr>
        <p:spPr>
          <a:xfrm>
            <a:off x="97104" y="105196"/>
            <a:ext cx="1198430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1.19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10" name="TextBox 9">
            <a:extLst>
              <a:ext uri="{FF2B5EF4-FFF2-40B4-BE49-F238E27FC236}">
                <a16:creationId xmlns:a16="http://schemas.microsoft.com/office/drawing/2014/main" id="{D1EC84A2-0BFC-FA3B-5C2E-83DEEF160B5B}"/>
              </a:ext>
            </a:extLst>
          </p:cNvPr>
          <p:cNvSpPr txBox="1"/>
          <p:nvPr/>
        </p:nvSpPr>
        <p:spPr>
          <a:xfrm>
            <a:off x="352002" y="581453"/>
            <a:ext cx="10810959" cy="307614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From the lesson plan:</a:t>
            </a:r>
            <a:endParaRPr kumimoji="0" lang="en-US" altLang="zh-CN" sz="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摩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广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林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手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摩</a:t>
            </a:r>
            <a:r>
              <a:rPr kumimoji="0" lang="zh-CN" altLang="en-US" sz="32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訶 般 若 波 羅 蜜 多 心 經</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广</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广</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丶</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厂</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4.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丶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5.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厂</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林</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林</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木</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木</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6.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木</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手</a:t>
            </a:r>
            <a:endParaRPr kumimoji="0" lang="en-US" altLang="zh-CN"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261E2474-8236-1E28-7683-6206B8ACFC48}"/>
              </a:ext>
            </a:extLst>
          </p:cNvPr>
          <p:cNvSpPr txBox="1"/>
          <p:nvPr/>
        </p:nvSpPr>
        <p:spPr>
          <a:xfrm>
            <a:off x="352001" y="4192846"/>
            <a:ext cx="11729407" cy="2779483"/>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广</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gwang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광</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guǎng</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R:53; vast, wide </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林</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rim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림</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lín</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R:75+4; forest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seon</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rim)</a:t>
            </a:r>
            <a:endPar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手</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su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수</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shǒu</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R:64; hand  </a:t>
            </a:r>
            <a:r>
              <a:rPr kumimoji="0" lang="en-US" altLang="ko-KR"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altLang="ko-KR" sz="16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cheon</a:t>
            </a:r>
            <a:r>
              <a:rPr kumimoji="0" lang="en-US" altLang="ko-KR"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su gyeong)</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4.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丶</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ju (</a:t>
            </a:r>
            <a:r>
              <a:rPr kumimoji="0" lang="ko-KR"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주</a:t>
            </a:r>
            <a:r>
              <a:rPr kumimoji="0" lang="en-US" altLang="ko-KR" sz="2000" b="1" i="0" u="none" strike="noStrike" kern="1200" cap="none" spc="0" normalizeH="0" baseline="0" noProof="0" dirty="0">
                <a:ln>
                  <a:noFill/>
                </a:ln>
                <a:solidFill>
                  <a:srgbClr val="000000"/>
                </a:solidFill>
                <a:effectLst/>
                <a:uLnTx/>
                <a:uFillTx/>
                <a:latin typeface="Calibri" panose="020F0502020204030204"/>
                <a:ea typeface="맑은 고딕" panose="020B0503020000020004" pitchFamily="34" charset="-127"/>
                <a:cs typeface="+mn-cs"/>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a:ea typeface="맑은 고딕" panose="020B0503020000020004" pitchFamily="34" charset="-127"/>
                <a:cs typeface="+mn-cs"/>
              </a:rPr>
              <a:t>zhǔ</a:t>
            </a:r>
            <a:r>
              <a:rPr kumimoji="0" lang="en-US" altLang="ko-KR" sz="2000" b="1" i="0" u="none" strike="noStrike" kern="1200" cap="none" spc="0" normalizeH="0" baseline="0" noProof="0" dirty="0">
                <a:ln>
                  <a:noFill/>
                </a:ln>
                <a:solidFill>
                  <a:srgbClr val="000000"/>
                </a:solidFill>
                <a:effectLst/>
                <a:uLnTx/>
                <a:uFillTx/>
                <a:latin typeface="Calibri" panose="020F0502020204030204"/>
                <a:ea typeface="맑은 고딕" panose="020B0503020000020004" pitchFamily="34" charset="-127"/>
                <a:cs typeface="+mn-cs"/>
              </a:rPr>
              <a:t>;  R:3; lord;   (alt. form of </a:t>
            </a:r>
            <a:r>
              <a:rPr kumimoji="0" lang="zh-CN" altLang="en-US" sz="20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mn-cs"/>
              </a:rPr>
              <a:t>主</a:t>
            </a:r>
            <a:r>
              <a:rPr kumimoji="0" lang="en-US" altLang="zh-CN" sz="2000" b="1"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cs typeface="+mn-cs"/>
              </a:rPr>
              <a:t>)</a:t>
            </a:r>
            <a:r>
              <a:rPr kumimoji="0" lang="en-US" altLang="ko-KR" sz="2000" b="1" i="0" u="none" strike="noStrike" kern="1200" cap="none" spc="0" normalizeH="0" baseline="0" noProof="0" dirty="0">
                <a:ln>
                  <a:noFill/>
                </a:ln>
                <a:solidFill>
                  <a:srgbClr val="000000"/>
                </a:solidFill>
                <a:effectLst/>
                <a:uLnTx/>
                <a:uFillTx/>
                <a:latin typeface="Calibri" panose="020F0502020204030204"/>
                <a:ea typeface="맑은 고딕" panose="020B0503020000020004" pitchFamily="34" charset="-127"/>
                <a:cs typeface="+mn-cs"/>
              </a:rPr>
              <a:t>   </a:t>
            </a:r>
            <a:r>
              <a:rPr kumimoji="0" lang="zh-CN" altLang="en-US" sz="2000" b="1" i="0" u="none" strike="noStrike" kern="1200" cap="none" spc="0" normalizeH="0" baseline="0" noProof="0" dirty="0">
                <a:ln>
                  <a:noFill/>
                </a:ln>
                <a:solidFill>
                  <a:srgbClr val="000000"/>
                </a:solidFill>
                <a:effectLst/>
                <a:highlight>
                  <a:srgbClr val="FFFF00"/>
                </a:highlight>
                <a:uLnTx/>
                <a:uFillTx/>
                <a:latin typeface="Calibri" panose="020F0502020204030204"/>
                <a:ea typeface="DengXia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5.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厂</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한</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hǎn</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R:27; cliff</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6. </a:t>
            </a:r>
            <a:r>
              <a:rPr kumimoji="0" lang="zh-CN" altLang="en-US" sz="40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木</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mok</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20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목</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mù</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R:75; tree, wood  (</a:t>
            </a:r>
            <a:r>
              <a:rPr kumimoji="0" lang="en-US" altLang="ko-KR" sz="20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moktak</a:t>
            </a:r>
            <a:r>
              <a:rPr kumimoji="0" lang="en-US" altLang="ko-KR"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47658B09-484B-A15C-0547-8FC601B59C9A}"/>
              </a:ext>
            </a:extLst>
          </p:cNvPr>
          <p:cNvCxnSpPr/>
          <p:nvPr/>
        </p:nvCxnSpPr>
        <p:spPr>
          <a:xfrm>
            <a:off x="97104" y="3884177"/>
            <a:ext cx="11903384"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7FFE84-BCE5-AE69-C53C-47107934ECA1}"/>
              </a:ext>
            </a:extLst>
          </p:cNvPr>
          <p:cNvCxnSpPr/>
          <p:nvPr/>
        </p:nvCxnSpPr>
        <p:spPr>
          <a:xfrm flipV="1">
            <a:off x="1165253" y="1747880"/>
            <a:ext cx="97105" cy="1456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1B7139-3A6A-69C8-7442-CFA2361F47EB}"/>
              </a:ext>
            </a:extLst>
          </p:cNvPr>
          <p:cNvCxnSpPr/>
          <p:nvPr/>
        </p:nvCxnSpPr>
        <p:spPr>
          <a:xfrm flipV="1">
            <a:off x="1262358" y="1747880"/>
            <a:ext cx="776835" cy="8739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F82748-8C0A-E499-94CB-C437EF8E2BC6}"/>
              </a:ext>
            </a:extLst>
          </p:cNvPr>
          <p:cNvCxnSpPr>
            <a:cxnSpLocks/>
          </p:cNvCxnSpPr>
          <p:nvPr/>
        </p:nvCxnSpPr>
        <p:spPr>
          <a:xfrm flipV="1">
            <a:off x="1327094" y="1634591"/>
            <a:ext cx="1602223" cy="1561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3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3CBC48-D9E6-0F7F-AB7E-BD02554B0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50DECA8-E3EF-5329-25A7-81698BDAFC5E}"/>
              </a:ext>
            </a:extLst>
          </p:cNvPr>
          <p:cNvSpPr txBox="1"/>
          <p:nvPr/>
        </p:nvSpPr>
        <p:spPr>
          <a:xfrm>
            <a:off x="269734" y="866697"/>
            <a:ext cx="11652531" cy="500348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CN" altLang="en-US" sz="6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訶</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言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可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摩 </a:t>
            </a:r>
            <a:r>
              <a:rPr kumimoji="0" lang="zh-CN" altLang="en-US" sz="4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訶</a:t>
            </a:r>
            <a:r>
              <a:rPr kumimoji="0" lang="zh-CN" altLang="en-US" sz="40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般 若 波 羅 蜜 多 心 經</a:t>
            </a:r>
            <a:r>
              <a:rPr kumimoji="0" lang="zh-CN" alt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7.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言</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言</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亠</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二</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9.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亠</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10.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二</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   	11.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口</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8EAADB"/>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亠</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丶</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一</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srgbClr val="8EAADB"/>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743200" marR="0" lvl="0" indent="45720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12.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一</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8.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可</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可</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丁</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13.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丁</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丁</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一</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亅</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8EAADB"/>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14.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亅</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AE685908-A52D-013F-1BC4-423759C0029A}"/>
              </a:ext>
            </a:extLst>
          </p:cNvPr>
          <p:cNvSpPr txBox="1"/>
          <p:nvPr/>
        </p:nvSpPr>
        <p:spPr>
          <a:xfrm>
            <a:off x="186117" y="105196"/>
            <a:ext cx="1182246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cxnSp>
        <p:nvCxnSpPr>
          <p:cNvPr id="6" name="Straight Arrow Connector 5">
            <a:extLst>
              <a:ext uri="{FF2B5EF4-FFF2-40B4-BE49-F238E27FC236}">
                <a16:creationId xmlns:a16="http://schemas.microsoft.com/office/drawing/2014/main" id="{448FF538-8994-4BC5-D313-BDEF7CC76ADC}"/>
              </a:ext>
            </a:extLst>
          </p:cNvPr>
          <p:cNvCxnSpPr>
            <a:cxnSpLocks/>
          </p:cNvCxnSpPr>
          <p:nvPr/>
        </p:nvCxnSpPr>
        <p:spPr>
          <a:xfrm flipV="1">
            <a:off x="1027688" y="1812616"/>
            <a:ext cx="598811" cy="542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A599B0F-4370-A738-3A47-8B42C4305FC3}"/>
              </a:ext>
            </a:extLst>
          </p:cNvPr>
          <p:cNvCxnSpPr>
            <a:cxnSpLocks/>
          </p:cNvCxnSpPr>
          <p:nvPr/>
        </p:nvCxnSpPr>
        <p:spPr>
          <a:xfrm flipV="1">
            <a:off x="873940" y="1675051"/>
            <a:ext cx="1796432" cy="2977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30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6C1291-7646-F770-8DBF-AC3F01BBEC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DD480F4-F760-4525-F67B-784DC83D92E8}"/>
              </a:ext>
            </a:extLst>
          </p:cNvPr>
          <p:cNvSpPr txBox="1"/>
          <p:nvPr/>
        </p:nvSpPr>
        <p:spPr>
          <a:xfrm>
            <a:off x="374931" y="1610314"/>
            <a:ext cx="11558124" cy="48190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7.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言</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eon (</a:t>
            </a:r>
            <a:r>
              <a:rPr kumimoji="0" lang="ko-KR" altLang="en-US" sz="32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언</a:t>
            </a:r>
            <a:r>
              <a:rPr kumimoji="0" lang="en-US" altLang="ko-KR"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yán</a:t>
            </a:r>
            <a:r>
              <a:rPr kumimoji="0" lang="en-US" altLang="ko-KR"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R:149; 	words, speech </a:t>
            </a:r>
            <a:r>
              <a:rPr kumimoji="0" lang="en-US" altLang="ko-KR" sz="2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ko-KR"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(HSK1 JLPTN4)  </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14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8.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可</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ga    </a:t>
            </a:r>
            <a:r>
              <a:rPr kumimoji="0" lang="en-US" altLang="zh-CN" sz="3200" b="1"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a:t>
            </a:r>
            <a:r>
              <a:rPr kumimoji="0" lang="ko-KR" altLang="en-US" sz="32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가</a:t>
            </a:r>
            <a:r>
              <a:rPr kumimoji="0" lang="en-US" altLang="ko-KR" sz="3200" b="1"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	</a:t>
            </a:r>
            <a:r>
              <a:rPr kumimoji="0" lang="en-US" altLang="ko-KR" sz="3200" b="1" i="0" u="none" strike="noStrike" kern="1200" cap="none" spc="0" normalizeH="0" baseline="0" noProof="0" dirty="0" err="1">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kě</a:t>
            </a:r>
            <a:r>
              <a:rPr kumimoji="0" lang="en-US" altLang="ko-KR" sz="3200" b="1"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      R:30+2; 	possible, can, be able to </a:t>
            </a:r>
            <a:r>
              <a:rPr kumimoji="0" lang="en-US" altLang="ko-KR" sz="1600" b="0"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a:t>
            </a:r>
            <a:r>
              <a:rPr kumimoji="0" lang="en-US" altLang="ko-KR" sz="1600" b="0" i="0" u="none" strike="noStrike" kern="1200" cap="none" spc="0" normalizeH="0" baseline="0" noProof="0" dirty="0" err="1">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kwanseum</a:t>
            </a:r>
            <a:r>
              <a:rPr kumimoji="0" lang="en-US" altLang="ko-KR" sz="1600" b="0"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 </a:t>
            </a:r>
            <a:r>
              <a:rPr kumimoji="0" lang="en-US" altLang="ko-KR" sz="1600" b="0" i="0" u="none" strike="noStrike" kern="1200" cap="none" spc="0" normalizeH="0" baseline="0" noProof="0" dirty="0" err="1">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jijang</a:t>
            </a:r>
            <a:r>
              <a:rPr kumimoji="0" lang="en-US" altLang="ko-KR" sz="1600" b="0"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rPr>
              <a:t>)</a:t>
            </a:r>
            <a:endParaRPr kumimoji="0" lang="zh-CN" altLang="en-US" sz="1600" b="0" i="0" u="none" strike="noStrike" kern="1200" cap="none" spc="0" normalizeH="0" baseline="0" noProof="0" dirty="0">
              <a:ln>
                <a:noFill/>
              </a:ln>
              <a:solidFill>
                <a:srgbClr val="000000"/>
              </a:solidFill>
              <a:effectLst/>
              <a:uLnTx/>
              <a:uFillTx/>
              <a:latin typeface="Calibri" panose="020F0502020204030204"/>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9.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亠</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du    (</a:t>
            </a:r>
            <a:r>
              <a:rPr kumimoji="0" lang="ko-KR" altLang="en-US" sz="32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두</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tóu</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R:8;       	lid, cover; cap  </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(component of 11 hanja in the HS)</a:t>
            </a:r>
            <a:endParaRPr kumimoji="0" lang="zh-CN" altLang="en-US" sz="16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10.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二</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32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이</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èr</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en-US" sz="32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R:7;       </a:t>
            </a: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 two</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11.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口</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gu</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32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구</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kǒu</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R:30;   	mouth   </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(component of 24 hanja in the HS)</a:t>
            </a: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12.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一</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il       (</a:t>
            </a:r>
            <a:r>
              <a:rPr kumimoji="0" lang="ko-KR" altLang="en-US" sz="3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일</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yī</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R:1;        	1, one</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13. </a:t>
            </a:r>
            <a:r>
              <a:rPr kumimoji="0" lang="zh-CN" altLang="en-US" sz="3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丁</a:t>
            </a:r>
            <a:r>
              <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jeong</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3200" b="1" i="0" u="none" strike="noStrike" kern="1200" cap="none" spc="0" normalizeH="0" baseline="0" noProof="0" dirty="0">
                <a:ln>
                  <a:noFill/>
                </a:ln>
                <a:solidFill>
                  <a:srgbClr val="000000"/>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정</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dīng</a:t>
            </a:r>
            <a:r>
              <a:rPr kumimoji="0"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R:1+1; 	</a:t>
            </a:r>
            <a:r>
              <a:rPr kumimoji="0" lang="en-US" altLang="zh-CN"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fourth of the ten heavenly stems, fourth, IV</a:t>
            </a:r>
            <a:endPar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14. </a:t>
            </a:r>
            <a:r>
              <a:rPr kumimoji="0" lang="zh-CN" altLang="en-US" sz="3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亅</a:t>
            </a:r>
            <a:r>
              <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gweol</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ko-KR" altLang="en-US" sz="3200" b="1" i="0" u="none" strike="noStrike" kern="1200" cap="none" spc="0" normalizeH="0" baseline="0" noProof="0" dirty="0">
                <a:ln>
                  <a:noFill/>
                </a:ln>
                <a:solidFill>
                  <a:prstClr val="black"/>
                </a:solidFill>
                <a:effectLst/>
                <a:uLnTx/>
                <a:uFillTx/>
                <a:latin typeface="맑은 고딕" panose="020B0503020000020004" pitchFamily="34" charset="-127"/>
                <a:ea typeface="맑은 고딕" panose="020B0503020000020004" pitchFamily="34" charset="-127"/>
                <a:cs typeface="Times New Roman" panose="02020603050405020304" pitchFamily="18" charset="0"/>
              </a:rPr>
              <a:t>궐</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jué</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R:6;   	hook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2B15C9-6427-0024-9649-77D25F424DBA}"/>
              </a:ext>
            </a:extLst>
          </p:cNvPr>
          <p:cNvSpPr txBox="1"/>
          <p:nvPr/>
        </p:nvSpPr>
        <p:spPr>
          <a:xfrm>
            <a:off x="258945" y="145657"/>
            <a:ext cx="11701083" cy="153189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For each character below there are: (1) a number, (2) the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character</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itself, (3)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romaja</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(4) Hangeul, (5) pinyin, (6) radical, (7) meaning, (8) and then (maybe) some notes in parentheses. The number is somewhat arbitrary – it just represents the order in which the character is covered in this class.</a:t>
            </a:r>
          </a:p>
        </p:txBody>
      </p:sp>
    </p:spTree>
    <p:extLst>
      <p:ext uri="{BB962C8B-B14F-4D97-AF65-F5344CB8AC3E}">
        <p14:creationId xmlns:p14="http://schemas.microsoft.com/office/powerpoint/2010/main" val="195746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7008FF-D389-545B-8350-87F9F39CFA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27D0E2A-C5D7-47F9-CBFA-CC6CCBDF3B49}"/>
              </a:ext>
            </a:extLst>
          </p:cNvPr>
          <p:cNvSpPr txBox="1"/>
          <p:nvPr/>
        </p:nvSpPr>
        <p:spPr>
          <a:xfrm>
            <a:off x="121381" y="97104"/>
            <a:ext cx="119681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178972B-B963-973D-4899-7BBC5BCBFEF8}"/>
              </a:ext>
            </a:extLst>
          </p:cNvPr>
          <p:cNvSpPr txBox="1"/>
          <p:nvPr/>
        </p:nvSpPr>
        <p:spPr>
          <a:xfrm>
            <a:off x="225228" y="620324"/>
            <a:ext cx="11741543" cy="559114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般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舟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殳</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摩 訶 </a:t>
            </a: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般</a:t>
            </a:r>
            <a:r>
              <a:rPr kumimoji="0" lang="zh-CN" altLang="en-US" sz="1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若 波 羅 蜜 多 心 經</a:t>
            </a:r>
            <a:r>
              <a:rPr kumimoji="0" lang="zh-CN" alt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15.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舟</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舟</a:t>
            </a: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丿</a:t>
            </a: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冂</a:t>
            </a: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Microsoft YaHei" panose="020B0503020204020204" pitchFamily="34" charset="-122"/>
              </a:rPr>
              <a:t>⺀</a:t>
            </a: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icrosoft YaHei" panose="020B0503020204020204" pitchFamily="34" charset="-122"/>
              </a:rPr>
              <a:t>)</a:t>
            </a:r>
            <a:r>
              <a:rPr kumimoji="0" lang="en-US" sz="2400" b="1" i="0" u="none" strike="noStrike" kern="1200" cap="none" spc="0" normalizeH="0" baseline="0" noProof="0" dirty="0">
                <a:ln>
                  <a:noFill/>
                </a:ln>
                <a:solidFill>
                  <a:srgbClr val="8EAADB"/>
                </a:solidFill>
                <a:effectLst/>
                <a:uLnTx/>
                <a:uFillTx/>
                <a:latin typeface="DengXian" panose="02010600030101010101" pitchFamily="2" charset="-122"/>
                <a:ea typeface="DengXian" panose="02010600030101010101" pitchFamily="2" charset="-122"/>
                <a:cs typeface="Microsoft YaHei" panose="020B0503020204020204" pitchFamily="34" charset="-122"/>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Calibri" panose="020F0502020204030204" pitchFamily="34" charset="0"/>
              </a:rPr>
              <a:t>17.</a:t>
            </a:r>
            <a:r>
              <a:rPr kumimoji="0" lang="en-US" sz="2400" b="1" i="0" u="none" strike="noStrike" kern="120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Microsoft YaHei" panose="020B0503020204020204" pitchFamily="34" charset="-122"/>
              </a:rPr>
              <a:t>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丿</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Calibri" panose="020F0502020204030204" pitchFamily="34" charset="0"/>
              </a:rPr>
              <a:t>18.</a:t>
            </a:r>
            <a:r>
              <a:rPr kumimoji="0" lang="en-US" sz="2400" b="1" i="0" u="none" strike="noStrike" kern="1200" cap="none" spc="0" normalizeH="0" baseline="0" noProof="0" dirty="0">
                <a:ln>
                  <a:noFill/>
                </a:ln>
                <a:solidFill>
                  <a:srgbClr val="000000"/>
                </a:solidFill>
                <a:effectLst/>
                <a:uLnTx/>
                <a:uFillTx/>
                <a:latin typeface="Microsoft YaHei" panose="020B0503020204020204" pitchFamily="34" charset="-122"/>
                <a:ea typeface="DengXian" panose="02010600030101010101" pitchFamily="2" charset="-122"/>
                <a:cs typeface="Microsoft YaHei" panose="020B0503020204020204" pitchFamily="34" charset="-122"/>
              </a:rPr>
              <a:t>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Microsoft YaHei" panose="020B0503020204020204" pitchFamily="34" charset="-122"/>
              </a:rPr>
              <a:t>冂</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Microsoft YaHei" panose="020B0503020204020204" pitchFamily="34" charset="-122"/>
              </a:rPr>
              <a:t> </a:t>
            </a:r>
            <a:r>
              <a:rPr kumimoji="0" lang="en-US" sz="2400" b="1" i="0" u="none" strike="noStrike" kern="120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Times New Roman" panose="02020603050405020304" pitchFamily="18" charset="0"/>
              </a:rPr>
              <a:t> ;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Calibri" panose="020F0502020204030204" pitchFamily="34" charset="0"/>
              </a:rPr>
              <a:t>19.</a:t>
            </a:r>
            <a:r>
              <a:rPr kumimoji="0" lang="en-US" sz="2400" b="1" i="0" u="none" strike="noStrike" kern="1200" cap="none" spc="0" normalizeH="0" baseline="0" noProof="0" dirty="0">
                <a:ln>
                  <a:noFill/>
                </a:ln>
                <a:solidFill>
                  <a:srgbClr val="000000"/>
                </a:solidFill>
                <a:effectLst/>
                <a:uLnTx/>
                <a:uFillTx/>
                <a:latin typeface="Microsoft YaHei" panose="020B0503020204020204" pitchFamily="34" charset="-122"/>
                <a:ea typeface="DengXian" panose="02010600030101010101" pitchFamily="2" charset="-122"/>
                <a:cs typeface="Microsoft YaHei" panose="020B0503020204020204" pitchFamily="34" charset="-122"/>
              </a:rPr>
              <a:t>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Microsoft YaHei" panose="020B0503020204020204" pitchFamily="34" charset="-122"/>
                <a:ea typeface="DengXian" panose="02010600030101010101" pitchFamily="2" charset="-122"/>
                <a:cs typeface="Microsoft YaHei" panose="020B0503020204020204" pitchFamily="34" charset="-122"/>
              </a:rPr>
              <a:t>⺀</a:t>
            </a:r>
            <a:endParaRPr kumimoji="0" lang="en-US" altLang="zh-CN" sz="2400" b="1" i="0" u="none" strike="noStrike" kern="1200" cap="none" spc="0" normalizeH="0" baseline="0" noProof="0" dirty="0">
              <a:ln>
                <a:noFill/>
              </a:ln>
              <a:solidFill>
                <a:srgbClr val="000000"/>
              </a:solidFill>
              <a:effectLst/>
              <a:highlight>
                <a:srgbClr val="FFFF00"/>
              </a:highlight>
              <a:uLnTx/>
              <a:uFillTx/>
              <a:latin typeface="Microsoft YaHei" panose="020B0503020204020204" pitchFamily="34" charset="-122"/>
              <a:ea typeface="DengXian" panose="02010600030101010101" pitchFamily="2" charset="-122"/>
              <a:cs typeface="Microsoft YaHei" panose="020B0503020204020204" pitchFamily="34" charset="-122"/>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16.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殳</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殳</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DengXian" panose="02010600030101010101" pitchFamily="2" charset="-122"/>
              </a:rPr>
              <a:t>几</a:t>
            </a:r>
            <a:r>
              <a:rPr kumimoji="0" lang="en-US"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DengXian" panose="02010600030101010101" pitchFamily="2" charset="-122"/>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又</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400" b="1" i="0" u="none" strike="noStrike" kern="1200" cap="none" spc="0" normalizeH="0" baseline="0" noProof="0" dirty="0">
                <a:ln>
                  <a:noFill/>
                </a:ln>
                <a:solidFill>
                  <a:srgbClr val="005696"/>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20.</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几</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   	21.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又</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若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艹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右</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摩 訶 般 </a:t>
            </a: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若</a:t>
            </a:r>
            <a:r>
              <a:rPr kumimoji="0" lang="zh-CN" altLang="en-US" sz="1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波 羅 蜜 多 心 經</a:t>
            </a:r>
            <a:r>
              <a:rPr kumimoji="0" lang="zh-CN" alt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22.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艹</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23.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右</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右</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口</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SimSun-ExtB" panose="02010609060101010101" pitchFamily="49" charset="-122"/>
                <a:cs typeface="SimSun-ExtB" panose="02010609060101010101" pitchFamily="49" charset="-122"/>
              </a:rPr>
              <a:t>𠂇</a:t>
            </a:r>
            <a:r>
              <a:rPr kumimoji="0" lang="en-US" sz="2400" b="1" i="0" u="none" strike="noStrike" kern="1200" cap="none" spc="0" normalizeH="0" baseline="0" noProof="0" dirty="0">
                <a:ln>
                  <a:noFill/>
                </a:ln>
                <a:solidFill>
                  <a:prstClr val="black"/>
                </a:solidFill>
                <a:effectLst/>
                <a:uLnTx/>
                <a:uFillTx/>
                <a:latin typeface="SimSun-ExtB" panose="02010609060101010101" pitchFamily="49" charset="-122"/>
                <a:ea typeface="DengXian" panose="02010600030101010101" pitchFamily="2" charset="-122"/>
                <a:cs typeface="SimSun-ExtB" panose="02010609060101010101" pitchFamily="49" charset="-122"/>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波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氵 </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皮</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摩 訶 般 若 </a:t>
            </a: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波</a:t>
            </a:r>
            <a:r>
              <a:rPr kumimoji="0" lang="zh-CN" altLang="en-US" sz="1800"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羅 蜜 多 心 經</a:t>
            </a:r>
            <a:r>
              <a:rPr kumimoji="0" lang="zh-CN" alt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24.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氵</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25.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皮</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皮</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厂</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丨</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又</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0496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53F604-C6FE-278C-9B71-6BC7475310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DAAA82-C890-CFB2-68E4-3796314C6FCA}"/>
              </a:ext>
            </a:extLst>
          </p:cNvPr>
          <p:cNvSpPr txBox="1"/>
          <p:nvPr/>
        </p:nvSpPr>
        <p:spPr>
          <a:xfrm>
            <a:off x="322332" y="644601"/>
            <a:ext cx="11547335" cy="167289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26.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冰</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冰</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冫</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水</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27.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冫</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28. </a:t>
            </a:r>
            <a:r>
              <a:rPr kumimoji="0" lang="zh-CN" altLang="en-US" sz="2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水</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29. </a:t>
            </a:r>
            <a:r>
              <a:rPr kumimoji="0" lang="zh-CN" altLang="en-US" sz="24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永</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夂</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丿</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又</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lang="en-US"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30. </a:t>
            </a:r>
            <a:r>
              <a:rPr lang="zh-CN" sz="2400" b="1" dirty="0">
                <a:solidFill>
                  <a:srgbClr val="000000"/>
                </a:solidFill>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摩</a:t>
            </a:r>
            <a:r>
              <a:rPr lang="en-US" altLang="zh-CN"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lang="zh-CN" altLang="en-US"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摩</a:t>
            </a:r>
            <a:r>
              <a:rPr lang="en-US" altLang="zh-CN"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altLang="en-US"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广</a:t>
            </a:r>
            <a:r>
              <a:rPr lang="en-US" altLang="zh-CN"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altLang="en-US"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林</a:t>
            </a:r>
            <a:r>
              <a:rPr lang="en-US" altLang="zh-CN"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altLang="en-US"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手</a:t>
            </a:r>
            <a:r>
              <a:rPr lang="en-US" altLang="zh-CN" sz="2400" b="1"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zh-CN" altLang="en-US"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摩 訶 般 </a:t>
            </a:r>
            <a:r>
              <a:rPr kumimoji="0" lang="zh-CN" altLang="en-US"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若</a:t>
            </a:r>
            <a:r>
              <a:rPr kumimoji="0" lang="zh-CN" altLang="en-US" b="1" i="0" u="none" strike="noStrike" kern="1200" cap="none" spc="0" normalizeH="0" baseline="0" noProof="0" dirty="0">
                <a:ln>
                  <a:noFill/>
                </a:ln>
                <a:solidFill>
                  <a:srgbClr val="AEAAAA"/>
                </a:solidFill>
                <a:effectLst/>
                <a:uLnTx/>
                <a:uFillTx/>
                <a:latin typeface="Calibri" panose="020F0502020204030204" pitchFamily="34" charset="0"/>
                <a:ea typeface="DengXian" panose="02010600030101010101" pitchFamily="2" charset="-122"/>
                <a:cs typeface="Times New Roman" panose="02020603050405020304" pitchFamily="18" charset="0"/>
              </a:rPr>
              <a:t> 波 羅 蜜 多 心 經</a:t>
            </a:r>
            <a:r>
              <a:rPr kumimoji="0" lang="zh-CN" alt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  Title</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E236335-635A-7A48-7216-692F10EF87FD}"/>
              </a:ext>
            </a:extLst>
          </p:cNvPr>
          <p:cNvSpPr txBox="1"/>
          <p:nvPr/>
        </p:nvSpPr>
        <p:spPr>
          <a:xfrm>
            <a:off x="145657" y="121381"/>
            <a:ext cx="119357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6C76ECB-706F-CE7C-C8EA-EBAAA6C9586E}"/>
              </a:ext>
            </a:extLst>
          </p:cNvPr>
          <p:cNvPicPr>
            <a:picLocks noChangeAspect="1"/>
          </p:cNvPicPr>
          <p:nvPr/>
        </p:nvPicPr>
        <p:blipFill>
          <a:blip r:embed="rId2"/>
          <a:stretch>
            <a:fillRect/>
          </a:stretch>
        </p:blipFill>
        <p:spPr>
          <a:xfrm>
            <a:off x="7782338" y="2660518"/>
            <a:ext cx="3701579" cy="3695831"/>
          </a:xfrm>
          <a:prstGeom prst="rect">
            <a:avLst/>
          </a:prstGeom>
        </p:spPr>
      </p:pic>
      <p:sp>
        <p:nvSpPr>
          <p:cNvPr id="7" name="TextBox 6">
            <a:extLst>
              <a:ext uri="{FF2B5EF4-FFF2-40B4-BE49-F238E27FC236}">
                <a16:creationId xmlns:a16="http://schemas.microsoft.com/office/drawing/2014/main" id="{4FF56E54-798D-C590-B63D-5175A749F17E}"/>
              </a:ext>
            </a:extLst>
          </p:cNvPr>
          <p:cNvSpPr txBox="1"/>
          <p:nvPr/>
        </p:nvSpPr>
        <p:spPr>
          <a:xfrm>
            <a:off x="322332" y="2660518"/>
            <a:ext cx="7231408" cy="3477875"/>
          </a:xfrm>
          <a:prstGeom prst="rect">
            <a:avLst/>
          </a:prstGeom>
          <a:noFill/>
        </p:spPr>
        <p:txBody>
          <a:bodyPr wrap="square" rtlCol="0">
            <a:spAutoFit/>
          </a:bodyPr>
          <a:lstStyle/>
          <a:p>
            <a:r>
              <a:rPr lang="en-US" sz="1600" dirty="0"/>
              <a:t>The character </a:t>
            </a:r>
            <a:r>
              <a:rPr lang="en-US" sz="2000" b="1" dirty="0"/>
              <a:t>永</a:t>
            </a:r>
            <a:r>
              <a:rPr lang="en-US" sz="1600" dirty="0"/>
              <a:t> (</a:t>
            </a:r>
            <a:r>
              <a:rPr lang="en-US" sz="1600" dirty="0" err="1"/>
              <a:t>yeong</a:t>
            </a:r>
            <a:r>
              <a:rPr lang="en-US" sz="1600" dirty="0"/>
              <a:t>/forever) contains all eight strokes.</a:t>
            </a:r>
          </a:p>
          <a:p>
            <a:endParaRPr lang="en-US" sz="800" dirty="0"/>
          </a:p>
          <a:p>
            <a:r>
              <a:rPr lang="en-US" sz="1600" dirty="0"/>
              <a:t>Strokes are the smallest units of a Chinese character. But when learning to recognize and write the characters, components are more useful. Although opinions vary on this.</a:t>
            </a:r>
          </a:p>
          <a:p>
            <a:endParaRPr lang="en-US" sz="800" dirty="0"/>
          </a:p>
          <a:p>
            <a:r>
              <a:rPr lang="en-US" sz="1600" dirty="0"/>
              <a:t>In addition to strokes and components there are also radicals. The definition of component is much looser than that of radical. </a:t>
            </a:r>
          </a:p>
          <a:p>
            <a:endParaRPr lang="en-US" sz="800" dirty="0"/>
          </a:p>
          <a:p>
            <a:r>
              <a:rPr lang="en-US" sz="1600" dirty="0"/>
              <a:t>When you learn to recognize radicals (as components of characters) this is useful for looking up a character in a Chinese dictionary, because the characters are often categorized by their radicals. Unfortunately, while a character may have three, four or more components, it can only have one, or at most two radicals. And it isn't always obvious which component of a given character is considered to be it's radical. Confusing? Yes.</a:t>
            </a:r>
          </a:p>
        </p:txBody>
      </p:sp>
    </p:spTree>
    <p:extLst>
      <p:ext uri="{BB962C8B-B14F-4D97-AF65-F5344CB8AC3E}">
        <p14:creationId xmlns:p14="http://schemas.microsoft.com/office/powerpoint/2010/main" val="189164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DFC8DE-48D3-78E3-6CE8-A1838315F3EA}"/>
              </a:ext>
            </a:extLst>
          </p:cNvPr>
          <p:cNvSpPr>
            <a:spLocks noGrp="1"/>
          </p:cNvSpPr>
          <p:nvPr>
            <p:ph type="ftr" sz="quarter" idx="11"/>
          </p:nvPr>
        </p:nvSpPr>
        <p:spPr/>
        <p:txBody>
          <a:bodyPr/>
          <a:lstStyle/>
          <a:p>
            <a:r>
              <a:rPr lang="en-US"/>
              <a:t>Xuanzang's Heart Sutra in Sino-Korean</a:t>
            </a:r>
            <a:endParaRPr lang="en-US" dirty="0"/>
          </a:p>
        </p:txBody>
      </p:sp>
      <p:sp>
        <p:nvSpPr>
          <p:cNvPr id="4" name="TextBox 3">
            <a:extLst>
              <a:ext uri="{FF2B5EF4-FFF2-40B4-BE49-F238E27FC236}">
                <a16:creationId xmlns:a16="http://schemas.microsoft.com/office/drawing/2014/main" id="{67994599-6610-B596-EAF0-B0445408C23D}"/>
              </a:ext>
            </a:extLst>
          </p:cNvPr>
          <p:cNvSpPr txBox="1">
            <a:spLocks/>
          </p:cNvSpPr>
          <p:nvPr/>
        </p:nvSpPr>
        <p:spPr>
          <a:xfrm>
            <a:off x="496956" y="765313"/>
            <a:ext cx="11290853" cy="6309420"/>
          </a:xfrm>
          <a:prstGeom prst="rect">
            <a:avLst/>
          </a:prstGeom>
          <a:noFill/>
        </p:spPr>
        <p:txBody>
          <a:bodyPr wrap="square" rtlCol="0">
            <a:spAutoFit/>
          </a:bodyPr>
          <a:lstStyle/>
          <a:p>
            <a:r>
              <a:rPr lang="en-US" altLang="zh-CN" sz="2400" b="1" dirty="0"/>
              <a:t>15. </a:t>
            </a:r>
            <a:r>
              <a:rPr lang="zh-CN" altLang="en-US" sz="2400" b="1" dirty="0">
                <a:highlight>
                  <a:srgbClr val="FFFF00"/>
                </a:highlight>
              </a:rPr>
              <a:t>舟</a:t>
            </a:r>
            <a:r>
              <a:rPr lang="zh-CN" altLang="en-US" sz="2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US" altLang="zh-CN" sz="2400" b="1" dirty="0" err="1">
                <a:solidFill>
                  <a:srgbClr val="000000"/>
                </a:solidFill>
                <a:latin typeface="Calibri" panose="020F0502020204030204" pitchFamily="34" charset="0"/>
                <a:ea typeface="DengXian" panose="02010600030101010101" pitchFamily="2" charset="-122"/>
                <a:cs typeface="Times New Roman" panose="02020603050405020304" pitchFamily="18" charset="0"/>
              </a:rPr>
              <a:t>ju</a:t>
            </a:r>
            <a:r>
              <a:rPr lang="en-US" altLang="zh-CN" sz="2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ko-KR" altLang="en-US" sz="2400" b="1" dirty="0">
                <a:solidFill>
                  <a:srgbClr val="000000"/>
                </a:solidFill>
                <a:latin typeface="+mj-ea"/>
                <a:ea typeface="+mj-ea"/>
                <a:cs typeface="Times New Roman" panose="02020603050405020304" pitchFamily="18" charset="0"/>
              </a:rPr>
              <a:t>주</a:t>
            </a:r>
            <a:r>
              <a:rPr lang="en-US" altLang="ko-KR" sz="2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zhōu	R:137		boat, ship	 	</a:t>
            </a:r>
            <a:r>
              <a:rPr kumimoji="0" lang="en-US" altLang="zh-CN" sz="160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(HSK6 </a:t>
            </a:r>
            <a:r>
              <a:rPr lang="en-US" altLang="zh-CN" sz="1600" dirty="0"/>
              <a:t>JLPTN2)</a:t>
            </a:r>
          </a:p>
          <a:p>
            <a:r>
              <a:rPr lang="en-US" altLang="zh-CN" sz="2400" b="1" dirty="0"/>
              <a:t>16. </a:t>
            </a:r>
            <a:r>
              <a:rPr lang="zh-CN" altLang="en-US" sz="2400" b="1" dirty="0">
                <a:highlight>
                  <a:srgbClr val="FFFF00"/>
                </a:highlight>
              </a:rPr>
              <a:t>殳</a:t>
            </a:r>
            <a:r>
              <a:rPr lang="zh-CN" altLang="en-US" sz="2400" b="1" dirty="0"/>
              <a:t>   </a:t>
            </a:r>
            <a:r>
              <a:rPr lang="en-US" altLang="zh-CN" sz="2400" b="1" dirty="0"/>
              <a:t>su (</a:t>
            </a:r>
            <a:r>
              <a:rPr lang="ko-KR" altLang="en-US" sz="2400" b="1" dirty="0"/>
              <a:t>수 </a:t>
            </a:r>
            <a:r>
              <a:rPr lang="en-US" altLang="ko-KR" sz="2400" b="1" dirty="0"/>
              <a:t>)</a:t>
            </a:r>
            <a:r>
              <a:rPr lang="zh-CN" altLang="en-US" sz="2400" b="1" dirty="0"/>
              <a:t>	</a:t>
            </a:r>
            <a:r>
              <a:rPr lang="en-US" altLang="zh-CN" sz="2400" b="1" dirty="0" err="1"/>
              <a:t>shū</a:t>
            </a:r>
            <a:r>
              <a:rPr lang="en-US" altLang="zh-CN" sz="2400" b="1" dirty="0"/>
              <a:t> 	R:79		tool; weapon			</a:t>
            </a:r>
          </a:p>
          <a:p>
            <a:r>
              <a:rPr lang="en-US" altLang="zh-CN" sz="2400" b="1" dirty="0"/>
              <a:t>17. </a:t>
            </a:r>
            <a:r>
              <a:rPr lang="zh-CN" altLang="en-US" sz="2400" b="1" dirty="0">
                <a:highlight>
                  <a:srgbClr val="FFFF00"/>
                </a:highlight>
              </a:rPr>
              <a:t>丿</a:t>
            </a:r>
            <a:r>
              <a:rPr lang="zh-CN" altLang="en-US" sz="2400" b="1" dirty="0"/>
              <a:t>   </a:t>
            </a:r>
            <a:r>
              <a:rPr lang="en-US" altLang="zh-CN" sz="2400" b="1" dirty="0" err="1"/>
              <a:t>byeol</a:t>
            </a:r>
            <a:r>
              <a:rPr lang="en-US" altLang="zh-CN" sz="2400" b="1" dirty="0"/>
              <a:t> (</a:t>
            </a:r>
            <a:r>
              <a:rPr lang="ko-KR" altLang="en-US" sz="2400" b="1" dirty="0"/>
              <a:t>별</a:t>
            </a:r>
            <a:r>
              <a:rPr lang="en-US" altLang="ko-KR" sz="2400" b="1" dirty="0"/>
              <a:t>)</a:t>
            </a:r>
            <a:r>
              <a:rPr lang="en-US" altLang="zh-CN" sz="2400" b="1" dirty="0"/>
              <a:t>  	</a:t>
            </a:r>
            <a:r>
              <a:rPr lang="en-US" altLang="zh-CN" sz="2400" b="1" dirty="0" err="1"/>
              <a:t>piě</a:t>
            </a:r>
            <a:r>
              <a:rPr lang="en-US" altLang="zh-CN" sz="2400" b="1" dirty="0"/>
              <a:t> 	R:4		slash, line</a:t>
            </a:r>
          </a:p>
          <a:p>
            <a:r>
              <a:rPr lang="en-US" altLang="zh-CN" sz="2400" b="1" dirty="0"/>
              <a:t>18. </a:t>
            </a:r>
            <a:r>
              <a:rPr lang="zh-CN" altLang="en-US" sz="2400" b="1" dirty="0">
                <a:highlight>
                  <a:srgbClr val="FFFF00"/>
                </a:highlight>
              </a:rPr>
              <a:t>冂</a:t>
            </a:r>
            <a:r>
              <a:rPr lang="zh-CN" altLang="en-US" sz="2400" b="1" dirty="0"/>
              <a:t>  </a:t>
            </a:r>
            <a:r>
              <a:rPr lang="en-US" altLang="zh-CN" sz="2400" b="1" dirty="0"/>
              <a:t> gyeon (</a:t>
            </a:r>
            <a:r>
              <a:rPr lang="ko-KR" altLang="en-US" sz="2400" b="1" dirty="0"/>
              <a:t>경</a:t>
            </a:r>
            <a:r>
              <a:rPr lang="en-US" altLang="ko-KR" sz="2400" b="1" dirty="0"/>
              <a:t>)</a:t>
            </a:r>
            <a:r>
              <a:rPr lang="en-US" altLang="zh-CN" sz="2400" b="1" dirty="0"/>
              <a:t>  	</a:t>
            </a:r>
            <a:r>
              <a:rPr lang="en-US" altLang="zh-CN" sz="2400" b="1" dirty="0" err="1"/>
              <a:t>jiōng</a:t>
            </a:r>
            <a:r>
              <a:rPr lang="en-US" altLang="zh-CN" sz="2400" b="1" dirty="0"/>
              <a:t>  	R:13  		wide; upside-down box</a:t>
            </a:r>
          </a:p>
          <a:p>
            <a:r>
              <a:rPr lang="en-US" altLang="zh-CN" sz="2400" b="1" dirty="0"/>
              <a:t>19. </a:t>
            </a:r>
            <a:r>
              <a:rPr lang="en-US" altLang="zh-CN" sz="2400" b="1" dirty="0">
                <a:highlight>
                  <a:srgbClr val="FFFF00"/>
                </a:highlight>
              </a:rPr>
              <a:t>⺀</a:t>
            </a:r>
            <a:r>
              <a:rPr lang="en-US" altLang="zh-CN" sz="2400" b="1" dirty="0"/>
              <a:t>   bing (</a:t>
            </a:r>
            <a:r>
              <a:rPr lang="ko-KR" altLang="en-US" sz="2400" b="1" dirty="0"/>
              <a:t>빙</a:t>
            </a:r>
            <a:r>
              <a:rPr lang="en-US" altLang="ko-KR" sz="2400" b="1" dirty="0"/>
              <a:t>)</a:t>
            </a:r>
            <a:r>
              <a:rPr lang="en-US" altLang="zh-CN" sz="2400" b="1" dirty="0"/>
              <a:t>  	</a:t>
            </a:r>
            <a:r>
              <a:rPr lang="en-US" altLang="zh-CN" sz="2400" b="1" dirty="0" err="1"/>
              <a:t>bīng</a:t>
            </a:r>
            <a:r>
              <a:rPr lang="en-US" altLang="zh-CN" sz="2400" b="1" dirty="0"/>
              <a:t>  	R:15  		ice</a:t>
            </a:r>
          </a:p>
          <a:p>
            <a:r>
              <a:rPr lang="en-US" altLang="zh-CN" sz="2400" b="1" dirty="0"/>
              <a:t>20. </a:t>
            </a:r>
            <a:r>
              <a:rPr lang="zh-CN" altLang="en-US" sz="2400" b="1" dirty="0">
                <a:highlight>
                  <a:srgbClr val="FFFF00"/>
                </a:highlight>
              </a:rPr>
              <a:t>几</a:t>
            </a:r>
            <a:r>
              <a:rPr lang="zh-CN" altLang="en-US" sz="2400" b="1" dirty="0"/>
              <a:t>   </a:t>
            </a:r>
            <a:r>
              <a:rPr lang="en-US" altLang="zh-CN" sz="2400" b="1" dirty="0" err="1"/>
              <a:t>gwe</a:t>
            </a:r>
            <a:r>
              <a:rPr lang="en-US" altLang="zh-CN" sz="2400" b="1" dirty="0"/>
              <a:t> (</a:t>
            </a:r>
            <a:r>
              <a:rPr lang="ko-KR" altLang="en-US" sz="2400" b="1" dirty="0"/>
              <a:t>궤</a:t>
            </a:r>
            <a:r>
              <a:rPr lang="en-US" altLang="ko-KR" sz="2400" b="1" dirty="0"/>
              <a:t>)</a:t>
            </a:r>
            <a:r>
              <a:rPr lang="ko-KR" altLang="en-US" sz="2400" b="1" dirty="0"/>
              <a:t>     </a:t>
            </a:r>
            <a:r>
              <a:rPr lang="en-US" altLang="zh-CN" sz="2400" b="1" dirty="0"/>
              <a:t>	</a:t>
            </a:r>
            <a:r>
              <a:rPr lang="en-US" altLang="zh-CN" sz="2400" b="1" dirty="0" err="1"/>
              <a:t>jī</a:t>
            </a:r>
            <a:r>
              <a:rPr lang="en-US" altLang="zh-CN" sz="2400" b="1" dirty="0"/>
              <a:t>   	R:16      	stool,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t>21. </a:t>
            </a:r>
            <a:r>
              <a:rPr lang="zh-CN" altLang="en-US" sz="2400" b="1" dirty="0">
                <a:highlight>
                  <a:srgbClr val="FFFF00"/>
                </a:highlight>
              </a:rPr>
              <a:t>又</a:t>
            </a:r>
            <a:r>
              <a:rPr lang="zh-CN" altLang="en-US" sz="2400" b="1" dirty="0"/>
              <a:t>   </a:t>
            </a:r>
            <a:r>
              <a:rPr lang="en-US" altLang="zh-CN" sz="2400" b="1" dirty="0"/>
              <a:t>u (</a:t>
            </a:r>
            <a:r>
              <a:rPr lang="ko-KR" altLang="en-US" sz="2400" b="1" dirty="0"/>
              <a:t>우</a:t>
            </a:r>
            <a:r>
              <a:rPr lang="en-US" altLang="ko-KR" sz="2400" b="1" dirty="0"/>
              <a:t>)</a:t>
            </a:r>
            <a:r>
              <a:rPr lang="ko-KR" altLang="en-US" sz="2400" b="1" dirty="0"/>
              <a:t>   </a:t>
            </a:r>
            <a:r>
              <a:rPr lang="en-US" altLang="ko-KR" sz="2400" b="1" dirty="0"/>
              <a:t>	</a:t>
            </a:r>
            <a:r>
              <a:rPr lang="en-US" altLang="ko-KR" sz="2400" b="1" dirty="0" err="1"/>
              <a:t>yòu</a:t>
            </a:r>
            <a:r>
              <a:rPr lang="en-US" altLang="ko-KR" sz="2400" b="1" dirty="0"/>
              <a:t>    	R:29    		again, once more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(component of 8 Hanja in the Heart Sutra)</a:t>
            </a:r>
            <a:endParaRPr lang="en-US" altLang="zh-CN"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t>22. </a:t>
            </a:r>
            <a:r>
              <a:rPr lang="zh-CN" altLang="en-US" sz="2400" b="1" dirty="0">
                <a:highlight>
                  <a:srgbClr val="FFFF00"/>
                </a:highlight>
              </a:rPr>
              <a:t>艹</a:t>
            </a:r>
            <a:r>
              <a:rPr lang="zh-CN" altLang="en-US" sz="2400" b="1" dirty="0"/>
              <a:t>   </a:t>
            </a:r>
            <a:r>
              <a:rPr lang="en-US" altLang="zh-CN" sz="2400" b="1" dirty="0"/>
              <a:t>chu (</a:t>
            </a:r>
            <a:r>
              <a:rPr lang="ko-KR" altLang="en-US" sz="2400" b="1" dirty="0"/>
              <a:t>초</a:t>
            </a:r>
            <a:r>
              <a:rPr lang="en-US" altLang="ko-KR" sz="2400" b="1" dirty="0"/>
              <a:t>)  </a:t>
            </a:r>
            <a:r>
              <a:rPr lang="zh-CN" altLang="en-US" sz="2400" b="1" dirty="0"/>
              <a:t> </a:t>
            </a:r>
            <a:r>
              <a:rPr lang="en-US" altLang="zh-CN" sz="2400" b="1" dirty="0"/>
              <a:t>	</a:t>
            </a:r>
            <a:r>
              <a:rPr lang="en-US" altLang="zh-CN" sz="2400" b="1" dirty="0" err="1"/>
              <a:t>cǎo</a:t>
            </a:r>
            <a:r>
              <a:rPr lang="en-US" altLang="zh-CN" sz="2400" b="1" dirty="0"/>
              <a:t>   	R:140   	grass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(component of 8 Hanja in the Heart Sutra)</a:t>
            </a:r>
            <a:endParaRPr lang="zh-CN" altLang="en-US" sz="2400" b="1" dirty="0"/>
          </a:p>
          <a:p>
            <a:r>
              <a:rPr lang="en-US" altLang="zh-CN" sz="2400" b="1" dirty="0"/>
              <a:t>23. </a:t>
            </a:r>
            <a:r>
              <a:rPr lang="zh-CN" altLang="en-US" sz="2400" b="1" dirty="0">
                <a:highlight>
                  <a:srgbClr val="FFFF00"/>
                </a:highlight>
              </a:rPr>
              <a:t>右</a:t>
            </a:r>
            <a:r>
              <a:rPr lang="zh-CN" altLang="en-US" sz="2400" b="1" dirty="0"/>
              <a:t>	 </a:t>
            </a:r>
            <a:r>
              <a:rPr lang="en-US" altLang="zh-CN" sz="2400" b="1" dirty="0"/>
              <a:t>u (</a:t>
            </a:r>
            <a:r>
              <a:rPr lang="ko-KR" altLang="en-US" sz="2400" b="1" dirty="0"/>
              <a:t>우</a:t>
            </a:r>
            <a:r>
              <a:rPr lang="en-US" altLang="ko-KR" sz="2400" b="1" dirty="0"/>
              <a:t>)</a:t>
            </a:r>
            <a:r>
              <a:rPr lang="ko-KR" altLang="en-US" sz="2400" b="1" dirty="0"/>
              <a:t>    </a:t>
            </a:r>
            <a:r>
              <a:rPr lang="en-US" altLang="ko-KR" sz="2400" b="1" dirty="0"/>
              <a:t>	</a:t>
            </a:r>
            <a:r>
              <a:rPr lang="en-US" altLang="ko-KR" sz="2400" b="1" dirty="0" err="1"/>
              <a:t>yòu</a:t>
            </a:r>
            <a:r>
              <a:rPr lang="en-US" altLang="ko-KR" sz="2400" b="1" dirty="0"/>
              <a:t>   	R30+2  	right; west</a:t>
            </a:r>
            <a:r>
              <a:rPr lang="zh-CN" altLang="en-US" sz="2400" b="1" dirty="0"/>
              <a:t>	</a:t>
            </a:r>
            <a:r>
              <a:rPr lang="en-US" altLang="zh-CN" sz="2400" b="1" dirty="0"/>
              <a:t>	</a:t>
            </a:r>
            <a:r>
              <a:rPr lang="en-US" altLang="zh-CN" sz="1600" dirty="0"/>
              <a:t>(HSK2 JLPTN5)</a:t>
            </a:r>
          </a:p>
          <a:p>
            <a:r>
              <a:rPr lang="en-US" altLang="zh-CN" sz="2400" b="1" dirty="0"/>
              <a:t>24. </a:t>
            </a:r>
            <a:r>
              <a:rPr lang="zh-CN" altLang="en-US" sz="2400" b="1" dirty="0">
                <a:highlight>
                  <a:srgbClr val="FFFF00"/>
                </a:highlight>
              </a:rPr>
              <a:t>氵</a:t>
            </a:r>
            <a:r>
              <a:rPr lang="zh-CN" altLang="en-US" sz="2400" b="1" dirty="0"/>
              <a:t>   </a:t>
            </a:r>
            <a:r>
              <a:rPr lang="en-US" altLang="zh-CN" sz="2400" b="1" dirty="0"/>
              <a:t>su (</a:t>
            </a:r>
            <a:r>
              <a:rPr lang="ko-KR" altLang="en-US" sz="2400" b="1" dirty="0"/>
              <a:t>수</a:t>
            </a:r>
            <a:r>
              <a:rPr lang="en-US" altLang="ko-KR" sz="2400" b="1" dirty="0"/>
              <a:t>) </a:t>
            </a:r>
            <a:r>
              <a:rPr lang="en-US" altLang="zh-CN" sz="2400" b="1" dirty="0"/>
              <a:t> 	</a:t>
            </a:r>
            <a:r>
              <a:rPr lang="en-US" altLang="zh-CN" sz="2400" b="1" dirty="0" err="1"/>
              <a:t>shuǐ</a:t>
            </a:r>
            <a:r>
              <a:rPr lang="en-US" altLang="zh-CN" sz="2400" b="1" dirty="0"/>
              <a:t>  	R:85  		water </a:t>
            </a:r>
            <a:r>
              <a:rPr lang="en-US" altLang="zh-CN" sz="2000" b="1" dirty="0"/>
              <a:t>(left radical)       </a:t>
            </a:r>
            <a:r>
              <a:rPr lang="en-US" altLang="zh-CN" sz="1400" dirty="0"/>
              <a:t>(component of 9 Hanja in the Heart Sutra)</a:t>
            </a:r>
            <a:endParaRPr lang="zh-CN" altLang="en-US" sz="1400" dirty="0"/>
          </a:p>
          <a:p>
            <a:r>
              <a:rPr lang="en-US" altLang="zh-CN" sz="2400" b="1" dirty="0"/>
              <a:t>25. </a:t>
            </a:r>
            <a:r>
              <a:rPr lang="zh-CN" altLang="en-US" sz="2400" b="1" dirty="0">
                <a:highlight>
                  <a:srgbClr val="FFFF00"/>
                </a:highlight>
              </a:rPr>
              <a:t>皮</a:t>
            </a:r>
            <a:r>
              <a:rPr lang="zh-CN" altLang="en-US" sz="2400" b="1" dirty="0"/>
              <a:t>   </a:t>
            </a:r>
            <a:r>
              <a:rPr lang="ko-KR" altLang="en-US" sz="2400" b="1" dirty="0"/>
              <a:t>피    </a:t>
            </a:r>
            <a:r>
              <a:rPr lang="en-US" altLang="ko-KR" sz="2400" b="1" dirty="0"/>
              <a:t>		</a:t>
            </a:r>
            <a:r>
              <a:rPr lang="en-US" altLang="ko-KR" sz="2400" b="1" dirty="0" err="1"/>
              <a:t>pí</a:t>
            </a:r>
            <a:r>
              <a:rPr lang="en-US" altLang="ko-KR" sz="2400" b="1" dirty="0"/>
              <a:t>   	R:107   	skin, hide; surface    	</a:t>
            </a:r>
            <a:r>
              <a:rPr lang="en-US" altLang="ko-KR" sz="1600" dirty="0"/>
              <a:t>(HSK3  JLPTN2) </a:t>
            </a:r>
            <a:endParaRPr lang="en-US" altLang="zh-CN" sz="1600" dirty="0"/>
          </a:p>
          <a:p>
            <a:r>
              <a:rPr lang="en-US" altLang="zh-CN" sz="2400" b="1" dirty="0"/>
              <a:t>26. </a:t>
            </a:r>
            <a:r>
              <a:rPr lang="zh-CN" altLang="en-US" sz="2400" b="1" dirty="0">
                <a:highlight>
                  <a:srgbClr val="FFFF00"/>
                </a:highlight>
              </a:rPr>
              <a:t>冰</a:t>
            </a:r>
            <a:r>
              <a:rPr lang="zh-CN" altLang="en-US" sz="2400" b="1" dirty="0"/>
              <a:t>	 </a:t>
            </a:r>
            <a:r>
              <a:rPr lang="en-US" altLang="zh-CN" sz="2400" b="1" dirty="0"/>
              <a:t>bing (</a:t>
            </a:r>
            <a:r>
              <a:rPr lang="ko-KR" altLang="en-US" sz="2400" b="1" dirty="0"/>
              <a:t>빙</a:t>
            </a:r>
            <a:r>
              <a:rPr lang="en-US" altLang="ko-KR" sz="2400" b="1" dirty="0"/>
              <a:t>)  	</a:t>
            </a:r>
            <a:r>
              <a:rPr lang="en-US" altLang="zh-CN" sz="2400" b="1" dirty="0" err="1"/>
              <a:t>bīng</a:t>
            </a:r>
            <a:r>
              <a:rPr lang="en-US" altLang="zh-CN" sz="2400" b="1" dirty="0"/>
              <a:t>  	R:15  		ice </a:t>
            </a:r>
            <a:r>
              <a:rPr lang="zh-CN" altLang="en-US" sz="2400" b="1" dirty="0"/>
              <a:t>	</a:t>
            </a:r>
            <a:r>
              <a:rPr lang="en-US" altLang="zh-CN" sz="2400" b="1" dirty="0"/>
              <a:t>		</a:t>
            </a:r>
            <a:r>
              <a:rPr lang="en-US" altLang="zh-CN" sz="1600" dirty="0"/>
              <a:t>(HSK3  JLPTN2) </a:t>
            </a:r>
            <a:r>
              <a:rPr lang="en-US" altLang="zh-CN" sz="2400" b="1" dirty="0"/>
              <a:t>	</a:t>
            </a:r>
          </a:p>
          <a:p>
            <a:r>
              <a:rPr lang="en-US" altLang="zh-CN" sz="2400" b="1" dirty="0"/>
              <a:t>27. </a:t>
            </a:r>
            <a:r>
              <a:rPr lang="zh-CN" altLang="en-US" sz="2400" b="1" dirty="0">
                <a:highlight>
                  <a:srgbClr val="FFFF00"/>
                </a:highlight>
              </a:rPr>
              <a:t>冫</a:t>
            </a:r>
            <a:r>
              <a:rPr lang="zh-CN" altLang="en-US" sz="2400" b="1" dirty="0"/>
              <a:t>   </a:t>
            </a:r>
            <a:r>
              <a:rPr lang="en-US" altLang="zh-CN" sz="2400" b="1" dirty="0"/>
              <a:t>bing (</a:t>
            </a:r>
            <a:r>
              <a:rPr lang="ko-KR" altLang="en-US" sz="2400" b="1" dirty="0"/>
              <a:t>빙</a:t>
            </a:r>
            <a:r>
              <a:rPr lang="en-US" altLang="ko-KR" sz="2400" b="1" dirty="0"/>
              <a:t>)</a:t>
            </a:r>
            <a:r>
              <a:rPr lang="en-US" altLang="zh-CN" sz="2400" b="1" dirty="0"/>
              <a:t>  	</a:t>
            </a:r>
            <a:r>
              <a:rPr lang="en-US" altLang="zh-CN" sz="2400" b="1" dirty="0" err="1"/>
              <a:t>bīng</a:t>
            </a:r>
            <a:r>
              <a:rPr lang="en-US" altLang="zh-CN" sz="2400" b="1" dirty="0"/>
              <a:t>  	R:15  		ice   </a:t>
            </a:r>
          </a:p>
          <a:p>
            <a:r>
              <a:rPr lang="en-US" altLang="zh-CN" sz="2400" b="1" dirty="0"/>
              <a:t>28. </a:t>
            </a:r>
            <a:r>
              <a:rPr lang="zh-CN" altLang="en-US" sz="2400" b="1" dirty="0">
                <a:highlight>
                  <a:srgbClr val="FFFF00"/>
                </a:highlight>
              </a:rPr>
              <a:t>水</a:t>
            </a:r>
            <a:r>
              <a:rPr lang="zh-CN" altLang="en-US" sz="2400" b="1" dirty="0"/>
              <a:t>   </a:t>
            </a:r>
            <a:r>
              <a:rPr lang="en-US" altLang="zh-CN" sz="2400" b="1" dirty="0"/>
              <a:t>su (</a:t>
            </a:r>
            <a:r>
              <a:rPr lang="ko-KR" altLang="en-US" sz="2400" b="1" dirty="0"/>
              <a:t>수</a:t>
            </a:r>
            <a:r>
              <a:rPr lang="en-US" altLang="ko-KR" sz="2400" b="1" dirty="0"/>
              <a:t>)  	</a:t>
            </a:r>
            <a:r>
              <a:rPr lang="en-US" altLang="zh-CN" sz="2400" b="1" dirty="0" err="1"/>
              <a:t>shuǐ</a:t>
            </a:r>
            <a:r>
              <a:rPr lang="en-US" altLang="zh-CN" sz="2400" b="1" dirty="0"/>
              <a:t>  	R:85  		water    		</a:t>
            </a:r>
            <a:r>
              <a:rPr lang="en-US" altLang="zh-CN" sz="1600" dirty="0"/>
              <a:t>(HSK1  JLPTN5)</a:t>
            </a:r>
            <a:endParaRPr lang="zh-CN" altLang="en-US" sz="1600" dirty="0"/>
          </a:p>
          <a:p>
            <a:r>
              <a:rPr lang="en-US" altLang="zh-CN" sz="2400" b="1" dirty="0"/>
              <a:t>29. </a:t>
            </a:r>
            <a:r>
              <a:rPr lang="zh-CN" altLang="en-US" sz="2400" b="1" dirty="0">
                <a:highlight>
                  <a:srgbClr val="FFFF00"/>
                </a:highlight>
              </a:rPr>
              <a:t>永</a:t>
            </a:r>
            <a:r>
              <a:rPr lang="zh-CN" altLang="en-US" sz="2400" b="1" dirty="0"/>
              <a:t>   </a:t>
            </a:r>
            <a:r>
              <a:rPr lang="en-US" altLang="zh-CN" sz="2400" b="1" dirty="0" err="1"/>
              <a:t>yeong</a:t>
            </a:r>
            <a:r>
              <a:rPr lang="zh-CN" altLang="en-US" sz="2400" b="1" dirty="0"/>
              <a:t> </a:t>
            </a:r>
            <a:r>
              <a:rPr lang="en-US" altLang="zh-CN" sz="2400" b="1" dirty="0"/>
              <a:t>(</a:t>
            </a:r>
            <a:r>
              <a:rPr lang="ko-KR" altLang="en-US" sz="2400" b="1" dirty="0"/>
              <a:t>영</a:t>
            </a:r>
            <a:r>
              <a:rPr lang="en-US" altLang="ko-KR" sz="2400" b="1" dirty="0"/>
              <a:t>)  	</a:t>
            </a:r>
            <a:r>
              <a:rPr lang="en-US" altLang="zh-CN" sz="2400" b="1" dirty="0" err="1"/>
              <a:t>yǒng</a:t>
            </a:r>
            <a:r>
              <a:rPr lang="en-US" altLang="zh-CN" sz="2400" b="1" dirty="0"/>
              <a:t>  	R:85+1   	eternal, forever   	</a:t>
            </a:r>
            <a:r>
              <a:rPr lang="en-US" altLang="zh-CN" sz="1600" dirty="0"/>
              <a:t>(HSK4  JLPTN2)</a:t>
            </a:r>
          </a:p>
          <a:p>
            <a:r>
              <a:rPr lang="zh-CN" altLang="en-US" b="1" dirty="0"/>
              <a:t>	</a:t>
            </a:r>
          </a:p>
          <a:p>
            <a:r>
              <a:rPr lang="zh-CN" altLang="en-US" dirty="0"/>
              <a:t>	</a:t>
            </a:r>
          </a:p>
        </p:txBody>
      </p:sp>
      <p:sp>
        <p:nvSpPr>
          <p:cNvPr id="5" name="TextBox 4">
            <a:extLst>
              <a:ext uri="{FF2B5EF4-FFF2-40B4-BE49-F238E27FC236}">
                <a16:creationId xmlns:a16="http://schemas.microsoft.com/office/drawing/2014/main" id="{BBB1379C-17A6-7A78-A307-A88539F02B6F}"/>
              </a:ext>
            </a:extLst>
          </p:cNvPr>
          <p:cNvSpPr txBox="1"/>
          <p:nvPr/>
        </p:nvSpPr>
        <p:spPr>
          <a:xfrm>
            <a:off x="231913" y="119270"/>
            <a:ext cx="11555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833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BBCEEE-4403-E6AE-F535-CA54A67588ED}"/>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894B8EAA-EF9A-07EA-489F-17720A9E9BD9}"/>
              </a:ext>
            </a:extLst>
          </p:cNvPr>
          <p:cNvSpPr txBox="1"/>
          <p:nvPr/>
        </p:nvSpPr>
        <p:spPr>
          <a:xfrm>
            <a:off x="659295" y="2172279"/>
            <a:ext cx="10668000" cy="3785652"/>
          </a:xfrm>
          <a:prstGeom prst="rect">
            <a:avLst/>
          </a:prstGeom>
          <a:noFill/>
        </p:spPr>
        <p:txBody>
          <a:bodyPr wrap="square" rtlCol="0">
            <a:spAutoFit/>
          </a:bodyPr>
          <a:lstStyle/>
          <a:p>
            <a:r>
              <a:rPr lang="zh-CN" altLang="en-US" sz="8000" dirty="0"/>
              <a:t>广林手丶厂木言可亠二</a:t>
            </a:r>
          </a:p>
          <a:p>
            <a:r>
              <a:rPr lang="zh-CN" altLang="en-US" sz="8000" dirty="0"/>
              <a:t>口一丁亅舟殳丿冂⺀几</a:t>
            </a:r>
          </a:p>
          <a:p>
            <a:r>
              <a:rPr lang="zh-CN" altLang="en-US" sz="8000" dirty="0"/>
              <a:t>又艹右氵皮冰冫水永摩</a:t>
            </a:r>
          </a:p>
        </p:txBody>
      </p:sp>
      <p:sp>
        <p:nvSpPr>
          <p:cNvPr id="4" name="TextBox 3">
            <a:extLst>
              <a:ext uri="{FF2B5EF4-FFF2-40B4-BE49-F238E27FC236}">
                <a16:creationId xmlns:a16="http://schemas.microsoft.com/office/drawing/2014/main" id="{6E300351-8E3A-7F4C-5527-AA4DA6E0C19F}"/>
              </a:ext>
            </a:extLst>
          </p:cNvPr>
          <p:cNvSpPr txBox="1"/>
          <p:nvPr/>
        </p:nvSpPr>
        <p:spPr>
          <a:xfrm>
            <a:off x="218661" y="192157"/>
            <a:ext cx="11549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D4B10FD-A422-DAE9-C6FB-ACEF2B47131D}"/>
              </a:ext>
            </a:extLst>
          </p:cNvPr>
          <p:cNvSpPr txBox="1"/>
          <p:nvPr/>
        </p:nvSpPr>
        <p:spPr>
          <a:xfrm>
            <a:off x="689113" y="1203628"/>
            <a:ext cx="10243930" cy="769441"/>
          </a:xfrm>
          <a:prstGeom prst="rect">
            <a:avLst/>
          </a:prstGeom>
          <a:noFill/>
        </p:spPr>
        <p:txBody>
          <a:bodyPr wrap="square" rtlCol="0">
            <a:spAutoFit/>
          </a:bodyPr>
          <a:lstStyle/>
          <a:p>
            <a:r>
              <a:rPr lang="en-US" sz="4400" dirty="0"/>
              <a:t>All 30 Hanja for Lesson One:</a:t>
            </a:r>
          </a:p>
        </p:txBody>
      </p:sp>
    </p:spTree>
    <p:extLst>
      <p:ext uri="{BB962C8B-B14F-4D97-AF65-F5344CB8AC3E}">
        <p14:creationId xmlns:p14="http://schemas.microsoft.com/office/powerpoint/2010/main" val="2188261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E47E2F-9BB4-9ED9-000E-EF490549F56D}"/>
              </a:ext>
            </a:extLst>
          </p:cNvPr>
          <p:cNvSpPr>
            <a:spLocks noGrp="1"/>
          </p:cNvSpPr>
          <p:nvPr>
            <p:ph type="ftr" sz="quarter" idx="11"/>
          </p:nvPr>
        </p:nvSpPr>
        <p:spPr>
          <a:xfrm>
            <a:off x="3973863" y="6492875"/>
            <a:ext cx="4114800" cy="365125"/>
          </a:xfrm>
        </p:spPr>
        <p:txBody>
          <a:bodyPr/>
          <a:lstStyle/>
          <a:p>
            <a:r>
              <a:rPr lang="en-US" dirty="0"/>
              <a:t>Xuanzang's Heart Sutra in Sino-Korean</a:t>
            </a:r>
          </a:p>
        </p:txBody>
      </p:sp>
      <p:sp>
        <p:nvSpPr>
          <p:cNvPr id="3" name="TextBox 2">
            <a:extLst>
              <a:ext uri="{FF2B5EF4-FFF2-40B4-BE49-F238E27FC236}">
                <a16:creationId xmlns:a16="http://schemas.microsoft.com/office/drawing/2014/main" id="{35280091-51E8-31EC-F9B6-5F1C3A8E4A67}"/>
              </a:ext>
            </a:extLst>
          </p:cNvPr>
          <p:cNvSpPr txBox="1"/>
          <p:nvPr/>
        </p:nvSpPr>
        <p:spPr>
          <a:xfrm>
            <a:off x="191512" y="0"/>
            <a:ext cx="11943844" cy="661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.26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en-US"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Hanja,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hangeul</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Romaja, and All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bal</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hong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so won                          		</a:t>
            </a:r>
            <a:r>
              <a:rPr kumimoji="0" lang="zh-CN" altLang="en-US" sz="3200" b="1" i="0" u="none" strike="noStrike" kern="1200" cap="none" spc="0" normalizeH="0" baseline="0" noProof="0" dirty="0">
                <a:ln>
                  <a:noFill/>
                </a:ln>
                <a:solidFill>
                  <a:prstClr val="black"/>
                </a:solidFill>
                <a:effectLst/>
                <a:uLnTx/>
                <a:uFillTx/>
                <a:latin typeface="+mn-ea"/>
                <a:cs typeface="+mn-cs"/>
              </a:rPr>
              <a:t>發 四 弘 誓 願</a:t>
            </a:r>
            <a:endParaRPr kumimoji="0" lang="en-US" sz="32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Reciting the Four Great Vows: 				</a:t>
            </a:r>
            <a:r>
              <a:rPr kumimoji="0" lang="ko-KR" altLang="en-US" sz="3200" b="1" i="0" u="none" strike="noStrike" kern="1200" cap="none" spc="0" normalizeH="0" baseline="0" noProof="0" dirty="0">
                <a:ln>
                  <a:noFill/>
                </a:ln>
                <a:solidFill>
                  <a:prstClr val="black"/>
                </a:solidFill>
                <a:effectLst/>
                <a:uLnTx/>
                <a:uFillTx/>
                <a:latin typeface="DengXian" panose="02010600030101010101" pitchFamily="2" charset="-122"/>
              </a:rPr>
              <a:t>발 사 홍 서 원</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jung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saeng mu byon so won do    		</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衆 生 無 邊 誓 願 度</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Sentient beings without limit we vow to save.		</a:t>
            </a:r>
            <a:r>
              <a:rPr kumimoji="0" lang="ko-KR" altLang="en-US" sz="3200" b="1" i="0" u="none" strike="noStrike" kern="1200" cap="none" spc="0" normalizeH="0" baseline="0" noProof="0" dirty="0">
                <a:ln>
                  <a:noFill/>
                </a:ln>
                <a:solidFill>
                  <a:prstClr val="black"/>
                </a:solidFill>
                <a:effectLst/>
                <a:uLnTx/>
                <a:uFillTx/>
                <a:latin typeface="DengXian" panose="02010600030101010101" pitchFamily="2" charset="-122"/>
              </a:rPr>
              <a:t>중 생 무 변 서 원 도</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bon ne mu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jin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so won dan             		</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煩 惱 無 盡 誓 願 斷</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Kleshas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without end we vow to cut.				</a:t>
            </a:r>
            <a:r>
              <a:rPr kumimoji="0" lang="ko-KR" altLang="en-US" sz="3200" b="1" i="0" u="none" strike="noStrike" kern="1200" cap="none" spc="0" normalizeH="0" baseline="0" noProof="0" dirty="0">
                <a:ln>
                  <a:noFill/>
                </a:ln>
                <a:solidFill>
                  <a:prstClr val="black"/>
                </a:solidFill>
                <a:effectLst/>
                <a:uLnTx/>
                <a:uFillTx/>
                <a:latin typeface="DengXian" panose="02010600030101010101" pitchFamily="2" charset="-122"/>
              </a:rPr>
              <a:t>번 뇌 무 진 서 원 단</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bom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mun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mu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ryang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so won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hak</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zh-TW" altLang="en-US" sz="3200" b="1" i="0" u="none" strike="noStrike" kern="120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mn-cs"/>
              </a:rPr>
              <a:t>法 門 無 量 誓 願 學</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Dharma gates without number we vow to learn.		</a:t>
            </a:r>
            <a:r>
              <a:rPr kumimoji="0" lang="ko-KR" altLang="en-US" sz="3200" b="1" i="0" u="none" strike="noStrike" kern="1200" cap="none" spc="0" normalizeH="0" baseline="0" noProof="0" dirty="0">
                <a:ln>
                  <a:noFill/>
                </a:ln>
                <a:solidFill>
                  <a:prstClr val="black"/>
                </a:solidFill>
                <a:effectLst/>
                <a:uLnTx/>
                <a:uFillTx/>
                <a:latin typeface="DengXian" panose="02010600030101010101" pitchFamily="2" charset="-122"/>
              </a:rPr>
              <a:t>법 문 무 량 서 원 학</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bul</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to mu sang so won song         		</a:t>
            </a:r>
            <a:r>
              <a:rPr kumimoji="0" lang="zh-TW" alt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佛 道 無 上 誓 願 成</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Buddha Way without superior we vow to attain.		</a:t>
            </a:r>
            <a:r>
              <a:rPr kumimoji="0" lang="ko-KR" altLang="en-US" sz="3200" b="1" i="0" u="none" strike="noStrike" kern="1200" cap="none" spc="0" normalizeH="0" baseline="0" noProof="0" dirty="0">
                <a:ln>
                  <a:noFill/>
                </a:ln>
                <a:solidFill>
                  <a:prstClr val="black"/>
                </a:solidFill>
                <a:effectLst/>
                <a:uLnTx/>
                <a:uFillTx/>
                <a:latin typeface="DengXian" panose="02010600030101010101" pitchFamily="2" charset="-122"/>
              </a:rPr>
              <a:t>불 도 무 상 서 원 성</a:t>
            </a:r>
            <a:endParaRPr kumimoji="0" lang="en-US" sz="3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11736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912604-2166-653D-97DC-A6592BE293E5}"/>
              </a:ext>
            </a:extLst>
          </p:cNvPr>
          <p:cNvSpPr txBox="1"/>
          <p:nvPr/>
        </p:nvSpPr>
        <p:spPr>
          <a:xfrm>
            <a:off x="113016" y="71919"/>
            <a:ext cx="1192829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9" name="Footer Placeholder 8">
            <a:extLst>
              <a:ext uri="{FF2B5EF4-FFF2-40B4-BE49-F238E27FC236}">
                <a16:creationId xmlns:a16="http://schemas.microsoft.com/office/drawing/2014/main" id="{ED8A33D9-9C99-70EA-CE19-7872067AA4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pic>
        <p:nvPicPr>
          <p:cNvPr id="14" name="Picture 13">
            <a:extLst>
              <a:ext uri="{FF2B5EF4-FFF2-40B4-BE49-F238E27FC236}">
                <a16:creationId xmlns:a16="http://schemas.microsoft.com/office/drawing/2014/main" id="{48984019-D427-4EA5-43CA-85F22D5EE46F}"/>
              </a:ext>
            </a:extLst>
          </p:cNvPr>
          <p:cNvPicPr>
            <a:picLocks noChangeAspect="1"/>
          </p:cNvPicPr>
          <p:nvPr/>
        </p:nvPicPr>
        <p:blipFill>
          <a:blip r:embed="rId2"/>
          <a:stretch>
            <a:fillRect/>
          </a:stretch>
        </p:blipFill>
        <p:spPr>
          <a:xfrm>
            <a:off x="4098916" y="2255814"/>
            <a:ext cx="7643602" cy="4012891"/>
          </a:xfrm>
          <a:prstGeom prst="rect">
            <a:avLst/>
          </a:prstGeom>
        </p:spPr>
      </p:pic>
      <p:sp>
        <p:nvSpPr>
          <p:cNvPr id="16" name="TextBox 15">
            <a:extLst>
              <a:ext uri="{FF2B5EF4-FFF2-40B4-BE49-F238E27FC236}">
                <a16:creationId xmlns:a16="http://schemas.microsoft.com/office/drawing/2014/main" id="{C7B70E8F-DA8C-9851-556A-63DED1C77539}"/>
              </a:ext>
            </a:extLst>
          </p:cNvPr>
          <p:cNvSpPr txBox="1"/>
          <p:nvPr/>
        </p:nvSpPr>
        <p:spPr>
          <a:xfrm>
            <a:off x="590719" y="619142"/>
            <a:ext cx="10794775"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Hanja, Hangeul, Romaja, and All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 informal Initiation Into the Mysteries of Sino-Korean</a:t>
            </a:r>
          </a:p>
        </p:txBody>
      </p:sp>
      <p:sp>
        <p:nvSpPr>
          <p:cNvPr id="17" name="TextBox 16">
            <a:extLst>
              <a:ext uri="{FF2B5EF4-FFF2-40B4-BE49-F238E27FC236}">
                <a16:creationId xmlns:a16="http://schemas.microsoft.com/office/drawing/2014/main" id="{5D986302-FB60-C81E-47F5-9801E3843B93}"/>
              </a:ext>
            </a:extLst>
          </p:cNvPr>
          <p:cNvSpPr txBox="1"/>
          <p:nvPr/>
        </p:nvSpPr>
        <p:spPr>
          <a:xfrm>
            <a:off x="590719" y="2362874"/>
            <a:ext cx="303451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Hanja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Hangeul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Romaja</a:t>
            </a:r>
          </a:p>
        </p:txBody>
      </p:sp>
      <p:sp>
        <p:nvSpPr>
          <p:cNvPr id="19" name="Oval 18">
            <a:extLst>
              <a:ext uri="{FF2B5EF4-FFF2-40B4-BE49-F238E27FC236}">
                <a16:creationId xmlns:a16="http://schemas.microsoft.com/office/drawing/2014/main" id="{586BDA65-9C3A-9186-3FC6-4D7E5D3DC80C}"/>
              </a:ext>
            </a:extLst>
          </p:cNvPr>
          <p:cNvSpPr/>
          <p:nvPr/>
        </p:nvSpPr>
        <p:spPr>
          <a:xfrm>
            <a:off x="6327972" y="2255814"/>
            <a:ext cx="3301550" cy="7706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3B9EA29-42FF-97CF-EE44-8D785722246A}"/>
              </a:ext>
            </a:extLst>
          </p:cNvPr>
          <p:cNvSpPr/>
          <p:nvPr/>
        </p:nvSpPr>
        <p:spPr>
          <a:xfrm>
            <a:off x="4499172" y="3317735"/>
            <a:ext cx="1764063" cy="647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27C954D-5E2C-FA1F-5415-02AF14445E6F}"/>
              </a:ext>
            </a:extLst>
          </p:cNvPr>
          <p:cNvSpPr/>
          <p:nvPr/>
        </p:nvSpPr>
        <p:spPr>
          <a:xfrm>
            <a:off x="7379936" y="3026420"/>
            <a:ext cx="1011505" cy="235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a:extLst>
              <a:ext uri="{FF2B5EF4-FFF2-40B4-BE49-F238E27FC236}">
                <a16:creationId xmlns:a16="http://schemas.microsoft.com/office/drawing/2014/main" id="{27CC5D3A-8C43-AB7C-5662-769AC0910673}"/>
              </a:ext>
            </a:extLst>
          </p:cNvPr>
          <p:cNvCxnSpPr/>
          <p:nvPr/>
        </p:nvCxnSpPr>
        <p:spPr>
          <a:xfrm flipV="1">
            <a:off x="2120113" y="2646096"/>
            <a:ext cx="3975887" cy="178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F54A7E-C825-F914-C929-DA89CC807944}"/>
              </a:ext>
            </a:extLst>
          </p:cNvPr>
          <p:cNvCxnSpPr>
            <a:cxnSpLocks/>
          </p:cNvCxnSpPr>
          <p:nvPr/>
        </p:nvCxnSpPr>
        <p:spPr>
          <a:xfrm flipV="1">
            <a:off x="2604052" y="3778981"/>
            <a:ext cx="1781831" cy="604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82C5F43-261E-0937-950D-DA88BE1613D4}"/>
              </a:ext>
            </a:extLst>
          </p:cNvPr>
          <p:cNvCxnSpPr>
            <a:cxnSpLocks/>
          </p:cNvCxnSpPr>
          <p:nvPr/>
        </p:nvCxnSpPr>
        <p:spPr>
          <a:xfrm flipV="1">
            <a:off x="2468071" y="3317735"/>
            <a:ext cx="5049430" cy="2759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08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D4BC72-18FC-21CA-729F-8D75BFFFAB68}"/>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06E1DEA4-E533-ABCD-C653-38D2FDE872C4}"/>
              </a:ext>
            </a:extLst>
          </p:cNvPr>
          <p:cNvSpPr txBox="1"/>
          <p:nvPr/>
        </p:nvSpPr>
        <p:spPr>
          <a:xfrm>
            <a:off x="137565" y="97104"/>
            <a:ext cx="11960028"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3D40F954-6B29-DE18-CE99-9DB765BFD1A3}"/>
              </a:ext>
            </a:extLst>
          </p:cNvPr>
          <p:cNvSpPr txBox="1"/>
          <p:nvPr/>
        </p:nvSpPr>
        <p:spPr>
          <a:xfrm>
            <a:off x="208863" y="574587"/>
            <a:ext cx="7816906" cy="5909310"/>
          </a:xfrm>
          <a:prstGeom prst="rect">
            <a:avLst/>
          </a:prstGeom>
          <a:noFill/>
        </p:spPr>
        <p:txBody>
          <a:bodyPr wrap="square" rtlCol="0">
            <a:spAutoFit/>
          </a:bodyPr>
          <a:lstStyle/>
          <a:p>
            <a:r>
              <a:rPr lang="en-US" dirty="0"/>
              <a:t>For 16 centuries the only writing system in Korea was Hanja. Hanja is the Korean word for Chinese characters. "Han" means "Chinese", and "ja" means "character".</a:t>
            </a:r>
          </a:p>
          <a:p>
            <a:endParaRPr lang="en-US" dirty="0"/>
          </a:p>
          <a:p>
            <a:r>
              <a:rPr lang="en-US" dirty="0"/>
              <a:t>Very often Koreans not only wrote using Hanja, they actually wrote in </a:t>
            </a:r>
            <a:r>
              <a:rPr lang="en-US" dirty="0" err="1"/>
              <a:t>Hanmun</a:t>
            </a:r>
            <a:r>
              <a:rPr lang="en-US" dirty="0"/>
              <a:t>, classical literary Chinese. Here "Han" again means "Chinese", and "</a:t>
            </a:r>
            <a:r>
              <a:rPr lang="en-US" dirty="0" err="1"/>
              <a:t>mun</a:t>
            </a:r>
            <a:r>
              <a:rPr lang="en-US" dirty="0"/>
              <a:t>" means "literature". But even when Korean people wrote in their own language, they still had to use Hanja.</a:t>
            </a:r>
          </a:p>
          <a:p>
            <a:endParaRPr lang="en-US" dirty="0"/>
          </a:p>
          <a:p>
            <a:r>
              <a:rPr lang="en-US" dirty="0"/>
              <a:t>But that started to changed in 1443 when the Hangeul system of writing was invented during the reign of King Sejong the Great. In fact, Sejong is often credited with inventing Hangeul himself. In this case "Han" means "great", and "gul" means "script".</a:t>
            </a:r>
          </a:p>
          <a:p>
            <a:endParaRPr lang="en-US" dirty="0"/>
          </a:p>
          <a:p>
            <a:r>
              <a:rPr lang="en-US" dirty="0"/>
              <a:t>Despite the invention of Hangeul, Koreans still made extensive use of Hanja (and </a:t>
            </a:r>
            <a:r>
              <a:rPr lang="en-US" dirty="0" err="1"/>
              <a:t>Hanmun</a:t>
            </a:r>
            <a:r>
              <a:rPr lang="en-US" dirty="0"/>
              <a:t>) for the next 500 years (until the mid 20</a:t>
            </a:r>
            <a:r>
              <a:rPr lang="en-US" baseline="30000" dirty="0"/>
              <a:t>th</a:t>
            </a:r>
            <a:r>
              <a:rPr lang="en-US" dirty="0"/>
              <a:t> century).</a:t>
            </a:r>
          </a:p>
          <a:p>
            <a:endParaRPr lang="en-US" dirty="0"/>
          </a:p>
          <a:p>
            <a:r>
              <a:rPr lang="en-US" dirty="0"/>
              <a:t>Even today Hanja is inescapable. News organizations in South Korea still refer to the United States, China, Japan, and even Korea itself, using Hanja (美 for the United States, </a:t>
            </a:r>
            <a:r>
              <a:rPr lang="zh-CN" altLang="en-US" dirty="0"/>
              <a:t>中 </a:t>
            </a:r>
            <a:r>
              <a:rPr lang="en-US" dirty="0"/>
              <a:t>for China, </a:t>
            </a:r>
            <a:r>
              <a:rPr lang="zh-CN" altLang="en-US" dirty="0"/>
              <a:t>日 </a:t>
            </a:r>
            <a:r>
              <a:rPr lang="en-US" altLang="zh-CN" dirty="0"/>
              <a:t>for Japan, and </a:t>
            </a:r>
            <a:r>
              <a:rPr lang="zh-CN" altLang="en-US" dirty="0"/>
              <a:t>韓 </a:t>
            </a:r>
            <a:r>
              <a:rPr lang="en-US" dirty="0"/>
              <a:t>for Korea). Hanja are also encountered on restaurant signs, advertising logos, academic texts, legal documents, street signs, etc. </a:t>
            </a:r>
          </a:p>
        </p:txBody>
      </p:sp>
      <p:pic>
        <p:nvPicPr>
          <p:cNvPr id="5" name="Picture 4">
            <a:extLst>
              <a:ext uri="{FF2B5EF4-FFF2-40B4-BE49-F238E27FC236}">
                <a16:creationId xmlns:a16="http://schemas.microsoft.com/office/drawing/2014/main" id="{ECE47044-900C-21B6-6685-848A54010B8E}"/>
              </a:ext>
            </a:extLst>
          </p:cNvPr>
          <p:cNvPicPr>
            <a:picLocks noChangeAspect="1"/>
          </p:cNvPicPr>
          <p:nvPr/>
        </p:nvPicPr>
        <p:blipFill>
          <a:blip r:embed="rId2"/>
          <a:stretch>
            <a:fillRect/>
          </a:stretch>
        </p:blipFill>
        <p:spPr>
          <a:xfrm>
            <a:off x="8294335" y="811280"/>
            <a:ext cx="3471795" cy="2145621"/>
          </a:xfrm>
          <a:prstGeom prst="rect">
            <a:avLst/>
          </a:prstGeom>
        </p:spPr>
      </p:pic>
      <p:sp>
        <p:nvSpPr>
          <p:cNvPr id="6" name="TextBox 5">
            <a:extLst>
              <a:ext uri="{FF2B5EF4-FFF2-40B4-BE49-F238E27FC236}">
                <a16:creationId xmlns:a16="http://schemas.microsoft.com/office/drawing/2014/main" id="{A52F906B-55A7-6EF2-1256-3AACC2FA9112}"/>
              </a:ext>
            </a:extLst>
          </p:cNvPr>
          <p:cNvSpPr txBox="1"/>
          <p:nvPr/>
        </p:nvSpPr>
        <p:spPr>
          <a:xfrm>
            <a:off x="8322812" y="2956901"/>
            <a:ext cx="3414839" cy="1208421"/>
          </a:xfrm>
          <a:prstGeom prst="rect">
            <a:avLst/>
          </a:prstGeom>
          <a:noFill/>
        </p:spPr>
        <p:txBody>
          <a:bodyPr wrap="square" rtlCol="0">
            <a:spAutoFit/>
          </a:bodyPr>
          <a:lstStyle/>
          <a:p>
            <a:r>
              <a:rPr lang="en-US" sz="2400" dirty="0"/>
              <a:t>Hanja</a:t>
            </a:r>
          </a:p>
          <a:p>
            <a:r>
              <a:rPr lang="en-US" sz="2400" dirty="0"/>
              <a:t>           Hangeul</a:t>
            </a:r>
          </a:p>
          <a:p>
            <a:r>
              <a:rPr lang="en-US" sz="2400" dirty="0"/>
              <a:t>		Romaja</a:t>
            </a:r>
          </a:p>
        </p:txBody>
      </p:sp>
      <p:cxnSp>
        <p:nvCxnSpPr>
          <p:cNvPr id="8" name="Straight Arrow Connector 7">
            <a:extLst>
              <a:ext uri="{FF2B5EF4-FFF2-40B4-BE49-F238E27FC236}">
                <a16:creationId xmlns:a16="http://schemas.microsoft.com/office/drawing/2014/main" id="{5FEF7300-5DB6-9C10-6B90-E07B78DB49F4}"/>
              </a:ext>
            </a:extLst>
          </p:cNvPr>
          <p:cNvCxnSpPr>
            <a:cxnSpLocks/>
          </p:cNvCxnSpPr>
          <p:nvPr/>
        </p:nvCxnSpPr>
        <p:spPr>
          <a:xfrm flipV="1">
            <a:off x="8690846" y="2068874"/>
            <a:ext cx="473384" cy="966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302F27-6BBE-0A1D-4971-81C63972AE9A}"/>
              </a:ext>
            </a:extLst>
          </p:cNvPr>
          <p:cNvCxnSpPr>
            <a:cxnSpLocks/>
          </p:cNvCxnSpPr>
          <p:nvPr/>
        </p:nvCxnSpPr>
        <p:spPr>
          <a:xfrm flipV="1">
            <a:off x="9326747" y="1817854"/>
            <a:ext cx="614996" cy="1549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9D43AC-BC6D-91E2-BB18-6FFA27183367}"/>
              </a:ext>
            </a:extLst>
          </p:cNvPr>
          <p:cNvCxnSpPr>
            <a:cxnSpLocks/>
          </p:cNvCxnSpPr>
          <p:nvPr/>
        </p:nvCxnSpPr>
        <p:spPr>
          <a:xfrm flipV="1">
            <a:off x="10535830" y="2395242"/>
            <a:ext cx="372235" cy="1375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273C42-FA99-5C8B-E6BB-1AB6DA380874}"/>
              </a:ext>
            </a:extLst>
          </p:cNvPr>
          <p:cNvSpPr txBox="1"/>
          <p:nvPr/>
        </p:nvSpPr>
        <p:spPr>
          <a:xfrm>
            <a:off x="8274259" y="4214268"/>
            <a:ext cx="3414837" cy="2123658"/>
          </a:xfrm>
          <a:prstGeom prst="rect">
            <a:avLst/>
          </a:prstGeom>
          <a:noFill/>
        </p:spPr>
        <p:txBody>
          <a:bodyPr wrap="square" rtlCol="0">
            <a:spAutoFit/>
          </a:bodyPr>
          <a:lstStyle/>
          <a:p>
            <a:r>
              <a:rPr lang="en-US" dirty="0"/>
              <a:t>Hangeul can be </a:t>
            </a:r>
            <a:r>
              <a:rPr lang="en-US" b="1" i="1" dirty="0"/>
              <a:t>transliterated</a:t>
            </a:r>
            <a:r>
              <a:rPr lang="en-US" dirty="0"/>
              <a:t> using the letters of the Latin alphabet. This is called "Romaja". In fact, when we write "Hangeul" this is an example of Romaja! Hangeul, written </a:t>
            </a:r>
            <a:r>
              <a:rPr lang="en-US" b="1" i="1" dirty="0"/>
              <a:t>in Hangeul </a:t>
            </a:r>
            <a:r>
              <a:rPr lang="en-US" dirty="0"/>
              <a:t>is </a:t>
            </a:r>
            <a:r>
              <a:rPr lang="ko-KR" altLang="en-US" sz="2400" b="1" dirty="0"/>
              <a:t>한글</a:t>
            </a:r>
            <a:r>
              <a:rPr lang="en-US" altLang="ko-KR" sz="2400" b="1" dirty="0"/>
              <a:t>.</a:t>
            </a:r>
            <a:endParaRPr lang="en-US" sz="2400" b="1" dirty="0"/>
          </a:p>
        </p:txBody>
      </p:sp>
      <p:sp>
        <p:nvSpPr>
          <p:cNvPr id="19" name="Rectangle 18">
            <a:extLst>
              <a:ext uri="{FF2B5EF4-FFF2-40B4-BE49-F238E27FC236}">
                <a16:creationId xmlns:a16="http://schemas.microsoft.com/office/drawing/2014/main" id="{730B4B8C-0088-715A-2830-E7400D5EED0D}"/>
              </a:ext>
            </a:extLst>
          </p:cNvPr>
          <p:cNvSpPr/>
          <p:nvPr/>
        </p:nvSpPr>
        <p:spPr>
          <a:xfrm>
            <a:off x="8156250" y="4135424"/>
            <a:ext cx="3532845" cy="222092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76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3B8B73-BC46-E42E-18FB-D82ABDE36EC9}"/>
              </a:ext>
            </a:extLst>
          </p:cNvPr>
          <p:cNvSpPr>
            <a:spLocks noGrp="1"/>
          </p:cNvSpPr>
          <p:nvPr>
            <p:ph type="ftr" sz="quarter" idx="11"/>
          </p:nvPr>
        </p:nvSpPr>
        <p:spPr/>
        <p:txBody>
          <a:bodyPr/>
          <a:lstStyle/>
          <a:p>
            <a:r>
              <a:rPr lang="en-US" dirty="0"/>
              <a:t>Xuanzang's Heart Sutra in Sino-Korean</a:t>
            </a:r>
          </a:p>
        </p:txBody>
      </p:sp>
      <p:sp>
        <p:nvSpPr>
          <p:cNvPr id="3" name="TextBox 2">
            <a:extLst>
              <a:ext uri="{FF2B5EF4-FFF2-40B4-BE49-F238E27FC236}">
                <a16:creationId xmlns:a16="http://schemas.microsoft.com/office/drawing/2014/main" id="{D820D16E-FE0F-74A1-1306-BACE933232EA}"/>
              </a:ext>
            </a:extLst>
          </p:cNvPr>
          <p:cNvSpPr txBox="1"/>
          <p:nvPr/>
        </p:nvSpPr>
        <p:spPr>
          <a:xfrm>
            <a:off x="56644" y="89012"/>
            <a:ext cx="1204904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4</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CC2DFDFD-D276-016F-A92C-8E23D37BB38D}"/>
              </a:ext>
            </a:extLst>
          </p:cNvPr>
          <p:cNvSpPr txBox="1"/>
          <p:nvPr/>
        </p:nvSpPr>
        <p:spPr>
          <a:xfrm>
            <a:off x="210393" y="679731"/>
            <a:ext cx="86099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a:t>
            </a:r>
            <a:r>
              <a:rPr kumimoji="0" lang="zh-CN" altLang="en-US" sz="96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rPr>
              <a:t>摩</a:t>
            </a:r>
            <a:r>
              <a:rPr kumimoji="0" lang="zh-CN" altLang="en-US" sz="9600" b="0" i="0" u="none" strike="noStrike" kern="1200" cap="none" spc="0" normalizeH="0" baseline="0" noProof="0" dirty="0">
                <a:ln>
                  <a:noFill/>
                </a:ln>
                <a:solidFill>
                  <a:prstClr val="black"/>
                </a:solidFill>
                <a:effectLst/>
                <a:uLnTx/>
                <a:uFillTx/>
                <a:latin typeface="MS Mincho" panose="02020609040205080304" pitchFamily="49" charset="-128"/>
                <a:ea typeface="MS Mincho" panose="02020609040205080304" pitchFamily="49" charset="-128"/>
              </a:rPr>
              <a:t>摩</a:t>
            </a:r>
            <a:r>
              <a:rPr kumimoji="0" lang="en-US" altLang="zh-CN"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訶</a:t>
            </a:r>
            <a:r>
              <a:rPr kumimoji="0" lang="zh-CN" altLang="en-US" sz="9600" b="0" i="0" u="none" strike="noStrike" kern="1200" cap="none" spc="0" normalizeH="0" baseline="0" noProof="0" dirty="0">
                <a:ln>
                  <a:noFill/>
                </a:ln>
                <a:solidFill>
                  <a:prstClr val="black"/>
                </a:solidFill>
                <a:effectLst/>
                <a:uLnTx/>
                <a:uFillTx/>
                <a:latin typeface="MingLiU" panose="02020509000000000000" pitchFamily="49" charset="-120"/>
                <a:ea typeface="MingLiU" panose="02020509000000000000" pitchFamily="49" charset="-120"/>
              </a:rPr>
              <a:t>訶</a:t>
            </a:r>
            <a:r>
              <a:rPr kumimoji="0" lang="zh-CN" altLang="en-US" sz="9600" b="0" i="0" u="none" strike="noStrike" kern="1200" cap="none" spc="0" normalizeH="0" baseline="0" noProof="0" dirty="0">
                <a:ln>
                  <a:noFill/>
                </a:ln>
                <a:solidFill>
                  <a:prstClr val="black"/>
                </a:solidFill>
                <a:effectLst/>
                <a:uLnTx/>
                <a:uFillTx/>
                <a:latin typeface="MS PMincho" panose="02020600040205080304" pitchFamily="18" charset="-128"/>
                <a:ea typeface="MS PMincho" panose="02020600040205080304" pitchFamily="18" charset="-128"/>
              </a:rPr>
              <a:t>訶</a:t>
            </a:r>
            <a:endParaRPr kumimoji="0" lang="en-US" altLang="zh-CN" sz="9600" b="0" i="0" u="none" strike="noStrike" kern="1200" cap="none" spc="0" normalizeH="0" baseline="0" noProof="0" dirty="0">
              <a:ln>
                <a:noFill/>
              </a:ln>
              <a:solidFill>
                <a:prstClr val="black"/>
              </a:solidFill>
              <a:effectLst/>
              <a:uLnTx/>
              <a:uFillTx/>
              <a:latin typeface="MS PMincho" panose="02020600040205080304" pitchFamily="18" charset="-128"/>
              <a:ea typeface="MS PMincho" panose="02020600040205080304" pitchFamily="18" charset="-128"/>
            </a:endParaRPr>
          </a:p>
        </p:txBody>
      </p:sp>
      <p:sp>
        <p:nvSpPr>
          <p:cNvPr id="5" name="TextBox 4">
            <a:extLst>
              <a:ext uri="{FF2B5EF4-FFF2-40B4-BE49-F238E27FC236}">
                <a16:creationId xmlns:a16="http://schemas.microsoft.com/office/drawing/2014/main" id="{8C660919-2836-0287-61D6-6D7EFEE54043}"/>
              </a:ext>
            </a:extLst>
          </p:cNvPr>
          <p:cNvSpPr txBox="1"/>
          <p:nvPr/>
        </p:nvSpPr>
        <p:spPr>
          <a:xfrm>
            <a:off x="210393" y="2249391"/>
            <a:ext cx="3576680" cy="4339650"/>
          </a:xfrm>
          <a:prstGeom prst="rect">
            <a:avLst/>
          </a:prstGeom>
          <a:noFill/>
        </p:spPr>
        <p:txBody>
          <a:bodyPr wrap="square" rtlCol="0">
            <a:spAutoFit/>
          </a:bodyPr>
          <a:lstStyle/>
          <a:p>
            <a:r>
              <a:rPr lang="en-US" sz="2400" b="1" dirty="0"/>
              <a:t>Pronunciation (sound): </a:t>
            </a:r>
          </a:p>
          <a:p>
            <a:r>
              <a:rPr lang="en-US" sz="2400" dirty="0"/>
              <a:t>"ma" in Sino-Korean</a:t>
            </a:r>
          </a:p>
          <a:p>
            <a:r>
              <a:rPr lang="en-US" sz="2400" dirty="0"/>
              <a:t>"</a:t>
            </a:r>
            <a:r>
              <a:rPr lang="en-US" sz="2400" b="0" i="0" dirty="0">
                <a:solidFill>
                  <a:srgbClr val="000000"/>
                </a:solidFill>
                <a:effectLst/>
              </a:rPr>
              <a:t>mó</a:t>
            </a:r>
            <a:r>
              <a:rPr lang="en-US" sz="2400" b="0" i="0" dirty="0">
                <a:solidFill>
                  <a:srgbClr val="000000"/>
                </a:solidFill>
                <a:effectLst/>
                <a:latin typeface="Times New Roman" panose="02020603050405020304" pitchFamily="18" charset="0"/>
              </a:rPr>
              <a:t>" </a:t>
            </a:r>
            <a:r>
              <a:rPr lang="en-US" sz="2400" b="0" i="0" dirty="0">
                <a:solidFill>
                  <a:srgbClr val="000000"/>
                </a:solidFill>
                <a:effectLst/>
              </a:rPr>
              <a:t>in Man</a:t>
            </a:r>
            <a:r>
              <a:rPr lang="en-US" sz="2400" dirty="0">
                <a:solidFill>
                  <a:srgbClr val="000000"/>
                </a:solidFill>
              </a:rPr>
              <a:t>darin</a:t>
            </a:r>
          </a:p>
          <a:p>
            <a:r>
              <a:rPr lang="en-US" sz="2400" dirty="0"/>
              <a:t>"ma" in Sino-Japanese</a:t>
            </a:r>
          </a:p>
          <a:p>
            <a:r>
              <a:rPr lang="en-US" sz="2400" dirty="0"/>
              <a:t>"ma" in Sino-Vietnamese</a:t>
            </a:r>
          </a:p>
          <a:p>
            <a:endParaRPr lang="en-US" sz="1200" dirty="0"/>
          </a:p>
          <a:p>
            <a:r>
              <a:rPr lang="en-US" sz="2400" b="1" dirty="0"/>
              <a:t>Meaning: </a:t>
            </a:r>
          </a:p>
          <a:p>
            <a:r>
              <a:rPr lang="en-US" sz="2400" dirty="0"/>
              <a:t>1. rub, scrape</a:t>
            </a:r>
          </a:p>
          <a:p>
            <a:r>
              <a:rPr lang="en-US" sz="2400" dirty="0"/>
              <a:t>2. brush lightly against</a:t>
            </a:r>
          </a:p>
          <a:p>
            <a:r>
              <a:rPr lang="en-US" sz="2400" dirty="0"/>
              <a:t>3. deliberate, discuss</a:t>
            </a:r>
          </a:p>
          <a:p>
            <a:r>
              <a:rPr lang="en-US" sz="2400" dirty="0"/>
              <a:t>4. </a:t>
            </a:r>
            <a:r>
              <a:rPr lang="en-US" sz="2400" b="1" dirty="0"/>
              <a:t>phonetic value for transliteration</a:t>
            </a:r>
          </a:p>
        </p:txBody>
      </p:sp>
      <p:sp>
        <p:nvSpPr>
          <p:cNvPr id="6" name="TextBox 5">
            <a:extLst>
              <a:ext uri="{FF2B5EF4-FFF2-40B4-BE49-F238E27FC236}">
                <a16:creationId xmlns:a16="http://schemas.microsoft.com/office/drawing/2014/main" id="{C7067423-2697-C611-A023-FB0A8AD59504}"/>
              </a:ext>
            </a:extLst>
          </p:cNvPr>
          <p:cNvSpPr txBox="1"/>
          <p:nvPr/>
        </p:nvSpPr>
        <p:spPr>
          <a:xfrm>
            <a:off x="8901239" y="2249391"/>
            <a:ext cx="2791753" cy="3170099"/>
          </a:xfrm>
          <a:prstGeom prst="rect">
            <a:avLst/>
          </a:prstGeom>
          <a:noFill/>
        </p:spPr>
        <p:txBody>
          <a:bodyPr wrap="square" rtlCol="0">
            <a:spAutoFit/>
          </a:bodyPr>
          <a:lstStyle/>
          <a:p>
            <a:r>
              <a:rPr lang="en-US" sz="2000" dirty="0"/>
              <a:t>The "same" Chinese character</a:t>
            </a:r>
          </a:p>
          <a:p>
            <a:endParaRPr lang="en-US" sz="2000" dirty="0"/>
          </a:p>
          <a:p>
            <a:r>
              <a:rPr lang="en-US" sz="2000" dirty="0"/>
              <a:t>1. can appear differently, </a:t>
            </a:r>
          </a:p>
          <a:p>
            <a:endParaRPr lang="en-US" sz="2000" dirty="0"/>
          </a:p>
          <a:p>
            <a:r>
              <a:rPr lang="en-US" sz="2000" dirty="0"/>
              <a:t>2. can be pronounced differently, and</a:t>
            </a:r>
          </a:p>
          <a:p>
            <a:endParaRPr lang="en-US" sz="2000" dirty="0"/>
          </a:p>
          <a:p>
            <a:r>
              <a:rPr lang="en-US" sz="2000" dirty="0"/>
              <a:t>3. can have different meanings/uses</a:t>
            </a:r>
          </a:p>
        </p:txBody>
      </p:sp>
      <p:sp>
        <p:nvSpPr>
          <p:cNvPr id="8" name="TextBox 7">
            <a:extLst>
              <a:ext uri="{FF2B5EF4-FFF2-40B4-BE49-F238E27FC236}">
                <a16:creationId xmlns:a16="http://schemas.microsoft.com/office/drawing/2014/main" id="{9226E2D1-E8D8-2C7C-42B4-32F0E9E79EF1}"/>
              </a:ext>
            </a:extLst>
          </p:cNvPr>
          <p:cNvSpPr txBox="1"/>
          <p:nvPr/>
        </p:nvSpPr>
        <p:spPr>
          <a:xfrm>
            <a:off x="4976602" y="2249391"/>
            <a:ext cx="342832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Pronunciation (sound):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 in Sino-Korean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err="1"/>
              <a:t>hē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Mandarin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"ka" in Sino-Japanese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 in Sino-Vietnamese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1. shout in rage, scold, bellow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phonetic value for transliteration</a:t>
            </a:r>
          </a:p>
        </p:txBody>
      </p:sp>
      <p:sp>
        <p:nvSpPr>
          <p:cNvPr id="9" name="Rectangle 8">
            <a:extLst>
              <a:ext uri="{FF2B5EF4-FFF2-40B4-BE49-F238E27FC236}">
                <a16:creationId xmlns:a16="http://schemas.microsoft.com/office/drawing/2014/main" id="{B31784F9-6982-7770-1386-3E98B127DAD6}"/>
              </a:ext>
            </a:extLst>
          </p:cNvPr>
          <p:cNvSpPr/>
          <p:nvPr/>
        </p:nvSpPr>
        <p:spPr>
          <a:xfrm>
            <a:off x="8698938" y="2047285"/>
            <a:ext cx="3071884" cy="3555493"/>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386B14-B615-CC0F-17D6-AC338A42F774}"/>
              </a:ext>
            </a:extLst>
          </p:cNvPr>
          <p:cNvSpPr txBox="1"/>
          <p:nvPr/>
        </p:nvSpPr>
        <p:spPr>
          <a:xfrm>
            <a:off x="9589062" y="1048881"/>
            <a:ext cx="1723603" cy="646331"/>
          </a:xfrm>
          <a:prstGeom prst="rect">
            <a:avLst/>
          </a:prstGeom>
          <a:noFill/>
        </p:spPr>
        <p:txBody>
          <a:bodyPr wrap="square" rtlCol="0">
            <a:spAutoFit/>
          </a:bodyPr>
          <a:lstStyle/>
          <a:p>
            <a:r>
              <a:rPr lang="en-US" sz="3600" b="1" dirty="0"/>
              <a:t>Shape</a:t>
            </a:r>
          </a:p>
        </p:txBody>
      </p:sp>
      <p:cxnSp>
        <p:nvCxnSpPr>
          <p:cNvPr id="12" name="Straight Arrow Connector 11">
            <a:extLst>
              <a:ext uri="{FF2B5EF4-FFF2-40B4-BE49-F238E27FC236}">
                <a16:creationId xmlns:a16="http://schemas.microsoft.com/office/drawing/2014/main" id="{74433D75-31BE-01A8-DC2D-242082EADAC6}"/>
              </a:ext>
            </a:extLst>
          </p:cNvPr>
          <p:cNvCxnSpPr>
            <a:stCxn id="10" idx="1"/>
          </p:cNvCxnSpPr>
          <p:nvPr/>
        </p:nvCxnSpPr>
        <p:spPr>
          <a:xfrm flipH="1" flipV="1">
            <a:off x="8820319" y="1372046"/>
            <a:ext cx="768743"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9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CB77F7-81D0-7AA8-3436-3DA151033D08}"/>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87CB8840-858E-5CAF-432C-9861A039BA7E}"/>
              </a:ext>
            </a:extLst>
          </p:cNvPr>
          <p:cNvSpPr txBox="1"/>
          <p:nvPr/>
        </p:nvSpPr>
        <p:spPr>
          <a:xfrm>
            <a:off x="523701" y="897774"/>
            <a:ext cx="9991899" cy="4708981"/>
          </a:xfrm>
          <a:prstGeom prst="rect">
            <a:avLst/>
          </a:prstGeom>
          <a:noFill/>
        </p:spPr>
        <p:txBody>
          <a:bodyPr wrap="square" rtlCol="0">
            <a:spAutoFit/>
          </a:bodyPr>
          <a:lstStyle/>
          <a:p>
            <a:r>
              <a:rPr lang="zh-CN" altLang="en-US" sz="6000" dirty="0"/>
              <a:t>眾生  </a:t>
            </a:r>
            <a:r>
              <a:rPr lang="zh-CN" altLang="en-US" sz="6000" dirty="0">
                <a:latin typeface="MingLiU" panose="02020509000000000000" pitchFamily="49" charset="-120"/>
                <a:ea typeface="MingLiU" panose="02020509000000000000" pitchFamily="49" charset="-120"/>
              </a:rPr>
              <a:t>眾生  </a:t>
            </a:r>
            <a:r>
              <a:rPr lang="zh-CN" altLang="en-US" sz="6000" dirty="0">
                <a:latin typeface="MS Mincho" panose="02020609040205080304" pitchFamily="49" charset="-128"/>
                <a:ea typeface="MS Mincho" panose="02020609040205080304" pitchFamily="49" charset="-128"/>
              </a:rPr>
              <a:t>眾生  </a:t>
            </a:r>
            <a:r>
              <a:rPr lang="zh-CN" altLang="en-US" sz="6000" dirty="0">
                <a:latin typeface="SimHei" panose="02010609060101010101" pitchFamily="49" charset="-122"/>
                <a:ea typeface="SimHei" panose="02010609060101010101" pitchFamily="49" charset="-122"/>
              </a:rPr>
              <a:t>眾生</a:t>
            </a:r>
            <a:endParaRPr lang="en-US" altLang="zh-CN" sz="6000" dirty="0">
              <a:latin typeface="SimHei" panose="02010609060101010101" pitchFamily="49" charset="-122"/>
              <a:ea typeface="SimHei" panose="02010609060101010101" pitchFamily="49" charset="-122"/>
            </a:endParaRPr>
          </a:p>
          <a:p>
            <a:endParaRPr lang="en-US" sz="6000" dirty="0">
              <a:latin typeface="SimHei" panose="02010609060101010101" pitchFamily="49" charset="-122"/>
              <a:ea typeface="SimHei" panose="02010609060101010101" pitchFamily="49" charset="-122"/>
            </a:endParaRPr>
          </a:p>
          <a:p>
            <a:r>
              <a:rPr lang="zh-CN" altLang="en-US" sz="6000" dirty="0">
                <a:latin typeface="+mn-ea"/>
              </a:rPr>
              <a:t>衆生</a:t>
            </a:r>
            <a:r>
              <a:rPr lang="en-US" altLang="zh-CN" sz="6000" dirty="0">
                <a:latin typeface="+mn-ea"/>
              </a:rPr>
              <a:t>  </a:t>
            </a:r>
            <a:r>
              <a:rPr lang="zh-CN" altLang="en-US" sz="6000" dirty="0">
                <a:latin typeface="MingLiU" panose="02020509000000000000" pitchFamily="49" charset="-120"/>
                <a:ea typeface="MingLiU" panose="02020509000000000000" pitchFamily="49" charset="-120"/>
              </a:rPr>
              <a:t>衆生</a:t>
            </a:r>
            <a:r>
              <a:rPr lang="zh-CN" altLang="en-US" sz="6000" dirty="0">
                <a:latin typeface="+mn-ea"/>
              </a:rPr>
              <a:t>   </a:t>
            </a:r>
            <a:r>
              <a:rPr lang="zh-CN" altLang="en-US" sz="6000" dirty="0">
                <a:latin typeface="MS Mincho" panose="02020609040205080304" pitchFamily="49" charset="-128"/>
                <a:ea typeface="MS Mincho" panose="02020609040205080304" pitchFamily="49" charset="-128"/>
              </a:rPr>
              <a:t>衆生</a:t>
            </a:r>
            <a:r>
              <a:rPr lang="zh-CN" altLang="en-US" sz="6000" dirty="0">
                <a:latin typeface="+mn-ea"/>
              </a:rPr>
              <a:t>    </a:t>
            </a:r>
            <a:r>
              <a:rPr lang="zh-CN" altLang="en-US" sz="6000" dirty="0">
                <a:latin typeface="SimHei" panose="02010609060101010101" pitchFamily="49" charset="-122"/>
                <a:ea typeface="SimHei" panose="02010609060101010101" pitchFamily="49" charset="-122"/>
              </a:rPr>
              <a:t>衆生</a:t>
            </a:r>
            <a:endParaRPr lang="en-US" altLang="zh-CN" sz="6000" dirty="0">
              <a:latin typeface="SimHei" panose="02010609060101010101" pitchFamily="49" charset="-122"/>
              <a:ea typeface="SimHei" panose="02010609060101010101" pitchFamily="49" charset="-122"/>
            </a:endParaRPr>
          </a:p>
          <a:p>
            <a:endParaRPr lang="en-US" sz="6000" dirty="0">
              <a:latin typeface="SimHei" panose="02010609060101010101" pitchFamily="49" charset="-122"/>
              <a:ea typeface="SimHei" panose="02010609060101010101" pitchFamily="49" charset="-122"/>
            </a:endParaRPr>
          </a:p>
          <a:p>
            <a:r>
              <a:rPr lang="zh-CN" altLang="en-US" sz="6000" dirty="0">
                <a:latin typeface="+mn-ea"/>
              </a:rPr>
              <a:t>众生  </a:t>
            </a:r>
            <a:r>
              <a:rPr lang="zh-CN" altLang="en-US" sz="6000" dirty="0">
                <a:latin typeface="MingLiU" panose="02020509000000000000" pitchFamily="49" charset="-120"/>
                <a:ea typeface="MingLiU" panose="02020509000000000000" pitchFamily="49" charset="-120"/>
              </a:rPr>
              <a:t>众生</a:t>
            </a:r>
            <a:r>
              <a:rPr lang="en-US" altLang="zh-CN" sz="6000" dirty="0">
                <a:latin typeface="+mn-ea"/>
              </a:rPr>
              <a:t>   </a:t>
            </a:r>
            <a:r>
              <a:rPr lang="zh-CN" altLang="en-US" sz="6000" dirty="0">
                <a:latin typeface="MS PMincho" panose="02020600040205080304" pitchFamily="18" charset="-128"/>
                <a:ea typeface="MS PMincho" panose="02020600040205080304" pitchFamily="18" charset="-128"/>
              </a:rPr>
              <a:t>众生</a:t>
            </a:r>
            <a:r>
              <a:rPr lang="zh-CN" altLang="en-US" sz="6000" dirty="0">
                <a:latin typeface="+mn-ea"/>
              </a:rPr>
              <a:t>    </a:t>
            </a:r>
            <a:r>
              <a:rPr lang="zh-CN" altLang="en-US" sz="6000" dirty="0">
                <a:latin typeface="SimHei" panose="02010609060101010101" pitchFamily="49" charset="-122"/>
                <a:ea typeface="SimHei" panose="02010609060101010101" pitchFamily="49" charset="-122"/>
              </a:rPr>
              <a:t>众生</a:t>
            </a:r>
          </a:p>
        </p:txBody>
      </p:sp>
      <p:sp>
        <p:nvSpPr>
          <p:cNvPr id="4" name="TextBox 3">
            <a:extLst>
              <a:ext uri="{FF2B5EF4-FFF2-40B4-BE49-F238E27FC236}">
                <a16:creationId xmlns:a16="http://schemas.microsoft.com/office/drawing/2014/main" id="{6A4B9133-961F-D24A-F7D9-4A5237627959}"/>
              </a:ext>
            </a:extLst>
          </p:cNvPr>
          <p:cNvSpPr txBox="1"/>
          <p:nvPr/>
        </p:nvSpPr>
        <p:spPr>
          <a:xfrm>
            <a:off x="157942" y="83127"/>
            <a:ext cx="11912138"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5" name="TextBox 4">
            <a:extLst>
              <a:ext uri="{FF2B5EF4-FFF2-40B4-BE49-F238E27FC236}">
                <a16:creationId xmlns:a16="http://schemas.microsoft.com/office/drawing/2014/main" id="{7A84C0D9-E617-0EBC-C531-7F8C1311A035}"/>
              </a:ext>
            </a:extLst>
          </p:cNvPr>
          <p:cNvSpPr txBox="1"/>
          <p:nvPr/>
        </p:nvSpPr>
        <p:spPr>
          <a:xfrm>
            <a:off x="714895" y="5606755"/>
            <a:ext cx="7980218" cy="369332"/>
          </a:xfrm>
          <a:prstGeom prst="rect">
            <a:avLst/>
          </a:prstGeom>
          <a:noFill/>
        </p:spPr>
        <p:txBody>
          <a:bodyPr wrap="square" rtlCol="0">
            <a:spAutoFit/>
          </a:bodyPr>
          <a:lstStyle/>
          <a:p>
            <a:r>
              <a:rPr lang="en-US" dirty="0" err="1"/>
              <a:t>DengXian</a:t>
            </a:r>
            <a:r>
              <a:rPr lang="en-US" dirty="0"/>
              <a:t>                   </a:t>
            </a:r>
            <a:r>
              <a:rPr lang="en-US" dirty="0" err="1"/>
              <a:t>MingLiU</a:t>
            </a:r>
            <a:r>
              <a:rPr lang="en-US" dirty="0"/>
              <a:t>                          MS </a:t>
            </a:r>
            <a:r>
              <a:rPr lang="en-US" dirty="0" err="1"/>
              <a:t>Pmincho</a:t>
            </a:r>
            <a:r>
              <a:rPr lang="en-US" dirty="0"/>
              <a:t>                       </a:t>
            </a:r>
            <a:r>
              <a:rPr lang="en-US" dirty="0" err="1"/>
              <a:t>SimHei</a:t>
            </a:r>
            <a:r>
              <a:rPr lang="en-US" dirty="0"/>
              <a:t>                          </a:t>
            </a:r>
          </a:p>
        </p:txBody>
      </p:sp>
      <p:sp>
        <p:nvSpPr>
          <p:cNvPr id="6" name="TextBox 5">
            <a:extLst>
              <a:ext uri="{FF2B5EF4-FFF2-40B4-BE49-F238E27FC236}">
                <a16:creationId xmlns:a16="http://schemas.microsoft.com/office/drawing/2014/main" id="{5356DD17-AD07-5DB2-AF9B-301FB6D29394}"/>
              </a:ext>
            </a:extLst>
          </p:cNvPr>
          <p:cNvSpPr txBox="1"/>
          <p:nvPr/>
        </p:nvSpPr>
        <p:spPr>
          <a:xfrm>
            <a:off x="8786553" y="1138844"/>
            <a:ext cx="2360814" cy="307777"/>
          </a:xfrm>
          <a:prstGeom prst="rect">
            <a:avLst/>
          </a:prstGeom>
          <a:noFill/>
        </p:spPr>
        <p:txBody>
          <a:bodyPr wrap="square" rtlCol="0">
            <a:spAutoFit/>
          </a:bodyPr>
          <a:lstStyle/>
          <a:p>
            <a:r>
              <a:rPr lang="en-US" sz="1400" dirty="0"/>
              <a:t>Traditional</a:t>
            </a:r>
          </a:p>
        </p:txBody>
      </p:sp>
      <p:sp>
        <p:nvSpPr>
          <p:cNvPr id="7" name="TextBox 6">
            <a:extLst>
              <a:ext uri="{FF2B5EF4-FFF2-40B4-BE49-F238E27FC236}">
                <a16:creationId xmlns:a16="http://schemas.microsoft.com/office/drawing/2014/main" id="{93F049B3-4364-D693-75C6-29DFA63A54ED}"/>
              </a:ext>
            </a:extLst>
          </p:cNvPr>
          <p:cNvSpPr txBox="1"/>
          <p:nvPr/>
        </p:nvSpPr>
        <p:spPr>
          <a:xfrm>
            <a:off x="8786553" y="2929098"/>
            <a:ext cx="2535382" cy="523220"/>
          </a:xfrm>
          <a:prstGeom prst="rect">
            <a:avLst/>
          </a:prstGeom>
          <a:noFill/>
        </p:spPr>
        <p:txBody>
          <a:bodyPr wrap="square" rtlCol="0">
            <a:spAutoFit/>
          </a:bodyPr>
          <a:lstStyle/>
          <a:p>
            <a:r>
              <a:rPr lang="en-US" sz="1400" dirty="0"/>
              <a:t>Older Traditional – </a:t>
            </a:r>
          </a:p>
          <a:p>
            <a:r>
              <a:rPr lang="en-US" sz="1400" dirty="0"/>
              <a:t>preferred in Korea</a:t>
            </a:r>
          </a:p>
        </p:txBody>
      </p:sp>
      <p:sp>
        <p:nvSpPr>
          <p:cNvPr id="8" name="TextBox 7">
            <a:extLst>
              <a:ext uri="{FF2B5EF4-FFF2-40B4-BE49-F238E27FC236}">
                <a16:creationId xmlns:a16="http://schemas.microsoft.com/office/drawing/2014/main" id="{007A6412-C830-0746-D0BF-242F1351BD3F}"/>
              </a:ext>
            </a:extLst>
          </p:cNvPr>
          <p:cNvSpPr txBox="1"/>
          <p:nvPr/>
        </p:nvSpPr>
        <p:spPr>
          <a:xfrm>
            <a:off x="8902931" y="4846320"/>
            <a:ext cx="1853738" cy="307777"/>
          </a:xfrm>
          <a:prstGeom prst="rect">
            <a:avLst/>
          </a:prstGeom>
          <a:noFill/>
        </p:spPr>
        <p:txBody>
          <a:bodyPr wrap="square" rtlCol="0">
            <a:spAutoFit/>
          </a:bodyPr>
          <a:lstStyle/>
          <a:p>
            <a:r>
              <a:rPr lang="en-US" sz="1400" dirty="0"/>
              <a:t>Simplified</a:t>
            </a:r>
          </a:p>
        </p:txBody>
      </p:sp>
      <p:sp>
        <p:nvSpPr>
          <p:cNvPr id="9" name="TextBox 8">
            <a:extLst>
              <a:ext uri="{FF2B5EF4-FFF2-40B4-BE49-F238E27FC236}">
                <a16:creationId xmlns:a16="http://schemas.microsoft.com/office/drawing/2014/main" id="{C4899E4C-D123-42EB-5343-8507C9B3A8EF}"/>
              </a:ext>
            </a:extLst>
          </p:cNvPr>
          <p:cNvSpPr txBox="1"/>
          <p:nvPr/>
        </p:nvSpPr>
        <p:spPr>
          <a:xfrm>
            <a:off x="9961419" y="897774"/>
            <a:ext cx="1914698" cy="1785104"/>
          </a:xfrm>
          <a:prstGeom prst="rect">
            <a:avLst/>
          </a:prstGeom>
          <a:noFill/>
        </p:spPr>
        <p:txBody>
          <a:bodyPr wrap="square" rtlCol="0">
            <a:spAutoFit/>
          </a:bodyPr>
          <a:lstStyle/>
          <a:p>
            <a:r>
              <a:rPr lang="zh-CN" altLang="en-US" dirty="0">
                <a:latin typeface="+mn-ea"/>
              </a:rPr>
              <a:t>衆生</a:t>
            </a:r>
            <a:r>
              <a:rPr lang="zh-CN" altLang="en-US" dirty="0"/>
              <a:t> </a:t>
            </a:r>
            <a:r>
              <a:rPr lang="en-US" altLang="zh-CN" dirty="0"/>
              <a:t>= </a:t>
            </a:r>
            <a:r>
              <a:rPr lang="en-US" altLang="zh-CN" sz="1400" dirty="0"/>
              <a:t>"sentient beings". Or does it?</a:t>
            </a:r>
          </a:p>
          <a:p>
            <a:r>
              <a:rPr kumimoji="0" lang="zh-CN" altLang="en-US" b="0" i="0" u="none" strike="noStrike" kern="1200" cap="none" spc="0" normalizeH="0" baseline="0" noProof="0" dirty="0">
                <a:ln>
                  <a:noFill/>
                </a:ln>
                <a:solidFill>
                  <a:prstClr val="black"/>
                </a:solidFill>
                <a:effectLst/>
                <a:uLnTx/>
                <a:uFillTx/>
                <a:latin typeface="+mn-ea"/>
                <a:cs typeface="+mn-cs"/>
              </a:rPr>
              <a:t>衆</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4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jung</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ko-KR"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중</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 all</a:t>
            </a:r>
          </a:p>
          <a:p>
            <a:r>
              <a:rPr lang="zh-CN" altLang="en-US" dirty="0">
                <a:latin typeface="+mn-ea"/>
              </a:rPr>
              <a:t>生</a:t>
            </a:r>
            <a:r>
              <a:rPr lang="zh-CN" altLang="en-US" sz="1400" dirty="0"/>
              <a:t> </a:t>
            </a:r>
            <a:r>
              <a:rPr lang="en-US" altLang="zh-CN" sz="1400" dirty="0"/>
              <a:t>= saeng (</a:t>
            </a:r>
            <a:r>
              <a:rPr lang="ko-KR" altLang="en-US" sz="1400" dirty="0"/>
              <a:t>생</a:t>
            </a:r>
            <a:r>
              <a:rPr lang="en-US" altLang="ko-KR" sz="1400" dirty="0"/>
              <a:t>) =</a:t>
            </a:r>
          </a:p>
          <a:p>
            <a:r>
              <a:rPr lang="en-US" sz="1400" dirty="0"/>
              <a:t>alive, birth</a:t>
            </a:r>
          </a:p>
          <a:p>
            <a:r>
              <a:rPr lang="en-US" sz="1400" dirty="0"/>
              <a:t>So </a:t>
            </a:r>
            <a:r>
              <a:rPr lang="zh-CN" altLang="en-US" sz="1400" dirty="0"/>
              <a:t>衆生 </a:t>
            </a:r>
            <a:r>
              <a:rPr lang="en-US" altLang="zh-CN" sz="1400" dirty="0"/>
              <a:t>= everything born, all living things</a:t>
            </a:r>
            <a:endParaRPr lang="en-US" sz="1400" dirty="0"/>
          </a:p>
        </p:txBody>
      </p:sp>
      <p:sp>
        <p:nvSpPr>
          <p:cNvPr id="10" name="Rectangle 9">
            <a:extLst>
              <a:ext uri="{FF2B5EF4-FFF2-40B4-BE49-F238E27FC236}">
                <a16:creationId xmlns:a16="http://schemas.microsoft.com/office/drawing/2014/main" id="{5262CDB3-3397-D8F1-EE76-6440B4039E1B}"/>
              </a:ext>
            </a:extLst>
          </p:cNvPr>
          <p:cNvSpPr/>
          <p:nvPr/>
        </p:nvSpPr>
        <p:spPr>
          <a:xfrm>
            <a:off x="9961420" y="862250"/>
            <a:ext cx="1706880" cy="187402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08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912604-2166-653D-97DC-A6592BE293E5}"/>
              </a:ext>
            </a:extLst>
          </p:cNvPr>
          <p:cNvSpPr txBox="1"/>
          <p:nvPr/>
        </p:nvSpPr>
        <p:spPr>
          <a:xfrm>
            <a:off x="113016" y="71919"/>
            <a:ext cx="1192829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5" name="TextBox 4">
            <a:extLst>
              <a:ext uri="{FF2B5EF4-FFF2-40B4-BE49-F238E27FC236}">
                <a16:creationId xmlns:a16="http://schemas.microsoft.com/office/drawing/2014/main" id="{B5A57BDC-4F46-EF0A-1555-AFDF233C0FD8}"/>
              </a:ext>
            </a:extLst>
          </p:cNvPr>
          <p:cNvSpPr txBox="1"/>
          <p:nvPr/>
        </p:nvSpPr>
        <p:spPr>
          <a:xfrm>
            <a:off x="8841897" y="1271097"/>
            <a:ext cx="2848397" cy="449046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Non-Chinese languages that have developed their own transliteration systems for pronouncing Chinese characters: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Korean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Japanese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Vietnamese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Okinawan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Zhuang</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Khitan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Manchu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Mongolian</a:t>
            </a:r>
          </a:p>
        </p:txBody>
      </p:sp>
      <p:sp>
        <p:nvSpPr>
          <p:cNvPr id="7" name="Rectangle: Rounded Corners 6">
            <a:extLst>
              <a:ext uri="{FF2B5EF4-FFF2-40B4-BE49-F238E27FC236}">
                <a16:creationId xmlns:a16="http://schemas.microsoft.com/office/drawing/2014/main" id="{77DA186E-3D7C-0CA8-6158-B8FC73E56D2C}"/>
              </a:ext>
            </a:extLst>
          </p:cNvPr>
          <p:cNvSpPr/>
          <p:nvPr/>
        </p:nvSpPr>
        <p:spPr>
          <a:xfrm>
            <a:off x="8553280" y="1096442"/>
            <a:ext cx="3317734" cy="466511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607AAA2-E3F8-74F3-948F-DD722394C78D}"/>
              </a:ext>
            </a:extLst>
          </p:cNvPr>
          <p:cNvSpPr txBox="1"/>
          <p:nvPr/>
        </p:nvSpPr>
        <p:spPr>
          <a:xfrm>
            <a:off x="186117" y="604822"/>
            <a:ext cx="8383348"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let's start looking at the very first line of the Heart Sutra: the ten characters that make up the title. For now we'll focus on the first two and the last two characters in the title. This will help to illustrate two very different ways that Hanja (Chinese characters) are used in the Heart Sutra. Sometimes Hanja are only used for their sound, but more often Hanja are used for their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 訶</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TW" altLang="en-US" sz="28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rPr>
              <a:t>般若波羅蜜多</a:t>
            </a:r>
            <a:r>
              <a:rPr kumimoji="0" lang="zh-TW" altLang="en-US" sz="2800" b="1" i="0" u="none" strike="noStrike" kern="1200" cap="none" spc="0" normalizeH="0" baseline="0" noProof="0" dirty="0">
                <a:ln>
                  <a:noFill/>
                </a:ln>
                <a:solidFill>
                  <a:srgbClr val="353535"/>
                </a:solidFill>
                <a:effectLst/>
                <a:uLnTx/>
                <a:uFillTx/>
                <a:latin typeface="-apple-system"/>
                <a:ea typeface="新細明體" panose="02020500000000000000" pitchFamily="18" charset="-120"/>
                <a:cs typeface="+mn-cs"/>
              </a:rPr>
              <a:t> </a:t>
            </a:r>
            <a:r>
              <a:rPr kumimoji="0" lang="zh-TW" altLang="en-US" sz="9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rPr>
              <a:t>心 經</a:t>
            </a:r>
            <a:endParaRPr kumimoji="0" lang="en-US" altLang="zh-CN" sz="9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摩</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and</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訶</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the first two characters in the Heart Sutra. Pronunciation: "ma ha".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Every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hanja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(Chinese character) must have three things: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 recognizable physical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shape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shape produced by the hands (writing on a piece of paper, for example) and is recognized by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eyes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 recognizable sound.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sound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produced by the mouth and recognized by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ears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meaning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What the character tells us. The information conveyed to and understood by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But sometimes the "meaning" and "the sound" are the same! The same thing is true in English when we write "ma ha".</a:t>
            </a:r>
          </a:p>
        </p:txBody>
      </p:sp>
      <p:sp>
        <p:nvSpPr>
          <p:cNvPr id="9" name="Footer Placeholder 8">
            <a:extLst>
              <a:ext uri="{FF2B5EF4-FFF2-40B4-BE49-F238E27FC236}">
                <a16:creationId xmlns:a16="http://schemas.microsoft.com/office/drawing/2014/main" id="{ED8A33D9-9C99-70EA-CE19-7872067AA4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cxnSp>
        <p:nvCxnSpPr>
          <p:cNvPr id="3" name="Straight Arrow Connector 2">
            <a:extLst>
              <a:ext uri="{FF2B5EF4-FFF2-40B4-BE49-F238E27FC236}">
                <a16:creationId xmlns:a16="http://schemas.microsoft.com/office/drawing/2014/main" id="{7716562D-1958-74BA-A73E-DF7BC9859C2E}"/>
              </a:ext>
            </a:extLst>
          </p:cNvPr>
          <p:cNvCxnSpPr/>
          <p:nvPr/>
        </p:nvCxnSpPr>
        <p:spPr>
          <a:xfrm flipV="1">
            <a:off x="501706" y="3714244"/>
            <a:ext cx="218485" cy="2832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4CCB68F-0035-352C-F00C-9AEF28755E46}"/>
              </a:ext>
            </a:extLst>
          </p:cNvPr>
          <p:cNvCxnSpPr>
            <a:cxnSpLocks/>
          </p:cNvCxnSpPr>
          <p:nvPr/>
        </p:nvCxnSpPr>
        <p:spPr>
          <a:xfrm flipV="1">
            <a:off x="1375646" y="3649508"/>
            <a:ext cx="469338" cy="4046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96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36050B-EA79-B691-907F-6E9EC49269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1D55B125-4B2B-FADF-471E-2C349205122A}"/>
              </a:ext>
            </a:extLst>
          </p:cNvPr>
          <p:cNvSpPr txBox="1"/>
          <p:nvPr/>
        </p:nvSpPr>
        <p:spPr>
          <a:xfrm>
            <a:off x="105196" y="113288"/>
            <a:ext cx="1189529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1.7</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4" name="TextBox 3">
            <a:extLst>
              <a:ext uri="{FF2B5EF4-FFF2-40B4-BE49-F238E27FC236}">
                <a16:creationId xmlns:a16="http://schemas.microsoft.com/office/drawing/2014/main" id="{11B51043-4861-D80B-9572-EE2CFC3C2A9F}"/>
              </a:ext>
            </a:extLst>
          </p:cNvPr>
          <p:cNvSpPr txBox="1"/>
          <p:nvPr/>
        </p:nvSpPr>
        <p:spPr>
          <a:xfrm>
            <a:off x="270483" y="608171"/>
            <a:ext cx="8038352"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Maha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Prajna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Paramita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Hridaya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Sutra"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we recite the above, this is an example of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transliterating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Sanskrit using the letters of the English alphabet.  More or less the same letters are used by many other Western European languages, including French, German, Spanish, Dutch, Italian, Norwegian, etc.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Transliteration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also sometimes called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transcription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letters originally come from Latin, the language of the Romans. When these Latin characters are used for transliteration, the process is referred to as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Romanization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3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महा</a:t>
            </a:r>
            <a:r>
              <a:rPr kumimoji="0" lang="hi-IN" sz="24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摩 訶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	 </a:t>
            </a:r>
            <a:r>
              <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마 하</a:t>
            </a:r>
            <a:r>
              <a:rPr kumimoji="0" lang="ko-KR" altLang="en-US" sz="2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 </a:t>
            </a:r>
            <a:r>
              <a:rPr kumimoji="0" lang="en-US" altLang="ko-KR" sz="2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	 </a:t>
            </a:r>
            <a:r>
              <a:rPr kumimoji="0" lang="en-US" altLang="ko-KR"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ma 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transliteration from Sanskrit to Chinese characters (</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音譯 </a:t>
            </a:r>
            <a:r>
              <a:rPr kumimoji="0" lang="en-US" altLang="zh-CN" sz="24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yīnyì</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 – sometimes referred to as </a:t>
            </a:r>
            <a:r>
              <a:rPr kumimoji="0" lang="en-US" altLang="zh-CN" sz="24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hanzification</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transliteration from Chinese to Hangeul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hangeulization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transliteration from Hangeul to Latin alphabet (romanization)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4F7AF82-7172-6F7A-27F3-1B83C59797DB}"/>
              </a:ext>
            </a:extLst>
          </p:cNvPr>
          <p:cNvPicPr>
            <a:picLocks noChangeAspect="1"/>
          </p:cNvPicPr>
          <p:nvPr/>
        </p:nvPicPr>
        <p:blipFill>
          <a:blip r:embed="rId2"/>
          <a:stretch>
            <a:fillRect/>
          </a:stretch>
        </p:blipFill>
        <p:spPr>
          <a:xfrm>
            <a:off x="8580531" y="2249586"/>
            <a:ext cx="3277262" cy="4207887"/>
          </a:xfrm>
          <a:prstGeom prst="rect">
            <a:avLst/>
          </a:prstGeom>
        </p:spPr>
      </p:pic>
      <p:sp>
        <p:nvSpPr>
          <p:cNvPr id="7" name="TextBox 6">
            <a:extLst>
              <a:ext uri="{FF2B5EF4-FFF2-40B4-BE49-F238E27FC236}">
                <a16:creationId xmlns:a16="http://schemas.microsoft.com/office/drawing/2014/main" id="{10EB8826-FD05-ED83-0609-78D416E11BC1}"/>
              </a:ext>
            </a:extLst>
          </p:cNvPr>
          <p:cNvSpPr txBox="1"/>
          <p:nvPr/>
        </p:nvSpPr>
        <p:spPr>
          <a:xfrm>
            <a:off x="8695964" y="882032"/>
            <a:ext cx="309115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From the website for an application that "automatically transcribes a non-Korean word into Hangeul".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https://pythonhosted.org/hangeulize/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0F3514-DC0B-D592-C2EC-A04EBCFE0E30}"/>
              </a:ext>
            </a:extLst>
          </p:cNvPr>
          <p:cNvSpPr/>
          <p:nvPr/>
        </p:nvSpPr>
        <p:spPr>
          <a:xfrm>
            <a:off x="8464269" y="882032"/>
            <a:ext cx="3592864" cy="572106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64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E558C6-FA3D-9246-6C76-97EC9854F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3" name="TextBox 2">
            <a:extLst>
              <a:ext uri="{FF2B5EF4-FFF2-40B4-BE49-F238E27FC236}">
                <a16:creationId xmlns:a16="http://schemas.microsoft.com/office/drawing/2014/main" id="{B0FC6731-591F-A428-7407-B18999F5B8E4}"/>
              </a:ext>
            </a:extLst>
          </p:cNvPr>
          <p:cNvSpPr txBox="1"/>
          <p:nvPr/>
        </p:nvSpPr>
        <p:spPr>
          <a:xfrm>
            <a:off x="178025" y="728283"/>
            <a:ext cx="818914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Maha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Prajna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Paramita </a:t>
            </a:r>
            <a:r>
              <a:rPr kumimoji="0" lang="en-US" sz="3200" b="1" i="0" u="sng"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Hridaya</a:t>
            </a:r>
            <a:r>
              <a:rPr kumimoji="0" lang="en-US" sz="32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Sutra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 ha ban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mil ta </a:t>
            </a:r>
            <a:r>
              <a:rPr kumimoji="0" 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shim </a:t>
            </a:r>
            <a:r>
              <a:rPr kumimoji="0" lang="en-US" sz="3200"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gyeong</a:t>
            </a:r>
            <a:endParaRPr kumimoji="0" 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摩 訶  般 </a:t>
            </a:r>
            <a:r>
              <a:rPr kumimoji="0" lang="zh-TW" altLang="en-US" sz="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若 波 羅 蜜 </a:t>
            </a:r>
            <a:r>
              <a:rPr kumimoji="0" lang="zh-TW" altLang="en-US" sz="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多  </a:t>
            </a:r>
            <a:r>
              <a:rPr kumimoji="0" lang="zh-TW" altLang="en-US" sz="8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心</a:t>
            </a:r>
            <a:r>
              <a:rPr kumimoji="0" lang="zh-TW" altLang="en-US" sz="3200" b="0"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    </a:t>
            </a:r>
            <a:r>
              <a:rPr kumimoji="0" lang="zh-TW" altLang="en-US" sz="3200" b="1"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經</a:t>
            </a:r>
            <a:r>
              <a:rPr kumimoji="0" lang="zh-TW" altLang="en-US" sz="3200" b="0"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rPr>
              <a:t> </a:t>
            </a:r>
            <a:endParaRPr kumimoji="0" lang="en-US" sz="3200" b="0" i="0" u="none" strike="noStrike" kern="1200" cap="none" spc="0" normalizeH="0" baseline="0" noProof="0" dirty="0">
              <a:ln>
                <a:noFill/>
              </a:ln>
              <a:solidFill>
                <a:prstClr val="black"/>
              </a:solidFill>
              <a:effectLst/>
              <a:highlight>
                <a:srgbClr val="FFFF00"/>
              </a:highligh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Things are very different for the last two characters in the title. Here we have an example of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translation, not transliteration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Below is an example of first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translating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Sanskrit into Chinese, and then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transliterating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 into Korean script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hangeulization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then transliterating that into the Latin alphabet (romanization).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3600" b="1"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हृदय</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i-IN" sz="3200" b="1"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 </a:t>
            </a:r>
            <a:r>
              <a:rPr kumimoji="0" lang="hi-IN" sz="3600" b="1"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सूत्रं</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zh-CN" altLang="en-US" sz="3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心 經</a:t>
            </a: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 </a:t>
            </a:r>
            <a:r>
              <a:rPr kumimoji="0" lang="en-US" altLang="zh-CN"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	 </a:t>
            </a:r>
            <a:r>
              <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심 경</a:t>
            </a:r>
            <a:r>
              <a:rPr kumimoji="0" lang="ko-KR" altLang="en-US"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 </a:t>
            </a:r>
            <a:r>
              <a:rPr kumimoji="0" lang="en-US" altLang="ko-KR"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 shim </a:t>
            </a:r>
            <a:r>
              <a:rPr kumimoji="0" lang="en-US" altLang="ko-KR" sz="3200" b="1"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rPr>
              <a:t>gyeong</a:t>
            </a:r>
            <a:endParaRPr kumimoji="0" lang="en-US" altLang="ko-KR" sz="32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translation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from Sanskrit to Chinese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transliteration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from Chinese to 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angeul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hangeulization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sym typeface="Wingdings" panose="05000000000000000000" pitchFamily="2" charset="2"/>
              </a:rPr>
              <a:t>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transliteration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from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hangeul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to Latin alphabet (romanization)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73003D-2363-AD66-1D6A-69967920531D}"/>
              </a:ext>
            </a:extLst>
          </p:cNvPr>
          <p:cNvSpPr txBox="1"/>
          <p:nvPr/>
        </p:nvSpPr>
        <p:spPr>
          <a:xfrm>
            <a:off x="121381" y="113288"/>
            <a:ext cx="1193575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1.8</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Part One)</a:t>
            </a:r>
          </a:p>
        </p:txBody>
      </p:sp>
      <p:sp>
        <p:nvSpPr>
          <p:cNvPr id="5" name="TextBox 4">
            <a:extLst>
              <a:ext uri="{FF2B5EF4-FFF2-40B4-BE49-F238E27FC236}">
                <a16:creationId xmlns:a16="http://schemas.microsoft.com/office/drawing/2014/main" id="{310B001E-2496-FDE0-5609-D971DD3B3740}"/>
              </a:ext>
            </a:extLst>
          </p:cNvPr>
          <p:cNvSpPr txBox="1"/>
          <p:nvPr/>
        </p:nvSpPr>
        <p:spPr>
          <a:xfrm>
            <a:off x="8472361" y="748315"/>
            <a:ext cx="334201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五種不翻 </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Five things not to translate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Xuanzang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wrote that there are five things that should not be translated (that is, should be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transliterated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instead):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Mantras (that would lose their power if translated).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Polysemous words (that would lose their polysemy if translated).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Foreign words with no Chinese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Words that have traditionally been transliterated in the past.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Words that are too lofty and/or mysterious to translate (that is, translating them would make them more ordinary sounding and would therefore be disrespectful).</a:t>
            </a:r>
          </a:p>
        </p:txBody>
      </p:sp>
      <p:sp>
        <p:nvSpPr>
          <p:cNvPr id="6" name="Rectangle 5">
            <a:extLst>
              <a:ext uri="{FF2B5EF4-FFF2-40B4-BE49-F238E27FC236}">
                <a16:creationId xmlns:a16="http://schemas.microsoft.com/office/drawing/2014/main" id="{339DFF26-E960-D853-FB55-3EBD9337AD16}"/>
              </a:ext>
            </a:extLst>
          </p:cNvPr>
          <p:cNvSpPr/>
          <p:nvPr/>
        </p:nvSpPr>
        <p:spPr>
          <a:xfrm>
            <a:off x="8419763" y="728283"/>
            <a:ext cx="3447206" cy="562806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65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28118</TotalTime>
  <Words>5734</Words>
  <Application>Microsoft Office PowerPoint</Application>
  <PresentationFormat>Widescreen</PresentationFormat>
  <Paragraphs>492</Paragraphs>
  <Slides>27</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-apple-system</vt:lpstr>
      <vt:lpstr>等线</vt:lpstr>
      <vt:lpstr>等线</vt:lpstr>
      <vt:lpstr>맑은 고딕</vt:lpstr>
      <vt:lpstr>Microsoft YaHei</vt:lpstr>
      <vt:lpstr>MingLiU</vt:lpstr>
      <vt:lpstr>MS Mincho</vt:lpstr>
      <vt:lpstr>MS PMincho</vt:lpstr>
      <vt:lpstr>SimHei</vt:lpstr>
      <vt:lpstr>SimSun-ExtB</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50</cp:revision>
  <dcterms:created xsi:type="dcterms:W3CDTF">2023-02-11T20:22:45Z</dcterms:created>
  <dcterms:modified xsi:type="dcterms:W3CDTF">2023-03-05T01:03:23Z</dcterms:modified>
</cp:coreProperties>
</file>