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70" r:id="rId6"/>
    <p:sldId id="267" r:id="rId7"/>
    <p:sldId id="278" r:id="rId8"/>
    <p:sldId id="269" r:id="rId9"/>
    <p:sldId id="271" r:id="rId10"/>
    <p:sldId id="272" r:id="rId11"/>
    <p:sldId id="273" r:id="rId12"/>
    <p:sldId id="274" r:id="rId13"/>
    <p:sldId id="263" r:id="rId14"/>
    <p:sldId id="279" r:id="rId15"/>
    <p:sldId id="258" r:id="rId16"/>
    <p:sldId id="265" r:id="rId17"/>
    <p:sldId id="266" r:id="rId18"/>
    <p:sldId id="275" r:id="rId19"/>
    <p:sldId id="276" r:id="rId20"/>
    <p:sldId id="277" r:id="rId21"/>
    <p:sldId id="259"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85" d="100"/>
          <a:sy n="85" d="100"/>
        </p:scale>
        <p:origin x="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95BE-6D83-09E2-969D-93B9189A68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02A44D-3C31-7A6B-A488-99BD83718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4701AF-DFFA-6248-C9D2-0EA314F84E7D}"/>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5" name="Footer Placeholder 4">
            <a:extLst>
              <a:ext uri="{FF2B5EF4-FFF2-40B4-BE49-F238E27FC236}">
                <a16:creationId xmlns:a16="http://schemas.microsoft.com/office/drawing/2014/main" id="{C480ED6E-449E-C19B-300E-DF5D4B951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6695F-C624-9EC8-0BAE-68B94615C161}"/>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370056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B80A-83D4-C9D8-6553-3DB066EC4B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FF500D-AC16-D7F4-EC09-5AE7640E50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246ED-DEF8-A0E0-33E6-14BFE14D8662}"/>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5" name="Footer Placeholder 4">
            <a:extLst>
              <a:ext uri="{FF2B5EF4-FFF2-40B4-BE49-F238E27FC236}">
                <a16:creationId xmlns:a16="http://schemas.microsoft.com/office/drawing/2014/main" id="{4FAC091C-836B-60DB-EFA9-A53681883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63F41-7F63-53B3-5D8C-4A16464EDCBC}"/>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33042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85525-8930-983D-9FDC-83D9A8785A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1EF4E1-773A-4397-B99E-3C419F9827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B0F63-F4CF-F357-85A5-209C12D9F54C}"/>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5" name="Footer Placeholder 4">
            <a:extLst>
              <a:ext uri="{FF2B5EF4-FFF2-40B4-BE49-F238E27FC236}">
                <a16:creationId xmlns:a16="http://schemas.microsoft.com/office/drawing/2014/main" id="{B140DB7A-5517-3F2B-7AE5-61CB5F35B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21E5-E146-81F1-E3C7-E8862E6DB4EC}"/>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57970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97E9-CDD0-241D-046D-7558FBAD5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87F50A-79DD-891D-AF3C-9D6AC5D55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AA74C-6477-6D5C-DD94-E3F298D9F0AB}"/>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5" name="Footer Placeholder 4">
            <a:extLst>
              <a:ext uri="{FF2B5EF4-FFF2-40B4-BE49-F238E27FC236}">
                <a16:creationId xmlns:a16="http://schemas.microsoft.com/office/drawing/2014/main" id="{5965CC38-FD98-9EE1-BFAF-8D0D9C38C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C5D1C-FBDE-EE70-5A47-3AB8AD75372C}"/>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296756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CC2F-F0E0-F976-092B-E9F90CB700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FEEEBA-4042-0FD0-627E-D44D4BBA5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56DA4-27D0-FCB1-487B-E7880CDF124C}"/>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5" name="Footer Placeholder 4">
            <a:extLst>
              <a:ext uri="{FF2B5EF4-FFF2-40B4-BE49-F238E27FC236}">
                <a16:creationId xmlns:a16="http://schemas.microsoft.com/office/drawing/2014/main" id="{99ED0999-9F32-12DD-A5E0-7B18A6CCB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5E129-1A5C-AAA5-9CEF-78F87C0798E0}"/>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342030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006F-AB58-6E31-3905-3B3EB366E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2F940-C747-9635-25E3-F7F5B8E1EA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59CC04-EE9F-68D5-096D-AB4DA1DF0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DD164D-5411-7933-B427-0235C6C55E47}"/>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6" name="Footer Placeholder 5">
            <a:extLst>
              <a:ext uri="{FF2B5EF4-FFF2-40B4-BE49-F238E27FC236}">
                <a16:creationId xmlns:a16="http://schemas.microsoft.com/office/drawing/2014/main" id="{AB8570CE-E43F-3AFD-4E0D-C9F6FA91B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F7AAE-8406-CE21-2678-1F6D99611CE3}"/>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45393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E9CC-7797-4B51-FE95-6B0EB83AC1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EBDCF4-4D6B-3FA2-60C5-9651C9FA1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0F13B2-8193-6158-5D1D-0ECA3E77B4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2B99DD-DE98-2D0A-FB0C-8864BB091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19CF0-EBA4-0AC6-A732-F4A482B510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C8229-847D-57D6-3DEA-A0113B52856A}"/>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8" name="Footer Placeholder 7">
            <a:extLst>
              <a:ext uri="{FF2B5EF4-FFF2-40B4-BE49-F238E27FC236}">
                <a16:creationId xmlns:a16="http://schemas.microsoft.com/office/drawing/2014/main" id="{CE1FCD26-765F-DDB3-F31A-6D3808EDD2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CFE3FB-6F09-75F9-1D29-BEA491088F53}"/>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212599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4E97-86C5-2915-B390-7BCB1EFABB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454AC2-9275-5638-6109-86CF2B98FD22}"/>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4" name="Footer Placeholder 3">
            <a:extLst>
              <a:ext uri="{FF2B5EF4-FFF2-40B4-BE49-F238E27FC236}">
                <a16:creationId xmlns:a16="http://schemas.microsoft.com/office/drawing/2014/main" id="{871F2DB3-3F43-8A63-DF11-CA4A6E13FC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F7BF14-A55D-3B2F-D40A-A83A2DF4E559}"/>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45497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4A745-1047-2F10-065F-213B5E52CA24}"/>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3" name="Footer Placeholder 2">
            <a:extLst>
              <a:ext uri="{FF2B5EF4-FFF2-40B4-BE49-F238E27FC236}">
                <a16:creationId xmlns:a16="http://schemas.microsoft.com/office/drawing/2014/main" id="{39300F8B-5A6B-9BD4-79BF-D86209CF7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F458F-2437-B501-2D4D-6740F4619BB8}"/>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240123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871F-6C36-60A8-2BCD-003F1EE86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54B014-76B6-BD69-E7C9-C2192866D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F62869-9A2E-F38A-DDBB-AA3985758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BFECE-E282-A902-42B7-5C0915998F3B}"/>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6" name="Footer Placeholder 5">
            <a:extLst>
              <a:ext uri="{FF2B5EF4-FFF2-40B4-BE49-F238E27FC236}">
                <a16:creationId xmlns:a16="http://schemas.microsoft.com/office/drawing/2014/main" id="{4F8C5B01-3299-2FFF-5E7A-6389C0742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3EE32-10D8-3F68-9864-AB90F151C72C}"/>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271857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7CDE-7823-E596-74CD-482BC8FC4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6FAD8-C285-1E59-C181-6FCD71613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4E149-3DC7-E8DC-C63B-A5E9E4945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23721-ECD4-1198-B117-F3426DC7D1D9}"/>
              </a:ext>
            </a:extLst>
          </p:cNvPr>
          <p:cNvSpPr>
            <a:spLocks noGrp="1"/>
          </p:cNvSpPr>
          <p:nvPr>
            <p:ph type="dt" sz="half" idx="10"/>
          </p:nvPr>
        </p:nvSpPr>
        <p:spPr/>
        <p:txBody>
          <a:bodyPr/>
          <a:lstStyle/>
          <a:p>
            <a:fld id="{814870B2-450F-4BFA-9661-F359FD9F1911}" type="datetimeFigureOut">
              <a:rPr lang="en-US" smtClean="0"/>
              <a:t>8/16/2023</a:t>
            </a:fld>
            <a:endParaRPr lang="en-US"/>
          </a:p>
        </p:txBody>
      </p:sp>
      <p:sp>
        <p:nvSpPr>
          <p:cNvPr id="6" name="Footer Placeholder 5">
            <a:extLst>
              <a:ext uri="{FF2B5EF4-FFF2-40B4-BE49-F238E27FC236}">
                <a16:creationId xmlns:a16="http://schemas.microsoft.com/office/drawing/2014/main" id="{7B240E20-DCAA-8AF4-5FE4-9A2B4D38E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D90E5-98A0-F90C-AAD2-187D8EBD9F49}"/>
              </a:ext>
            </a:extLst>
          </p:cNvPr>
          <p:cNvSpPr>
            <a:spLocks noGrp="1"/>
          </p:cNvSpPr>
          <p:nvPr>
            <p:ph type="sldNum" sz="quarter" idx="12"/>
          </p:nvPr>
        </p:nvSpPr>
        <p:spPr/>
        <p:txBody>
          <a:bodyPr/>
          <a:lstStyle/>
          <a:p>
            <a:fld id="{CE94DCE7-FE43-4C60-9D4E-BB82533CA4E6}" type="slidenum">
              <a:rPr lang="en-US" smtClean="0"/>
              <a:t>‹#›</a:t>
            </a:fld>
            <a:endParaRPr lang="en-US"/>
          </a:p>
        </p:txBody>
      </p:sp>
    </p:spTree>
    <p:extLst>
      <p:ext uri="{BB962C8B-B14F-4D97-AF65-F5344CB8AC3E}">
        <p14:creationId xmlns:p14="http://schemas.microsoft.com/office/powerpoint/2010/main" val="226948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41A86-A88B-B941-9527-1614FE23F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EAEE-B06B-9D7C-A247-A109CB6E9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BC1A7-F3D2-1625-D6A4-1E32BE048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870B2-450F-4BFA-9661-F359FD9F1911}" type="datetimeFigureOut">
              <a:rPr lang="en-US" smtClean="0"/>
              <a:t>8/16/2023</a:t>
            </a:fld>
            <a:endParaRPr lang="en-US"/>
          </a:p>
        </p:txBody>
      </p:sp>
      <p:sp>
        <p:nvSpPr>
          <p:cNvPr id="5" name="Footer Placeholder 4">
            <a:extLst>
              <a:ext uri="{FF2B5EF4-FFF2-40B4-BE49-F238E27FC236}">
                <a16:creationId xmlns:a16="http://schemas.microsoft.com/office/drawing/2014/main" id="{D62C9446-E418-4A06-34EC-5E8551D34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D0CC4E-8350-0075-86E9-0A8ED9350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4DCE7-FE43-4C60-9D4E-BB82533CA4E6}" type="slidenum">
              <a:rPr lang="en-US" smtClean="0"/>
              <a:t>‹#›</a:t>
            </a:fld>
            <a:endParaRPr lang="en-US"/>
          </a:p>
        </p:txBody>
      </p:sp>
    </p:spTree>
    <p:extLst>
      <p:ext uri="{BB962C8B-B14F-4D97-AF65-F5344CB8AC3E}">
        <p14:creationId xmlns:p14="http://schemas.microsoft.com/office/powerpoint/2010/main" val="324661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AKHyBOpfuPc" TargetMode="External"/><Relationship Id="rId2" Type="http://schemas.openxmlformats.org/officeDocument/2006/relationships/hyperlink" Target="mailto:steinmetz.curt@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Kuiji"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harmadrum.org/portal_d8_cnt_page.php?folder_id=7&amp;cnt_id=36&amp;up_page=1#:~:text=According%20to%20Master%20Sheng%20Yen,deceased%2C%20and%20praying%20for%20blessings." TargetMode="External"/><Relationship Id="rId1" Type="http://schemas.openxmlformats.org/officeDocument/2006/relationships/slideLayout" Target="../slideLayouts/slideLayout7.xml"/><Relationship Id="rId4" Type="http://schemas.openxmlformats.org/officeDocument/2006/relationships/hyperlink" Target="https://www.amazon.com/Mahamevnawa-Pali-English-Paritta-Chanting-Book/dp/955687064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dkamerica.org/product/a-comprehensive-commentary-on-the-heart-sutr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huntingtonarchive.org/resources/downloads/sutras/02Prajnaparamita/Nagarjuna-PP-tretise.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EB39DF-D6D5-73D5-E9E2-F88260082C92}"/>
              </a:ext>
            </a:extLst>
          </p:cNvPr>
          <p:cNvSpPr txBox="1"/>
          <p:nvPr/>
        </p:nvSpPr>
        <p:spPr>
          <a:xfrm>
            <a:off x="442210" y="359765"/>
            <a:ext cx="12029606"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D391BDE9-2B93-CC41-11BB-331575BF2E54}"/>
              </a:ext>
            </a:extLst>
          </p:cNvPr>
          <p:cNvSpPr txBox="1"/>
          <p:nvPr/>
        </p:nvSpPr>
        <p:spPr>
          <a:xfrm>
            <a:off x="442210" y="566441"/>
            <a:ext cx="11055246" cy="5878532"/>
          </a:xfrm>
          <a:prstGeom prst="rect">
            <a:avLst/>
          </a:prstGeom>
          <a:noFill/>
        </p:spPr>
        <p:txBody>
          <a:bodyPr wrap="square" rtlCol="0">
            <a:spAutoFit/>
          </a:bodyPr>
          <a:lstStyle/>
          <a:p>
            <a:r>
              <a:rPr lang="en-US" sz="3600" dirty="0"/>
              <a:t>If we practice Prajnaparamita we will perceive that all five skandhas are empty and be saved from all suffering and distress. This is the teaching of </a:t>
            </a:r>
            <a:r>
              <a:rPr lang="en-US" sz="3600" dirty="0" err="1"/>
              <a:t>Guanjajai</a:t>
            </a:r>
            <a:r>
              <a:rPr lang="en-US" sz="3600" dirty="0"/>
              <a:t> Bodhisattva, aka, </a:t>
            </a:r>
            <a:r>
              <a:rPr lang="en-US" sz="3600" dirty="0" err="1"/>
              <a:t>Kwanseum</a:t>
            </a:r>
            <a:r>
              <a:rPr lang="en-US" sz="3600" dirty="0"/>
              <a:t> Bosal, aka </a:t>
            </a:r>
            <a:r>
              <a:rPr lang="en-US" sz="3600" dirty="0" err="1"/>
              <a:t>Avalokitesvara</a:t>
            </a:r>
            <a:r>
              <a:rPr lang="en-US" sz="3600" dirty="0"/>
              <a:t>. She teaches this based on her own direct experience.</a:t>
            </a:r>
          </a:p>
          <a:p>
            <a:endParaRPr lang="en-US" sz="3600" dirty="0"/>
          </a:p>
          <a:p>
            <a:r>
              <a:rPr lang="en-US" sz="3200" dirty="0"/>
              <a:t>So how do we practice Prajnaparamita?</a:t>
            </a:r>
          </a:p>
          <a:p>
            <a:endParaRPr lang="en-US" sz="3200" dirty="0"/>
          </a:p>
          <a:p>
            <a:r>
              <a:rPr lang="en-US" sz="3200" dirty="0"/>
              <a:t>1. Recite the Heart Sutra. A lot.</a:t>
            </a:r>
          </a:p>
          <a:p>
            <a:endParaRPr lang="en-US" sz="3200" dirty="0"/>
          </a:p>
          <a:p>
            <a:r>
              <a:rPr lang="en-US" sz="3200" dirty="0"/>
              <a:t>2. Study the Heart Sutra. A lot.</a:t>
            </a:r>
            <a:endParaRPr lang="en-US" dirty="0"/>
          </a:p>
        </p:txBody>
      </p:sp>
      <p:sp>
        <p:nvSpPr>
          <p:cNvPr id="7" name="TextBox 6">
            <a:extLst>
              <a:ext uri="{FF2B5EF4-FFF2-40B4-BE49-F238E27FC236}">
                <a16:creationId xmlns:a16="http://schemas.microsoft.com/office/drawing/2014/main" id="{D4E0C1F4-818A-EF0E-1175-D63DE8E036F4}"/>
              </a:ext>
            </a:extLst>
          </p:cNvPr>
          <p:cNvSpPr txBox="1"/>
          <p:nvPr/>
        </p:nvSpPr>
        <p:spPr>
          <a:xfrm>
            <a:off x="115910" y="180304"/>
            <a:ext cx="1163388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E700AFC-0274-46F8-C97E-F82B48D3887F}"/>
              </a:ext>
            </a:extLst>
          </p:cNvPr>
          <p:cNvSpPr txBox="1"/>
          <p:nvPr/>
        </p:nvSpPr>
        <p:spPr>
          <a:xfrm>
            <a:off x="7704944" y="3429000"/>
            <a:ext cx="3927423" cy="2769989"/>
          </a:xfrm>
          <a:prstGeom prst="rect">
            <a:avLst/>
          </a:prstGeom>
          <a:noFill/>
        </p:spPr>
        <p:txBody>
          <a:bodyPr wrap="square" rtlCol="0">
            <a:spAutoFit/>
          </a:bodyPr>
          <a:lstStyle/>
          <a:p>
            <a:r>
              <a:rPr lang="en-US" dirty="0"/>
              <a:t>If you would like to receive a file with the Heart Sutra chant recording, as seen at the beginning and end of the video, please send me an email at:</a:t>
            </a:r>
          </a:p>
          <a:p>
            <a:r>
              <a:rPr lang="en-US" dirty="0">
                <a:hlinkClick r:id="rId2"/>
              </a:rPr>
              <a:t>steinmetz.curt@gmail.com</a:t>
            </a:r>
            <a:endParaRPr lang="en-US" dirty="0"/>
          </a:p>
          <a:p>
            <a:r>
              <a:rPr lang="en-US" dirty="0"/>
              <a:t>BE SURE TO PUT: "heart sutra video" in the subject line of your email!!</a:t>
            </a:r>
          </a:p>
          <a:p>
            <a:endParaRPr lang="en-US" dirty="0"/>
          </a:p>
          <a:p>
            <a:r>
              <a:rPr lang="en-US" sz="1600" dirty="0"/>
              <a:t>And here is a link to the video for this class:</a:t>
            </a:r>
          </a:p>
          <a:p>
            <a:r>
              <a:rPr lang="en-US" sz="1400" dirty="0">
                <a:hlinkClick r:id="rId3"/>
              </a:rPr>
              <a:t>https://www.youtube.com/watch?v=AKHyBOpfuPc</a:t>
            </a:r>
            <a:endParaRPr lang="en-US" sz="1400" dirty="0"/>
          </a:p>
        </p:txBody>
      </p:sp>
      <p:sp>
        <p:nvSpPr>
          <p:cNvPr id="8" name="Rectangle 7">
            <a:extLst>
              <a:ext uri="{FF2B5EF4-FFF2-40B4-BE49-F238E27FC236}">
                <a16:creationId xmlns:a16="http://schemas.microsoft.com/office/drawing/2014/main" id="{75BA07E3-2301-BE93-EB7B-148078D99FD9}"/>
              </a:ext>
            </a:extLst>
          </p:cNvPr>
          <p:cNvSpPr/>
          <p:nvPr/>
        </p:nvSpPr>
        <p:spPr>
          <a:xfrm>
            <a:off x="7615003" y="3327816"/>
            <a:ext cx="4134787" cy="3117157"/>
          </a:xfrm>
          <a:prstGeom prst="rect">
            <a:avLst/>
          </a:prstGeom>
          <a:noFill/>
          <a:ln w="28575">
            <a:solidFill>
              <a:srgbClr val="7030A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17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E70C0-1DD2-3AB0-FE5D-3631BFF6DD5A}"/>
              </a:ext>
            </a:extLst>
          </p:cNvPr>
          <p:cNvSpPr txBox="1"/>
          <p:nvPr/>
        </p:nvSpPr>
        <p:spPr>
          <a:xfrm>
            <a:off x="439947" y="621101"/>
            <a:ext cx="10946921" cy="5909310"/>
          </a:xfrm>
          <a:prstGeom prst="rect">
            <a:avLst/>
          </a:prstGeom>
          <a:noFill/>
        </p:spPr>
        <p:txBody>
          <a:bodyPr wrap="square">
            <a:spAutoFit/>
          </a:bodyPr>
          <a:lstStyle/>
          <a:p>
            <a:r>
              <a:rPr lang="en-US" i="1" dirty="0"/>
              <a:t>Prior to generating the mind of enlightenment, one should first be equipped with </a:t>
            </a:r>
            <a:r>
              <a:rPr lang="en-US" b="1" i="1" dirty="0"/>
              <a:t>the ten supreme virtues and the three profound </a:t>
            </a:r>
            <a:r>
              <a:rPr lang="en-US" b="1" i="1" dirty="0" err="1"/>
              <a:t>vipasyanas</a:t>
            </a:r>
            <a:r>
              <a:rPr lang="en-US" b="1" i="1" dirty="0"/>
              <a:t> (contemplations)</a:t>
            </a:r>
            <a:r>
              <a:rPr lang="en-US" i="1" dirty="0"/>
              <a:t>. The ten supreme virtues are: (1) being near beneficial friends; (2) making offerings to the Buddhas; (3) accumulating roots of virtue; (4) aspiring toward the supreme Dharma; (5) being kindhearted; (6) tolerating hardship; (7) being compassionate and sincere; (8) having the profound thought of equanimity; (9) believing in the Mahayana; and (10) aspiring toward the wisdom of the Buddhas.</a:t>
            </a:r>
          </a:p>
          <a:p>
            <a:endParaRPr lang="en-US" i="1" dirty="0"/>
          </a:p>
          <a:p>
            <a:r>
              <a:rPr lang="en-US" dirty="0"/>
              <a:t>After simply listing the ten supreme virtues, Kuiji then goes on to describe the three profound contemplations in more detail. These are: (1) to become weary of conditioned dharmas, (2) to seek enlightenment, and (3) to contemplate the suffering of all sentient beings.</a:t>
            </a:r>
          </a:p>
          <a:p>
            <a:endParaRPr lang="en-US" dirty="0"/>
          </a:p>
          <a:p>
            <a:r>
              <a:rPr lang="en-US" dirty="0"/>
              <a:t>Kuiji especially emphasizes the third contemplation above and ties it back to bodhicitta:</a:t>
            </a:r>
          </a:p>
          <a:p>
            <a:endParaRPr lang="en-US" dirty="0"/>
          </a:p>
          <a:p>
            <a:r>
              <a:rPr lang="en-US" i="1" dirty="0"/>
              <a:t>Seeing beings such as these, one cannot help feeling deep sorrow, and will respond by generating one’s initial aspiration: "I vow to definitely realize unsurpassed, supreme enlightenment (</a:t>
            </a:r>
            <a:r>
              <a:rPr lang="en-US" i="1" dirty="0" err="1"/>
              <a:t>anuttara-samyak-sambodhi</a:t>
            </a:r>
            <a:r>
              <a:rPr lang="en-US" i="1" dirty="0"/>
              <a:t>) in order to benefit all sentient beings."</a:t>
            </a:r>
          </a:p>
          <a:p>
            <a:endParaRPr lang="en-US" i="1" dirty="0"/>
          </a:p>
          <a:p>
            <a:r>
              <a:rPr lang="en-US" dirty="0"/>
              <a:t>Kuiji then starts to get more technical and talks a lot about Yogacara/</a:t>
            </a:r>
            <a:r>
              <a:rPr lang="en-US" dirty="0" err="1"/>
              <a:t>Consciousnes</a:t>
            </a:r>
            <a:r>
              <a:rPr lang="en-US" dirty="0"/>
              <a:t>-Only philosophy. But suddenly he stops and says, </a:t>
            </a:r>
            <a:r>
              <a:rPr lang="en-US" i="1" dirty="0"/>
              <a:t>"Many sutras and sastras have repeatedly explained the principle of consciousness only, yet excessive explanations should be avoided lest the reader lose interest. Examining carefully the sacred teachings that expound the doctrine of consciousness only, we find that although there are numerous kinds, they can be categorized into five."</a:t>
            </a:r>
          </a:p>
        </p:txBody>
      </p:sp>
      <p:sp>
        <p:nvSpPr>
          <p:cNvPr id="5" name="TextBox 4">
            <a:extLst>
              <a:ext uri="{FF2B5EF4-FFF2-40B4-BE49-F238E27FC236}">
                <a16:creationId xmlns:a16="http://schemas.microsoft.com/office/drawing/2014/main" id="{1D92004A-3C04-B2D3-8BBA-D78DB948DD60}"/>
              </a:ext>
            </a:extLst>
          </p:cNvPr>
          <p:cNvSpPr txBox="1"/>
          <p:nvPr/>
        </p:nvSpPr>
        <p:spPr>
          <a:xfrm>
            <a:off x="103030" y="103031"/>
            <a:ext cx="11809927" cy="3992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HS.63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38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42EE0-CC97-103E-CD3C-1010A90F8CF1}"/>
              </a:ext>
            </a:extLst>
          </p:cNvPr>
          <p:cNvSpPr txBox="1"/>
          <p:nvPr/>
        </p:nvSpPr>
        <p:spPr>
          <a:xfrm>
            <a:off x="500331" y="706394"/>
            <a:ext cx="11430000" cy="5909310"/>
          </a:xfrm>
          <a:prstGeom prst="rect">
            <a:avLst/>
          </a:prstGeom>
          <a:noFill/>
        </p:spPr>
        <p:txBody>
          <a:bodyPr wrap="square" rtlCol="0">
            <a:spAutoFit/>
          </a:bodyPr>
          <a:lstStyle/>
          <a:p>
            <a:r>
              <a:rPr lang="en-US" sz="2400" b="1" dirty="0"/>
              <a:t>The Five Kinds of Yogacara Teaching, </a:t>
            </a:r>
            <a:r>
              <a:rPr lang="en-US" sz="2400" b="1" dirty="0" err="1"/>
              <a:t>etc</a:t>
            </a:r>
            <a:endParaRPr lang="en-US" sz="2400" b="1" dirty="0"/>
          </a:p>
          <a:p>
            <a:endParaRPr lang="en-US" dirty="0"/>
          </a:p>
          <a:p>
            <a:r>
              <a:rPr lang="en-US" sz="2400" b="1" i="1" dirty="0"/>
              <a:t>1. Eradicating the false and maintaining the true.</a:t>
            </a:r>
          </a:p>
          <a:p>
            <a:r>
              <a:rPr lang="en-US" sz="2400" b="1" i="1" dirty="0"/>
              <a:t>2. Rejecting the false and preserving the pure.</a:t>
            </a:r>
          </a:p>
          <a:p>
            <a:r>
              <a:rPr lang="en-US" sz="2400" b="1" i="1" dirty="0"/>
              <a:t>3. Gathering the branches (parts) into the root (foundation).</a:t>
            </a:r>
          </a:p>
          <a:p>
            <a:r>
              <a:rPr lang="en-US" sz="2400" b="1" i="1" dirty="0"/>
              <a:t>4. Concealing the inferior and revealing the superior.</a:t>
            </a:r>
          </a:p>
          <a:p>
            <a:r>
              <a:rPr lang="en-US" sz="2400" b="1" i="1" dirty="0"/>
              <a:t>5. Eradicating forms and realizing its self-nature.</a:t>
            </a:r>
          </a:p>
          <a:p>
            <a:endParaRPr lang="en-US" dirty="0"/>
          </a:p>
          <a:p>
            <a:r>
              <a:rPr lang="en-US" dirty="0"/>
              <a:t>Each of these teachings is expanded upon with quotes from various sources, many of which we are left to guess at, although he does name the </a:t>
            </a:r>
            <a:r>
              <a:rPr lang="en-US" dirty="0" err="1"/>
              <a:t>Vimalakirti</a:t>
            </a:r>
            <a:r>
              <a:rPr lang="en-US" dirty="0"/>
              <a:t> Sutra and Vasubandhu's Thirty Verses.</a:t>
            </a:r>
          </a:p>
          <a:p>
            <a:endParaRPr lang="en-US" dirty="0"/>
          </a:p>
          <a:p>
            <a:r>
              <a:rPr lang="en-US" dirty="0"/>
              <a:t>Although he introduces these five as "teachings" he then proceeds to refer to them as "contemplations", or "the </a:t>
            </a:r>
            <a:r>
              <a:rPr lang="en-US" dirty="0" err="1"/>
              <a:t>vipasyanas</a:t>
            </a:r>
            <a:r>
              <a:rPr lang="en-US" dirty="0"/>
              <a:t> of consciousness only".</a:t>
            </a:r>
          </a:p>
          <a:p>
            <a:endParaRPr lang="en-US" dirty="0"/>
          </a:p>
          <a:p>
            <a:r>
              <a:rPr lang="en-US" dirty="0"/>
              <a:t>The next several pages are taken up by a pretty technical discussion that Kuiji refers to as "a brief presentation of practice". And then Kuiji asks, and answers: </a:t>
            </a:r>
            <a:r>
              <a:rPr lang="en-US" i="1" dirty="0"/>
              <a:t>"What is the expanded exposition of practice? It consists of three aspects:</a:t>
            </a:r>
          </a:p>
          <a:p>
            <a:r>
              <a:rPr lang="en-US" i="1" dirty="0"/>
              <a:t>(1) what is taught; (2) the [dharma] of cultivating the teachings; and (3) the one able to cultivate the teachings. First of all, one should know what is taught, one should rely on that teaching, and, finally, one methodically accomplishes what he is able to cultivate from the teachings. Thus, all three aspects are included in the bodhisattva practice."</a:t>
            </a:r>
          </a:p>
        </p:txBody>
      </p:sp>
      <p:sp>
        <p:nvSpPr>
          <p:cNvPr id="4" name="TextBox 3">
            <a:extLst>
              <a:ext uri="{FF2B5EF4-FFF2-40B4-BE49-F238E27FC236}">
                <a16:creationId xmlns:a16="http://schemas.microsoft.com/office/drawing/2014/main" id="{75484E91-4282-2E1D-EAE9-8ACE8D954CD4}"/>
              </a:ext>
            </a:extLst>
          </p:cNvPr>
          <p:cNvSpPr txBox="1"/>
          <p:nvPr/>
        </p:nvSpPr>
        <p:spPr>
          <a:xfrm>
            <a:off x="128788" y="115910"/>
            <a:ext cx="1180154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64</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91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5FD9B3-663D-9E28-EA6B-ED589FC7F554}"/>
              </a:ext>
            </a:extLst>
          </p:cNvPr>
          <p:cNvSpPr txBox="1"/>
          <p:nvPr/>
        </p:nvSpPr>
        <p:spPr>
          <a:xfrm>
            <a:off x="629728" y="741873"/>
            <a:ext cx="6840747" cy="5386090"/>
          </a:xfrm>
          <a:prstGeom prst="rect">
            <a:avLst/>
          </a:prstGeom>
          <a:noFill/>
        </p:spPr>
        <p:txBody>
          <a:bodyPr wrap="square">
            <a:spAutoFit/>
          </a:bodyPr>
          <a:lstStyle/>
          <a:p>
            <a:r>
              <a:rPr lang="en-US" i="1" dirty="0"/>
              <a:t>The first aspect, the object of practice, includes five things ….</a:t>
            </a:r>
          </a:p>
          <a:p>
            <a:endParaRPr lang="en-US" i="1" dirty="0"/>
          </a:p>
          <a:p>
            <a:r>
              <a:rPr lang="en-US" i="1" dirty="0"/>
              <a:t>Next, one should propagate the true Dharma and teach the five fields of knowledge in a way that is beneficial and pleasing…..</a:t>
            </a:r>
          </a:p>
          <a:p>
            <a:endParaRPr lang="en-US" i="1" dirty="0"/>
          </a:p>
          <a:p>
            <a:r>
              <a:rPr lang="en-US" i="1" dirty="0"/>
              <a:t>Next, one should engage in practice, avoiding the three types of negative actions, that is, of body, speech, and mind, as proscribed by the Buddha…..</a:t>
            </a:r>
          </a:p>
          <a:p>
            <a:endParaRPr lang="en-US" i="1" dirty="0"/>
          </a:p>
          <a:p>
            <a:r>
              <a:rPr lang="en-US" i="1" dirty="0"/>
              <a:t>Next, one should teach…..</a:t>
            </a:r>
          </a:p>
          <a:p>
            <a:endParaRPr lang="en-US" i="1" dirty="0"/>
          </a:p>
          <a:p>
            <a:r>
              <a:rPr lang="en-US" i="1" dirty="0"/>
              <a:t>Next, one should give instructions and admonitions, forbidding offenses and explaining allowable non-offenses….. </a:t>
            </a:r>
          </a:p>
          <a:p>
            <a:endParaRPr lang="en-US" i="1" dirty="0"/>
          </a:p>
          <a:p>
            <a:r>
              <a:rPr lang="en-US" i="1" dirty="0"/>
              <a:t>Next, one establishes the three actions of body, speech, and mind…..</a:t>
            </a:r>
          </a:p>
          <a:p>
            <a:endParaRPr lang="en-US" i="1" dirty="0"/>
          </a:p>
          <a:p>
            <a:r>
              <a:rPr lang="en-US" sz="2800" b="1" i="1" dirty="0"/>
              <a:t>Next, one should practice the [six] paramitas…… </a:t>
            </a:r>
          </a:p>
        </p:txBody>
      </p:sp>
      <p:pic>
        <p:nvPicPr>
          <p:cNvPr id="4" name="Picture 3">
            <a:extLst>
              <a:ext uri="{FF2B5EF4-FFF2-40B4-BE49-F238E27FC236}">
                <a16:creationId xmlns:a16="http://schemas.microsoft.com/office/drawing/2014/main" id="{9D40466A-39E5-39ED-D0E3-BD8B27096083}"/>
              </a:ext>
            </a:extLst>
          </p:cNvPr>
          <p:cNvPicPr>
            <a:picLocks noChangeAspect="1"/>
          </p:cNvPicPr>
          <p:nvPr/>
        </p:nvPicPr>
        <p:blipFill>
          <a:blip r:embed="rId2"/>
          <a:stretch>
            <a:fillRect/>
          </a:stretch>
        </p:blipFill>
        <p:spPr>
          <a:xfrm>
            <a:off x="7708147" y="862641"/>
            <a:ext cx="3922058" cy="4938227"/>
          </a:xfrm>
          <a:prstGeom prst="rect">
            <a:avLst/>
          </a:prstGeom>
        </p:spPr>
      </p:pic>
      <p:sp>
        <p:nvSpPr>
          <p:cNvPr id="5" name="TextBox 4">
            <a:extLst>
              <a:ext uri="{FF2B5EF4-FFF2-40B4-BE49-F238E27FC236}">
                <a16:creationId xmlns:a16="http://schemas.microsoft.com/office/drawing/2014/main" id="{311BE994-F0CA-61FA-1587-53B1F8D8F610}"/>
              </a:ext>
            </a:extLst>
          </p:cNvPr>
          <p:cNvSpPr txBox="1"/>
          <p:nvPr/>
        </p:nvSpPr>
        <p:spPr>
          <a:xfrm>
            <a:off x="7972605" y="5800868"/>
            <a:ext cx="3657600" cy="369332"/>
          </a:xfrm>
          <a:prstGeom prst="rect">
            <a:avLst/>
          </a:prstGeom>
          <a:noFill/>
        </p:spPr>
        <p:txBody>
          <a:bodyPr wrap="square" rtlCol="0">
            <a:spAutoFit/>
          </a:bodyPr>
          <a:lstStyle/>
          <a:p>
            <a:r>
              <a:rPr lang="en-US" dirty="0">
                <a:hlinkClick r:id="rId3"/>
              </a:rPr>
              <a:t>https://en.wikipedia.org/wiki/Kuiji</a:t>
            </a:r>
            <a:endParaRPr lang="en-US" dirty="0"/>
          </a:p>
        </p:txBody>
      </p:sp>
      <p:sp>
        <p:nvSpPr>
          <p:cNvPr id="7" name="TextBox 6">
            <a:extLst>
              <a:ext uri="{FF2B5EF4-FFF2-40B4-BE49-F238E27FC236}">
                <a16:creationId xmlns:a16="http://schemas.microsoft.com/office/drawing/2014/main" id="{EB8BFD7D-1528-535A-A1EB-951DF0E77B8A}"/>
              </a:ext>
            </a:extLst>
          </p:cNvPr>
          <p:cNvSpPr txBox="1"/>
          <p:nvPr/>
        </p:nvSpPr>
        <p:spPr>
          <a:xfrm>
            <a:off x="90152" y="180304"/>
            <a:ext cx="1177129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HS.65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66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2531FE-BAD4-929C-F022-1AD0D160F091}"/>
              </a:ext>
            </a:extLst>
          </p:cNvPr>
          <p:cNvSpPr txBox="1"/>
          <p:nvPr/>
        </p:nvSpPr>
        <p:spPr>
          <a:xfrm>
            <a:off x="279296" y="682051"/>
            <a:ext cx="11315596" cy="6093976"/>
          </a:xfrm>
          <a:prstGeom prst="rect">
            <a:avLst/>
          </a:prstGeom>
          <a:noFill/>
        </p:spPr>
        <p:txBody>
          <a:bodyPr wrap="square" rtlCol="0">
            <a:spAutoFit/>
          </a:bodyPr>
          <a:lstStyle/>
          <a:p>
            <a:r>
              <a:rPr lang="en-US" dirty="0"/>
              <a:t>Before jumping into </a:t>
            </a:r>
            <a:r>
              <a:rPr lang="en-US" dirty="0" err="1"/>
              <a:t>Kuiji's</a:t>
            </a:r>
            <a:r>
              <a:rPr lang="en-US" dirty="0"/>
              <a:t> exposition of the Six Paramitas, lets first revisit that story about </a:t>
            </a:r>
            <a:r>
              <a:rPr lang="en-US" dirty="0" err="1"/>
              <a:t>Sariputra</a:t>
            </a:r>
            <a:r>
              <a:rPr lang="en-US" dirty="0"/>
              <a:t> giving away one of his eyes …..</a:t>
            </a:r>
          </a:p>
          <a:p>
            <a:endParaRPr lang="en-US" dirty="0"/>
          </a:p>
          <a:p>
            <a:r>
              <a:rPr lang="en-US" dirty="0"/>
              <a:t>As a result of his encounter with the beggar who demanded one of his eyes, only to spit on it and stamp on it, </a:t>
            </a:r>
            <a:r>
              <a:rPr lang="en-US" dirty="0" err="1"/>
              <a:t>Sariputra</a:t>
            </a:r>
            <a:r>
              <a:rPr lang="en-US" dirty="0"/>
              <a:t> turned away from the Bodhisattva path and decided to only "concentrate on disciplining myself so as to gain an early liberation from the cycle of birth and death."</a:t>
            </a:r>
          </a:p>
          <a:p>
            <a:endParaRPr lang="en-US" sz="1100" dirty="0"/>
          </a:p>
          <a:p>
            <a:r>
              <a:rPr lang="en-US" dirty="0"/>
              <a:t>According to Nagarjuna, this story about </a:t>
            </a:r>
            <a:r>
              <a:rPr lang="en-US" dirty="0" err="1"/>
              <a:t>Sariputra</a:t>
            </a:r>
            <a:r>
              <a:rPr lang="en-US" dirty="0"/>
              <a:t> is an example of what it means to </a:t>
            </a:r>
            <a:r>
              <a:rPr lang="en-US" b="1" i="1" dirty="0"/>
              <a:t>not</a:t>
            </a:r>
            <a:r>
              <a:rPr lang="en-US" dirty="0"/>
              <a:t> "cross the river of giving and reach the other shore."</a:t>
            </a:r>
          </a:p>
          <a:p>
            <a:endParaRPr lang="en-US" sz="1100" dirty="0"/>
          </a:p>
          <a:p>
            <a:r>
              <a:rPr lang="en-US" dirty="0"/>
              <a:t>Kuiji's reference to this story is as follows:</a:t>
            </a:r>
          </a:p>
          <a:p>
            <a:endParaRPr lang="en-US" sz="1100" dirty="0"/>
          </a:p>
          <a:p>
            <a:r>
              <a:rPr lang="en-US" dirty="0"/>
              <a:t>"Initially, </a:t>
            </a:r>
            <a:r>
              <a:rPr lang="en-US" dirty="0" err="1"/>
              <a:t>Sariputra</a:t>
            </a:r>
            <a:r>
              <a:rPr lang="en-US" dirty="0"/>
              <a:t> developed great aspiration. But because of an incident in which he gave his own eyes, he retreated to seek lesser fruition. In order to prevent him from retrogressing further, exhortation and encouragement were given."</a:t>
            </a:r>
          </a:p>
          <a:p>
            <a:endParaRPr lang="en-US" sz="1100" dirty="0"/>
          </a:p>
          <a:p>
            <a:r>
              <a:rPr lang="en-US" dirty="0"/>
              <a:t>There is a similar story about </a:t>
            </a:r>
            <a:r>
              <a:rPr lang="en-US" dirty="0" err="1"/>
              <a:t>Shariputra</a:t>
            </a:r>
            <a:r>
              <a:rPr lang="en-US" dirty="0"/>
              <a:t> giving his right arm to a beggar, only to have it rejected because he (necessarily) handed his severed right arm to the beggar using his left arm!</a:t>
            </a:r>
          </a:p>
          <a:p>
            <a:endParaRPr lang="en-US" sz="1100" dirty="0"/>
          </a:p>
          <a:p>
            <a:r>
              <a:rPr lang="en-US" dirty="0"/>
              <a:t>Both of these stories describe what it means to lose bodhicitta, which is the mind of great compassion that guides the Bodhisattva on the path to Buddhahood not for oneself, but for the benefit of all beings.</a:t>
            </a:r>
          </a:p>
          <a:p>
            <a:endParaRPr lang="en-US" sz="1100" dirty="0"/>
          </a:p>
          <a:p>
            <a:r>
              <a:rPr lang="en-US" dirty="0"/>
              <a:t>Kuiji nicely explains </a:t>
            </a:r>
            <a:r>
              <a:rPr lang="en-US" dirty="0" err="1"/>
              <a:t>Sariputra's</a:t>
            </a:r>
            <a:r>
              <a:rPr lang="en-US" dirty="0"/>
              <a:t> role in the Heart Sutra. Thanks to Kuiji, we can look at the Heart Sutra as telling the story of how a sravaka (</a:t>
            </a:r>
            <a:r>
              <a:rPr lang="en-US" dirty="0" err="1"/>
              <a:t>Sariputra</a:t>
            </a:r>
            <a:r>
              <a:rPr lang="en-US" dirty="0"/>
              <a:t>), through the practice of listening (to </a:t>
            </a:r>
            <a:r>
              <a:rPr lang="en-US" dirty="0" err="1"/>
              <a:t>Guanjajai</a:t>
            </a:r>
            <a:r>
              <a:rPr lang="en-US" dirty="0"/>
              <a:t> Bodhisattva) advances from the path of self-liberation to the Bodhisattva path.</a:t>
            </a:r>
          </a:p>
        </p:txBody>
      </p:sp>
      <p:sp>
        <p:nvSpPr>
          <p:cNvPr id="4" name="TextBox 3">
            <a:extLst>
              <a:ext uri="{FF2B5EF4-FFF2-40B4-BE49-F238E27FC236}">
                <a16:creationId xmlns:a16="http://schemas.microsoft.com/office/drawing/2014/main" id="{A21614E8-57BE-3107-2237-9D814C8801FE}"/>
              </a:ext>
            </a:extLst>
          </p:cNvPr>
          <p:cNvSpPr txBox="1"/>
          <p:nvPr/>
        </p:nvSpPr>
        <p:spPr>
          <a:xfrm>
            <a:off x="167425" y="154546"/>
            <a:ext cx="11668260" cy="4121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66</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84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5001D-D552-6831-F7DF-13244A3FBF8C}"/>
              </a:ext>
            </a:extLst>
          </p:cNvPr>
          <p:cNvSpPr txBox="1"/>
          <p:nvPr/>
        </p:nvSpPr>
        <p:spPr>
          <a:xfrm>
            <a:off x="824456" y="689547"/>
            <a:ext cx="10290750" cy="5878532"/>
          </a:xfrm>
          <a:prstGeom prst="rect">
            <a:avLst/>
          </a:prstGeom>
          <a:noFill/>
        </p:spPr>
        <p:txBody>
          <a:bodyPr wrap="square" rtlCol="0">
            <a:spAutoFit/>
          </a:bodyPr>
          <a:lstStyle/>
          <a:p>
            <a:r>
              <a:rPr lang="en-US" dirty="0"/>
              <a:t>The stories about </a:t>
            </a:r>
            <a:r>
              <a:rPr lang="en-US" dirty="0" err="1"/>
              <a:t>Sariputra</a:t>
            </a:r>
            <a:r>
              <a:rPr lang="en-US" dirty="0"/>
              <a:t> giving an eye or an arm, but doing so without absolute non-attachment and therefore losing his bodhicitta, can be contrasted with a famous story from Chinese Buddhism about the Princess Miao-Shan:</a:t>
            </a:r>
          </a:p>
          <a:p>
            <a:endParaRPr lang="en-US" dirty="0"/>
          </a:p>
          <a:p>
            <a:r>
              <a:rPr lang="en-US" sz="1600" i="1" dirty="0"/>
              <a:t>Miao-</a:t>
            </a:r>
            <a:r>
              <a:rPr lang="en-US" sz="1600" i="1" dirty="0" err="1"/>
              <a:t>shan</a:t>
            </a:r>
            <a:r>
              <a:rPr lang="en-US" sz="1600" i="1" dirty="0"/>
              <a:t> was the third daughter of King Miao-</a:t>
            </a:r>
            <a:r>
              <a:rPr lang="en-US" sz="1600" i="1" dirty="0" err="1"/>
              <a:t>chuang</a:t>
            </a:r>
            <a:r>
              <a:rPr lang="en-US" sz="1600" i="1" dirty="0"/>
              <a:t> (Wonderful Adornment). She was by nature drawn to Buddhism, keeping a vegetarian diet, reading scriptures by day, and meditating at night from an early age. The king had no sons and hoped to choose an heir from among his sons-</a:t>
            </a:r>
            <a:r>
              <a:rPr lang="en-US" sz="1600" i="1" dirty="0" err="1"/>
              <a:t>inlaw</a:t>
            </a:r>
            <a:r>
              <a:rPr lang="en-US" sz="1600" i="1" dirty="0"/>
              <a:t>. When Miao-</a:t>
            </a:r>
            <a:r>
              <a:rPr lang="en-US" sz="1600" i="1" dirty="0" err="1"/>
              <a:t>shan</a:t>
            </a:r>
            <a:r>
              <a:rPr lang="en-US" sz="1600" i="1" dirty="0"/>
              <a:t> reached the marriageable age, however, she refused to get married, unlike her two elder sisters, who had both obediently married the men chosen by their father. The king was greatly angered by her refusal and punished her harshly in different ways. She was first confined to the back garden and subjected to hard labor. When, with the aid of gods, she completed the tasks, she was allowed to go to the White Sparrow Nunnery to undergo further trials in the hope of discouraging her from pursuing the religious path. She persevered, and the king burned down the nunnery, killed the five hundred nuns, and had Miao-</a:t>
            </a:r>
            <a:r>
              <a:rPr lang="en-US" sz="1600" i="1" dirty="0" err="1"/>
              <a:t>shan</a:t>
            </a:r>
            <a:r>
              <a:rPr lang="en-US" sz="1600" i="1" dirty="0"/>
              <a:t> executed for her unfilial behavior. While her body was safeguarded by a mountain spirit, </a:t>
            </a:r>
            <a:r>
              <a:rPr lang="en-US" sz="1600" i="1" dirty="0" err="1"/>
              <a:t>Miaoshan’s</a:t>
            </a:r>
            <a:r>
              <a:rPr lang="en-US" sz="1600" i="1" dirty="0"/>
              <a:t> soul toured hell and saved beings there by preaching to them. She returned to the world, went to Hsiang-</a:t>
            </a:r>
            <a:r>
              <a:rPr lang="en-US" sz="1600" i="1" dirty="0" err="1"/>
              <a:t>shan</a:t>
            </a:r>
            <a:r>
              <a:rPr lang="en-US" sz="1600" i="1" dirty="0"/>
              <a:t>, meditated for nine years, and achieved enlightenment. By this time, the king had become seriously ill with a mysterious disease that resisted all medical treatment. Miao-</a:t>
            </a:r>
            <a:r>
              <a:rPr lang="en-US" sz="1600" i="1" dirty="0" err="1"/>
              <a:t>shan</a:t>
            </a:r>
            <a:r>
              <a:rPr lang="en-US" sz="1600" i="1" dirty="0"/>
              <a:t>, disguised as a mendicant monk, came to the palace and told the dying king that there was only one remedy that could save him: a medicine concocted with the eyes and hands of someone who had never felt anger. She further told the astonished king where to find such a person. When the king’s messengers arrived, Miao-</a:t>
            </a:r>
            <a:r>
              <a:rPr lang="en-US" sz="1600" i="1" dirty="0" err="1"/>
              <a:t>shan</a:t>
            </a:r>
            <a:r>
              <a:rPr lang="en-US" sz="1600" i="1" dirty="0"/>
              <a:t> willingly offered her eyes and hands. The father recovered after taking the medicine and came to Hsiang-</a:t>
            </a:r>
            <a:r>
              <a:rPr lang="en-US" sz="1600" i="1" dirty="0" err="1"/>
              <a:t>shan</a:t>
            </a:r>
            <a:r>
              <a:rPr lang="en-US" sz="1600" i="1" dirty="0"/>
              <a:t> with the royal party on a pilgrimage to offer thanks to his savior. He recognized the eyeless and handless ascetic as no other than his own daughter. Overwhelmed with remorse, he and the rest of the royal family all converted to Buddhism. Miao-</a:t>
            </a:r>
            <a:r>
              <a:rPr lang="en-US" sz="1600" i="1" dirty="0" err="1"/>
              <a:t>shan</a:t>
            </a:r>
            <a:r>
              <a:rPr lang="en-US" sz="1600" i="1" dirty="0"/>
              <a:t> was transformed into her true form, that of the Thousand-eyed and Thousand-armed Kuan-yin. After the apotheosis, Miao-</a:t>
            </a:r>
            <a:r>
              <a:rPr lang="en-US" sz="1600" i="1" dirty="0" err="1"/>
              <a:t>shan</a:t>
            </a:r>
            <a:r>
              <a:rPr lang="en-US" sz="1600" i="1" dirty="0"/>
              <a:t> passed away and a pagoda was erected to house her relics.  ["</a:t>
            </a:r>
            <a:r>
              <a:rPr lang="en-US" sz="1600" b="1" i="1" dirty="0"/>
              <a:t>Kuan-yin: The Chinese Transformation  of </a:t>
            </a:r>
            <a:r>
              <a:rPr lang="en-US" sz="1600" b="1" i="1" dirty="0" err="1"/>
              <a:t>Avalokitesvara</a:t>
            </a:r>
            <a:r>
              <a:rPr lang="en-US" sz="1600" i="1" dirty="0"/>
              <a:t>" by Chün-fang </a:t>
            </a:r>
            <a:r>
              <a:rPr lang="en-US" sz="1600" i="1" dirty="0" err="1"/>
              <a:t>Yü</a:t>
            </a:r>
            <a:r>
              <a:rPr lang="en-US" sz="1600" i="1" dirty="0"/>
              <a:t>, pp. 293-294]</a:t>
            </a:r>
          </a:p>
        </p:txBody>
      </p:sp>
      <p:sp>
        <p:nvSpPr>
          <p:cNvPr id="5" name="TextBox 4">
            <a:extLst>
              <a:ext uri="{FF2B5EF4-FFF2-40B4-BE49-F238E27FC236}">
                <a16:creationId xmlns:a16="http://schemas.microsoft.com/office/drawing/2014/main" id="{C53466CE-E404-AEE8-9A6D-5223D793830B}"/>
              </a:ext>
            </a:extLst>
          </p:cNvPr>
          <p:cNvSpPr txBox="1"/>
          <p:nvPr/>
        </p:nvSpPr>
        <p:spPr>
          <a:xfrm>
            <a:off x="157396" y="97435"/>
            <a:ext cx="1172980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HS.67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42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EFCCF-89B8-110D-C99C-F86660A1B190}"/>
              </a:ext>
            </a:extLst>
          </p:cNvPr>
          <p:cNvSpPr txBox="1"/>
          <p:nvPr/>
        </p:nvSpPr>
        <p:spPr>
          <a:xfrm>
            <a:off x="431645" y="666497"/>
            <a:ext cx="11191335" cy="5909310"/>
          </a:xfrm>
          <a:prstGeom prst="rect">
            <a:avLst/>
          </a:prstGeom>
          <a:noFill/>
        </p:spPr>
        <p:txBody>
          <a:bodyPr wrap="square">
            <a:spAutoFit/>
          </a:bodyPr>
          <a:lstStyle/>
          <a:p>
            <a:r>
              <a:rPr lang="en-US" b="1" dirty="0"/>
              <a:t>The first paramita (generosity) according to </a:t>
            </a:r>
            <a:r>
              <a:rPr lang="en-US" b="1" dirty="0" err="1"/>
              <a:t>Kuiji</a:t>
            </a:r>
            <a:endParaRPr lang="en-US" b="1" dirty="0"/>
          </a:p>
          <a:p>
            <a:r>
              <a:rPr lang="en-US" i="1" dirty="0"/>
              <a:t>Seeing people come to ask for things, one should give happily. If they are deceitful and cunning and take advantage, or cheat when begging, [one should] conceal their mistakes without hurting them and fulfill their wishes. One should not disgrace or shame them, so that they can leave happily. At first they may take advantage and cheat, but sooner or later they will come to understand. Neither commend nor reproach, but rather develop pity and sympathy for</a:t>
            </a:r>
          </a:p>
          <a:p>
            <a:r>
              <a:rPr lang="en-US" i="1" dirty="0"/>
              <a:t>them. Think: “They misunderstood me and happened to make a mistake or fault. I will maintain a cheerful attitude and keep them from negativity.” If one has no wealth or valuables to give, one should give the Dharma and sutras so that one will not fail in granting requests. One should very skillfully propagate the proper Buddha-Dharma and cause beings to learn the practice of giving. If one sees someone who often gives alms, one should have others do likewise, so that by encouraging them to give they can attain the perfection of giving. One should not cause others to give too little, or to give improperly, or to give partially to friends, or to make offerings thoughtlessly. </a:t>
            </a:r>
            <a:r>
              <a:rPr lang="en-US" dirty="0"/>
              <a:t>[pp. 41-2]</a:t>
            </a:r>
          </a:p>
          <a:p>
            <a:endParaRPr lang="en-US" dirty="0"/>
          </a:p>
          <a:p>
            <a:r>
              <a:rPr lang="en-US" b="1" dirty="0"/>
              <a:t>The second paramita (discipline) according to </a:t>
            </a:r>
            <a:r>
              <a:rPr lang="en-US" b="1" dirty="0" err="1"/>
              <a:t>Kuiji</a:t>
            </a:r>
            <a:endParaRPr lang="en-US" b="1" dirty="0"/>
          </a:p>
          <a:p>
            <a:r>
              <a:rPr lang="en-US" i="1" dirty="0"/>
              <a:t>One shares whatever one has and does not hoard things for oneself. One practices sincerely in accordance with what one teaches. Except for unbeneficial actions, one acts in accordance with the behavior of others. Except for censuring reprehensible transgressions, one does not annoy others nor denigrate, embarrass, or humiliate them. One does not make known others' shortcomings, nor praise oneself highly. One stays neither too close to nor too distant from</a:t>
            </a:r>
          </a:p>
          <a:p>
            <a:r>
              <a:rPr lang="en-US" i="1" dirty="0"/>
              <a:t>people, nor does one stay near them at improper times. One does not destroy what others are fond of nor praise what they detest. One does not give out valuable information [about a matter] to those who are not closely involved [in it]. One does not make frequent or unusual requests nor revoke previous promises. All of these are part of the treasure of immeasurably great virtues. </a:t>
            </a:r>
            <a:r>
              <a:rPr lang="en-US" dirty="0"/>
              <a:t>[p. 46]</a:t>
            </a:r>
          </a:p>
        </p:txBody>
      </p:sp>
      <p:sp>
        <p:nvSpPr>
          <p:cNvPr id="5" name="TextBox 4">
            <a:extLst>
              <a:ext uri="{FF2B5EF4-FFF2-40B4-BE49-F238E27FC236}">
                <a16:creationId xmlns:a16="http://schemas.microsoft.com/office/drawing/2014/main" id="{A54860CA-798B-01DD-C09C-1CDFA145BCFF}"/>
              </a:ext>
            </a:extLst>
          </p:cNvPr>
          <p:cNvSpPr txBox="1"/>
          <p:nvPr/>
        </p:nvSpPr>
        <p:spPr>
          <a:xfrm>
            <a:off x="141668" y="103031"/>
            <a:ext cx="1177129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68</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7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37E29-0C1C-5373-A547-89AFABB7960A}"/>
              </a:ext>
            </a:extLst>
          </p:cNvPr>
          <p:cNvSpPr txBox="1"/>
          <p:nvPr/>
        </p:nvSpPr>
        <p:spPr>
          <a:xfrm>
            <a:off x="413360" y="590544"/>
            <a:ext cx="11024559" cy="6370975"/>
          </a:xfrm>
          <a:prstGeom prst="rect">
            <a:avLst/>
          </a:prstGeom>
          <a:noFill/>
        </p:spPr>
        <p:txBody>
          <a:bodyPr wrap="square" rtlCol="0">
            <a:spAutoFit/>
          </a:bodyPr>
          <a:lstStyle/>
          <a:p>
            <a:r>
              <a:rPr lang="en-US" b="1" dirty="0"/>
              <a:t>Third Paramita (patience)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according to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Kuiji</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[pp. 50-52]</a:t>
            </a:r>
            <a:endParaRPr lang="en-US" b="1" dirty="0"/>
          </a:p>
          <a:p>
            <a:endParaRPr lang="en-US" sz="1400" dirty="0"/>
          </a:p>
          <a:p>
            <a:r>
              <a:rPr lang="en-US" i="1" dirty="0"/>
              <a:t>Patience (</a:t>
            </a:r>
            <a:r>
              <a:rPr lang="en-US" i="1" dirty="0" err="1"/>
              <a:t>ksanti</a:t>
            </a:r>
            <a:r>
              <a:rPr lang="en-US" i="1" dirty="0"/>
              <a:t>) means to avoid anger under any circumstances, through vigorously exercising discerning wisdom. There are three kinds of patience.</a:t>
            </a:r>
          </a:p>
          <a:p>
            <a:endParaRPr lang="en-US" sz="1400" i="1" dirty="0"/>
          </a:p>
          <a:p>
            <a:r>
              <a:rPr lang="en-US" i="1" dirty="0"/>
              <a:t>1. </a:t>
            </a:r>
            <a:r>
              <a:rPr lang="en-US" b="1" i="1" dirty="0"/>
              <a:t>The patience of enduring enmity and harm</a:t>
            </a:r>
            <a:r>
              <a:rPr lang="en-US" i="1" dirty="0"/>
              <a:t>. When encountering harm from others, one should reflect:</a:t>
            </a:r>
          </a:p>
          <a:p>
            <a:r>
              <a:rPr lang="en-US" i="1" dirty="0"/>
              <a:t>“This is due to my actions in previous lifetimes. If I am not patient now, I will again create the causes of suffering.</a:t>
            </a:r>
          </a:p>
          <a:p>
            <a:r>
              <a:rPr lang="en-US" i="1" dirty="0"/>
              <a:t>Instead of benefiting myself, I will only achieve fetters and harm for myself. Moreover, both my body and mind</a:t>
            </a:r>
          </a:p>
          <a:p>
            <a:r>
              <a:rPr lang="en-US" i="1" dirty="0"/>
              <a:t>and those of others are of the nature of suffering. Out of ignorance, others harm me physically. But as I am aware</a:t>
            </a:r>
          </a:p>
          <a:p>
            <a:r>
              <a:rPr lang="en-US" i="1" dirty="0"/>
              <a:t>[of the consequences], how could I then increase their suffering? Sravakas, who work for their own benefit, still do not harm others [in retaliation]. Even more so should I, working to benefit others, endure their harm [without retaliation].” Reflecting in this way, one should practice </a:t>
            </a:r>
            <a:r>
              <a:rPr lang="en-US" b="1" i="1" dirty="0"/>
              <a:t>the five contemplations</a:t>
            </a:r>
            <a:r>
              <a:rPr lang="en-US" i="1" dirty="0"/>
              <a:t> [</a:t>
            </a:r>
            <a:r>
              <a:rPr lang="zh-CN" altLang="en-US" i="1" dirty="0"/>
              <a:t>五想</a:t>
            </a:r>
            <a:r>
              <a:rPr lang="en-US" altLang="zh-CN" i="1" dirty="0"/>
              <a:t>]</a:t>
            </a:r>
            <a:r>
              <a:rPr lang="en-US" i="1" dirty="0"/>
              <a:t>. </a:t>
            </a:r>
          </a:p>
          <a:p>
            <a:endParaRPr lang="en-US" sz="1400" i="1" dirty="0"/>
          </a:p>
          <a:p>
            <a:r>
              <a:rPr lang="en-US" b="1" i="1" dirty="0"/>
              <a:t>First</a:t>
            </a:r>
            <a:r>
              <a:rPr lang="en-US" i="1" dirty="0"/>
              <a:t> is to reflect (</a:t>
            </a:r>
            <a:r>
              <a:rPr lang="zh-CN" altLang="en-US" b="0" i="1" dirty="0">
                <a:solidFill>
                  <a:srgbClr val="202020"/>
                </a:solidFill>
                <a:effectLst/>
                <a:latin typeface="Times New Roman" panose="02020603050405020304" pitchFamily="18" charset="0"/>
              </a:rPr>
              <a:t>念</a:t>
            </a:r>
            <a:r>
              <a:rPr lang="en-US" altLang="zh-CN" b="0" i="1" dirty="0">
                <a:solidFill>
                  <a:srgbClr val="202020"/>
                </a:solidFill>
                <a:effectLst/>
                <a:latin typeface="Times New Roman" panose="02020603050405020304" pitchFamily="18" charset="0"/>
              </a:rPr>
              <a:t>)</a:t>
            </a:r>
            <a:r>
              <a:rPr lang="en-US" i="1" dirty="0"/>
              <a:t> thus: "Since beginningless time, beings have been either my relatives or friends, so I should abandon enmity and harm and constantly remember their kindness."</a:t>
            </a:r>
          </a:p>
          <a:p>
            <a:endParaRPr lang="en-US" sz="1400" i="1" dirty="0"/>
          </a:p>
          <a:p>
            <a:r>
              <a:rPr lang="en-US" b="1" i="1" dirty="0"/>
              <a:t>Second</a:t>
            </a:r>
            <a:r>
              <a:rPr lang="en-US" i="1" dirty="0"/>
              <a:t>, one should reflect: "Since all phenomena are dependently arising and selfless, who is there to be harmed? Hence, I should not take [enmity] personally but should maintain thoughts of the Dharma."</a:t>
            </a:r>
          </a:p>
          <a:p>
            <a:endParaRPr lang="en-US" sz="1400" i="1" dirty="0"/>
          </a:p>
          <a:p>
            <a:r>
              <a:rPr lang="en-US" b="1" i="1" dirty="0"/>
              <a:t>Third</a:t>
            </a:r>
            <a:r>
              <a:rPr lang="en-US" i="1" dirty="0"/>
              <a:t>, one should reflect: "The nature of life is impermanent. Out of revenge I can do nothing more than end someone’s life. Why would an intelligent person want to kill those who are already in the process of birth and death? I should not even allow defiled thoughts to arise, much less cause harm. I should abandon thoughts of permanence and maintain mindfulness of impermanence."</a:t>
            </a:r>
          </a:p>
          <a:p>
            <a:endParaRPr lang="en-US" sz="1400" dirty="0"/>
          </a:p>
        </p:txBody>
      </p:sp>
      <p:sp>
        <p:nvSpPr>
          <p:cNvPr id="4" name="TextBox 3">
            <a:extLst>
              <a:ext uri="{FF2B5EF4-FFF2-40B4-BE49-F238E27FC236}">
                <a16:creationId xmlns:a16="http://schemas.microsoft.com/office/drawing/2014/main" id="{0BC245EF-72B0-8E0D-F1FA-EAAC519E1E85}"/>
              </a:ext>
            </a:extLst>
          </p:cNvPr>
          <p:cNvSpPr txBox="1"/>
          <p:nvPr/>
        </p:nvSpPr>
        <p:spPr>
          <a:xfrm>
            <a:off x="128789" y="115910"/>
            <a:ext cx="117197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69</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84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74E4-6659-5DAE-B1FA-96E8EBBDFD75}"/>
              </a:ext>
            </a:extLst>
          </p:cNvPr>
          <p:cNvSpPr txBox="1"/>
          <p:nvPr/>
        </p:nvSpPr>
        <p:spPr>
          <a:xfrm>
            <a:off x="465949" y="757680"/>
            <a:ext cx="11015931" cy="5909310"/>
          </a:xfrm>
          <a:prstGeom prst="rect">
            <a:avLst/>
          </a:prstGeom>
          <a:noFill/>
        </p:spPr>
        <p:txBody>
          <a:bodyPr wrap="square">
            <a:spAutoFit/>
          </a:bodyPr>
          <a:lstStyle/>
          <a:p>
            <a:r>
              <a:rPr lang="en-US" b="1" i="1" dirty="0"/>
              <a:t>Fourth</a:t>
            </a:r>
            <a:r>
              <a:rPr lang="en-US" i="1" dirty="0"/>
              <a:t>, one should reflect: "Whether experiencing prosperity or hardship, beings are constantly pursued by the three kinds of suffering. I should employ skillful means to lead them out of suffering forever. How could I cause them more suffering? I should abandon thoughts of pleasure and maintain mindfulness of suffering."</a:t>
            </a:r>
          </a:p>
          <a:p>
            <a:endParaRPr lang="en-US" i="1" dirty="0"/>
          </a:p>
          <a:p>
            <a:r>
              <a:rPr lang="en-US" b="1" i="1" dirty="0"/>
              <a:t>Fifth</a:t>
            </a:r>
            <a:r>
              <a:rPr lang="en-US" i="1" dirty="0"/>
              <a:t>, one should reflect: "It is for the sake of sentient beings that I aspire toward enlightenment. I should benefit them and look after them. How could I retaliate and harm them? I should abandon thoughts of harming them and maintain thoughts of looking after them."</a:t>
            </a:r>
          </a:p>
          <a:p>
            <a:endParaRPr lang="en-US" i="1" dirty="0"/>
          </a:p>
          <a:p>
            <a:r>
              <a:rPr lang="en-US" i="1" dirty="0"/>
              <a:t>Thus, one will be free from anger, will not reciprocate harm and injury nor be led by one’s predispositions, and will be able to tolerate enmity and harm.</a:t>
            </a:r>
          </a:p>
          <a:p>
            <a:endParaRPr lang="en-US" dirty="0"/>
          </a:p>
          <a:p>
            <a:r>
              <a:rPr lang="en-US" dirty="0"/>
              <a:t>The other two kinds of patience are:  "The patience of enduring suffering" and "The patience of true insight into the Dharma".</a:t>
            </a:r>
          </a:p>
          <a:p>
            <a:endParaRPr lang="en-US" dirty="0"/>
          </a:p>
          <a:p>
            <a:r>
              <a:rPr lang="en-US" dirty="0"/>
              <a:t>This section on patience concludes with </a:t>
            </a:r>
          </a:p>
          <a:p>
            <a:endParaRPr lang="en-US" dirty="0"/>
          </a:p>
          <a:p>
            <a:r>
              <a:rPr lang="en-US" i="1" dirty="0"/>
              <a:t>One becomes mortified upon losing patience and realizes that patience is the cause of peace and happiness in life. [Patience] eradicates </a:t>
            </a:r>
            <a:r>
              <a:rPr lang="en-US" i="1" dirty="0" err="1"/>
              <a:t>nonvirtuous</a:t>
            </a:r>
            <a:r>
              <a:rPr lang="en-US" i="1" dirty="0"/>
              <a:t> actions, leads to peace and happiness, and allows one to approach the end of one’s life without regret. It leads to excellent future rebirths without hatred or enemies, and eventually to the realization of unsurpassed enlightenment. One also sees the suffering that results from impatience. Therefore, one practices patience oneself, and through praise and encouragement teaches others to do the same.</a:t>
            </a:r>
          </a:p>
        </p:txBody>
      </p:sp>
      <p:sp>
        <p:nvSpPr>
          <p:cNvPr id="5" name="TextBox 4">
            <a:extLst>
              <a:ext uri="{FF2B5EF4-FFF2-40B4-BE49-F238E27FC236}">
                <a16:creationId xmlns:a16="http://schemas.microsoft.com/office/drawing/2014/main" id="{D1E197AD-9F76-2800-EDE1-D394A54C3A39}"/>
              </a:ext>
            </a:extLst>
          </p:cNvPr>
          <p:cNvSpPr txBox="1"/>
          <p:nvPr/>
        </p:nvSpPr>
        <p:spPr>
          <a:xfrm>
            <a:off x="270456" y="191010"/>
            <a:ext cx="1160386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70</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40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79D6A6-4E10-305E-E040-2DC51C0C0390}"/>
              </a:ext>
            </a:extLst>
          </p:cNvPr>
          <p:cNvSpPr txBox="1"/>
          <p:nvPr/>
        </p:nvSpPr>
        <p:spPr>
          <a:xfrm>
            <a:off x="422695" y="595223"/>
            <a:ext cx="6021238" cy="5632311"/>
          </a:xfrm>
          <a:prstGeom prst="rect">
            <a:avLst/>
          </a:prstGeom>
          <a:noFill/>
        </p:spPr>
        <p:txBody>
          <a:bodyPr wrap="square">
            <a:spAutoFit/>
          </a:bodyPr>
          <a:lstStyle/>
          <a:p>
            <a:r>
              <a:rPr lang="en-US" sz="2000" b="1" dirty="0"/>
              <a:t>Fourth Paramita (effort)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according to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Kuiji</a:t>
            </a:r>
            <a:endParaRPr lang="en-US" sz="2000" b="1" dirty="0"/>
          </a:p>
          <a:p>
            <a:endParaRPr lang="en-US" sz="2000" dirty="0"/>
          </a:p>
          <a:p>
            <a:r>
              <a:rPr lang="en-US" sz="2000" i="1" dirty="0"/>
              <a:t>[O]ne generates a courageous attitude and dons the armor of this pledge.</a:t>
            </a:r>
          </a:p>
          <a:p>
            <a:endParaRPr lang="en-US" sz="2000" i="1" dirty="0"/>
          </a:p>
          <a:p>
            <a:r>
              <a:rPr lang="en-US" sz="2000" i="1" dirty="0"/>
              <a:t>"Now, in order to liberate even one being from suffering, I am willing to stay in the hells, even though one day and night [in hell] is equal to a thousand great </a:t>
            </a:r>
            <a:r>
              <a:rPr lang="en-US" sz="2000" i="1" dirty="0" err="1"/>
              <a:t>kalpas</a:t>
            </a:r>
            <a:r>
              <a:rPr lang="en-US" sz="2000" i="1" dirty="0"/>
              <a:t> here. If I have to stay in the hells hundreds of thousands of times before I attain enlightenment, I will do so without regret or becoming discouraged, [much less] stay for a short time and undergo [only] a little suffering."</a:t>
            </a:r>
          </a:p>
          <a:p>
            <a:endParaRPr lang="en-US" sz="2000" i="1" dirty="0"/>
          </a:p>
          <a:p>
            <a:r>
              <a:rPr lang="en-US" sz="2000" i="1" dirty="0"/>
              <a:t>If one can summon even a little faith and understanding [of this practice], one creates innumerable causes for the attainment of great enlightenment; how much more so if one perfects [the practice]? Therefore, one practices virtue without the least cowardice. [p. 53]</a:t>
            </a:r>
          </a:p>
        </p:txBody>
      </p:sp>
      <p:pic>
        <p:nvPicPr>
          <p:cNvPr id="5" name="Picture 4">
            <a:extLst>
              <a:ext uri="{FF2B5EF4-FFF2-40B4-BE49-F238E27FC236}">
                <a16:creationId xmlns:a16="http://schemas.microsoft.com/office/drawing/2014/main" id="{3D71CE42-DD0C-4165-A1F2-9EC3B81AB9F6}"/>
              </a:ext>
            </a:extLst>
          </p:cNvPr>
          <p:cNvPicPr>
            <a:picLocks noChangeAspect="1"/>
          </p:cNvPicPr>
          <p:nvPr/>
        </p:nvPicPr>
        <p:blipFill>
          <a:blip r:embed="rId2"/>
          <a:stretch>
            <a:fillRect/>
          </a:stretch>
        </p:blipFill>
        <p:spPr>
          <a:xfrm>
            <a:off x="7306510" y="671422"/>
            <a:ext cx="3945276" cy="5791200"/>
          </a:xfrm>
          <a:prstGeom prst="rect">
            <a:avLst/>
          </a:prstGeom>
        </p:spPr>
      </p:pic>
      <p:sp>
        <p:nvSpPr>
          <p:cNvPr id="7" name="TextBox 6">
            <a:extLst>
              <a:ext uri="{FF2B5EF4-FFF2-40B4-BE49-F238E27FC236}">
                <a16:creationId xmlns:a16="http://schemas.microsoft.com/office/drawing/2014/main" id="{7EFB686C-1466-8856-73E7-36E25C68A2EC}"/>
              </a:ext>
            </a:extLst>
          </p:cNvPr>
          <p:cNvSpPr txBox="1"/>
          <p:nvPr/>
        </p:nvSpPr>
        <p:spPr>
          <a:xfrm>
            <a:off x="244699" y="115910"/>
            <a:ext cx="1162962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71</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20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007C33-2FE6-0A0E-C5F9-5DECE7A362A4}"/>
              </a:ext>
            </a:extLst>
          </p:cNvPr>
          <p:cNvSpPr txBox="1"/>
          <p:nvPr/>
        </p:nvSpPr>
        <p:spPr>
          <a:xfrm>
            <a:off x="355012" y="874073"/>
            <a:ext cx="11127347" cy="5539978"/>
          </a:xfrm>
          <a:prstGeom prst="rect">
            <a:avLst/>
          </a:prstGeom>
          <a:noFill/>
        </p:spPr>
        <p:txBody>
          <a:bodyPr wrap="square">
            <a:spAutoFit/>
          </a:bodyPr>
          <a:lstStyle/>
          <a:p>
            <a:r>
              <a:rPr lang="en-US" sz="2400" b="1" dirty="0"/>
              <a:t>Fifth Paramita (meditation, concentration, dhyana) according to </a:t>
            </a:r>
            <a:r>
              <a:rPr lang="en-US" sz="2400" b="1" dirty="0" err="1"/>
              <a:t>Kuiji</a:t>
            </a:r>
            <a:endParaRPr lang="en-US" sz="2400" b="1" dirty="0"/>
          </a:p>
          <a:p>
            <a:endParaRPr lang="en-US" dirty="0"/>
          </a:p>
          <a:p>
            <a:r>
              <a:rPr lang="en-US" sz="2400" i="1" dirty="0"/>
              <a:t>Concentration (dhyana) means first hearing and reflecting on [the Dharma] and then stabilizing the mind one-pointedly. There are three types of concentration. First is tranquil concentration, which delightedly fixes on actual phenomena. This means that by eliminating discrimination, distractions, and attachment, one is able to develop quietude, equanimity, and samadhi. Second is tranquil concentration manifesting supernatural abilities. This refers to the stabilization that brings forth supernormal powers. Third is tranquil concentration that benefits beings. This is so called because it achieves their benefit, happiness, and samadhi. Due to tranquil concentration, one can accomplish skill in mantras to prevent calamities, eradicate epidemics, produce rain, eradicate fear, and bestow food and wealth. One can admonish others to abandon idleness and practice as they should. One has supernatural powers of prophecy, instruction, transformation, illumination, and the elimination of suffering. Thus one is able to eradicate all serious obstructions forever. [p. 54]</a:t>
            </a:r>
          </a:p>
        </p:txBody>
      </p:sp>
      <p:sp>
        <p:nvSpPr>
          <p:cNvPr id="5" name="TextBox 4">
            <a:extLst>
              <a:ext uri="{FF2B5EF4-FFF2-40B4-BE49-F238E27FC236}">
                <a16:creationId xmlns:a16="http://schemas.microsoft.com/office/drawing/2014/main" id="{DA888F88-8E88-EB0B-1E04-DA92FE4ABF58}"/>
              </a:ext>
            </a:extLst>
          </p:cNvPr>
          <p:cNvSpPr txBox="1"/>
          <p:nvPr/>
        </p:nvSpPr>
        <p:spPr>
          <a:xfrm>
            <a:off x="154546" y="218941"/>
            <a:ext cx="1174553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72</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30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8ED3B3-02F1-86D4-BE2B-ECC41FEBB073}"/>
              </a:ext>
            </a:extLst>
          </p:cNvPr>
          <p:cNvSpPr txBox="1"/>
          <p:nvPr/>
        </p:nvSpPr>
        <p:spPr>
          <a:xfrm>
            <a:off x="453390" y="525780"/>
            <a:ext cx="11250930" cy="6001643"/>
          </a:xfrm>
          <a:prstGeom prst="rect">
            <a:avLst/>
          </a:prstGeom>
          <a:noFill/>
        </p:spPr>
        <p:txBody>
          <a:bodyPr wrap="square" rtlCol="0">
            <a:spAutoFit/>
          </a:bodyPr>
          <a:lstStyle/>
          <a:p>
            <a:r>
              <a:rPr lang="en-US" sz="2400" dirty="0"/>
              <a:t>You can recite the Heart Sutra anywhere, anytime. This is much easier if you have it memorized. (So it's a good idea to memorize it.)</a:t>
            </a:r>
          </a:p>
          <a:p>
            <a:endParaRPr lang="en-US" sz="2400" dirty="0"/>
          </a:p>
          <a:p>
            <a:r>
              <a:rPr lang="en-US" sz="2400" dirty="0"/>
              <a:t>How do you memorize the Heart Sutra (or anything)? By doing it over and over again.</a:t>
            </a:r>
          </a:p>
          <a:p>
            <a:endParaRPr lang="en-US" sz="2400" dirty="0"/>
          </a:p>
          <a:p>
            <a:r>
              <a:rPr lang="en-US" sz="2400" dirty="0"/>
              <a:t>Reciting the Heart Sutra is already a strong practice. Any kind of Sutra recitation is very beneficial – this a central idea in all schools of Mahayana Buddhism, including Zen.</a:t>
            </a:r>
          </a:p>
          <a:p>
            <a:endParaRPr lang="en-US" sz="2400" dirty="0"/>
          </a:p>
          <a:p>
            <a:r>
              <a:rPr lang="en-US" sz="2400" dirty="0"/>
              <a:t>Sutra recitation is a way to practice "the three recollections": recollection of Buddha, recollection of Dharma, and recollection of Sangha. Another name for "recollection" is "mindfulness". In Chinese this is </a:t>
            </a:r>
            <a:r>
              <a:rPr lang="zh-CN" altLang="en-US" sz="2400" dirty="0"/>
              <a:t>念 </a:t>
            </a:r>
            <a:r>
              <a:rPr lang="en-US" altLang="zh-CN" sz="2400" dirty="0"/>
              <a:t>(Ch: </a:t>
            </a:r>
            <a:r>
              <a:rPr lang="en-US" altLang="zh-CN" sz="2400" dirty="0" err="1"/>
              <a:t>niàn</a:t>
            </a:r>
            <a:r>
              <a:rPr lang="en-US" altLang="zh-CN" sz="2400" dirty="0"/>
              <a:t>; Kr: </a:t>
            </a:r>
            <a:r>
              <a:rPr lang="en-US" altLang="zh-CN" sz="2400" dirty="0" err="1"/>
              <a:t>yeom</a:t>
            </a:r>
            <a:r>
              <a:rPr lang="en-US" altLang="zh-CN" sz="2400" dirty="0"/>
              <a:t>; </a:t>
            </a:r>
            <a:r>
              <a:rPr lang="en-US" altLang="zh-CN" sz="2400" dirty="0" err="1"/>
              <a:t>Jp</a:t>
            </a:r>
            <a:r>
              <a:rPr lang="en-US" altLang="zh-CN" sz="2400" dirty="0"/>
              <a:t>: </a:t>
            </a:r>
            <a:r>
              <a:rPr lang="en-US" altLang="zh-CN" sz="2400" dirty="0" err="1"/>
              <a:t>nen</a:t>
            </a:r>
            <a:r>
              <a:rPr lang="en-US" altLang="zh-CN" sz="2400" dirty="0"/>
              <a:t>). This is the "</a:t>
            </a:r>
            <a:r>
              <a:rPr lang="en-US" altLang="zh-CN" sz="2400" dirty="0" err="1"/>
              <a:t>nen</a:t>
            </a:r>
            <a:r>
              <a:rPr lang="en-US" altLang="zh-CN" sz="2400" dirty="0"/>
              <a:t>" in the Kanzeon chant when we way "</a:t>
            </a:r>
            <a:r>
              <a:rPr lang="en-US" altLang="zh-CN" sz="2400" dirty="0" err="1"/>
              <a:t>nen</a:t>
            </a:r>
            <a:r>
              <a:rPr lang="en-US" altLang="zh-CN" sz="2400" dirty="0"/>
              <a:t> </a:t>
            </a:r>
            <a:r>
              <a:rPr lang="en-US" altLang="zh-CN" sz="2400" dirty="0" err="1"/>
              <a:t>nen</a:t>
            </a:r>
            <a:r>
              <a:rPr lang="en-US" altLang="zh-CN" sz="2400" dirty="0"/>
              <a:t> </a:t>
            </a:r>
            <a:r>
              <a:rPr lang="en-US" altLang="zh-CN" sz="2400" dirty="0" err="1"/>
              <a:t>ju</a:t>
            </a:r>
            <a:r>
              <a:rPr lang="en-US" altLang="zh-CN" sz="2400" dirty="0"/>
              <a:t> shin ki / </a:t>
            </a:r>
            <a:r>
              <a:rPr lang="en-US" altLang="zh-CN" sz="2400" dirty="0" err="1"/>
              <a:t>nen</a:t>
            </a:r>
            <a:r>
              <a:rPr lang="en-US" altLang="zh-CN" sz="2400" dirty="0"/>
              <a:t> </a:t>
            </a:r>
            <a:r>
              <a:rPr lang="en-US" altLang="zh-CN" sz="2400" dirty="0" err="1"/>
              <a:t>nen</a:t>
            </a:r>
            <a:r>
              <a:rPr lang="en-US" altLang="zh-CN" sz="2400" dirty="0"/>
              <a:t> fu </a:t>
            </a:r>
            <a:r>
              <a:rPr lang="en-US" altLang="zh-CN" sz="2400" dirty="0" err="1"/>
              <a:t>ri</a:t>
            </a:r>
            <a:r>
              <a:rPr lang="en-US" altLang="zh-CN" sz="2400" dirty="0"/>
              <a:t> shin".</a:t>
            </a:r>
          </a:p>
          <a:p>
            <a:endParaRPr lang="en-US" sz="2400" dirty="0"/>
          </a:p>
          <a:p>
            <a:r>
              <a:rPr lang="en-US" sz="2400" dirty="0"/>
              <a:t>Sutra recitation is mindfulness of Buddha because it is the words of the Buddha, and for the same reason it is also mindfulness of Dharma. If you do Sutra recitation together with others then it is also mindfulness of Sangha.</a:t>
            </a:r>
            <a:endParaRPr lang="en-US" dirty="0"/>
          </a:p>
        </p:txBody>
      </p:sp>
      <p:sp>
        <p:nvSpPr>
          <p:cNvPr id="4" name="TextBox 3">
            <a:extLst>
              <a:ext uri="{FF2B5EF4-FFF2-40B4-BE49-F238E27FC236}">
                <a16:creationId xmlns:a16="http://schemas.microsoft.com/office/drawing/2014/main" id="{387AE32B-81A5-17C0-749F-249480C91C81}"/>
              </a:ext>
            </a:extLst>
          </p:cNvPr>
          <p:cNvSpPr txBox="1"/>
          <p:nvPr/>
        </p:nvSpPr>
        <p:spPr>
          <a:xfrm>
            <a:off x="218940" y="128789"/>
            <a:ext cx="11848563" cy="3969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014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988253-31D8-B024-6613-406B71554B0F}"/>
              </a:ext>
            </a:extLst>
          </p:cNvPr>
          <p:cNvSpPr txBox="1"/>
          <p:nvPr/>
        </p:nvSpPr>
        <p:spPr>
          <a:xfrm>
            <a:off x="120203" y="1030308"/>
            <a:ext cx="11951594" cy="5447645"/>
          </a:xfrm>
          <a:prstGeom prst="rect">
            <a:avLst/>
          </a:prstGeom>
          <a:noFill/>
        </p:spPr>
        <p:txBody>
          <a:bodyPr wrap="square">
            <a:spAutoFit/>
          </a:bodyPr>
          <a:lstStyle/>
          <a:p>
            <a:r>
              <a:rPr lang="en-US" sz="3200" b="1" dirty="0"/>
              <a:t>Prajna Paramita [pp. 54-69] (wisdom) according to </a:t>
            </a:r>
            <a:r>
              <a:rPr lang="en-US" sz="3200" b="1" dirty="0" err="1"/>
              <a:t>Kuiji</a:t>
            </a:r>
            <a:endParaRPr lang="en-US" sz="3200" b="1" dirty="0"/>
          </a:p>
          <a:p>
            <a:endParaRPr lang="en-US" dirty="0"/>
          </a:p>
          <a:p>
            <a:endParaRPr lang="en-US" dirty="0"/>
          </a:p>
          <a:p>
            <a:r>
              <a:rPr lang="en-US" dirty="0"/>
              <a:t>		</a:t>
            </a:r>
            <a:r>
              <a:rPr lang="en-US" sz="2800" dirty="0"/>
              <a:t>Definition(s) of Wisdom (pp. 54-5)</a:t>
            </a:r>
          </a:p>
          <a:p>
            <a:r>
              <a:rPr lang="en-US" sz="2800" dirty="0"/>
              <a:t>		The Four All-Embracing Virtues (</a:t>
            </a:r>
            <a:r>
              <a:rPr lang="en-US" sz="1200" dirty="0"/>
              <a:t>pp. 55-6; 1. giving, 2. kind speech, 3. beneficial conduct, 4. working with others</a:t>
            </a:r>
            <a:r>
              <a:rPr lang="en-US" sz="2800" dirty="0"/>
              <a:t>)</a:t>
            </a:r>
          </a:p>
          <a:p>
            <a:r>
              <a:rPr lang="en-US" sz="2800" dirty="0"/>
              <a:t>		Making Offerings (pp. 56-8)</a:t>
            </a:r>
          </a:p>
          <a:p>
            <a:r>
              <a:rPr lang="en-US" sz="2800" dirty="0"/>
              <a:t>		Staying near beneficial friends (pp. 58-9)</a:t>
            </a:r>
          </a:p>
          <a:p>
            <a:r>
              <a:rPr lang="en-US" sz="2800" dirty="0"/>
              <a:t>		The Four </a:t>
            </a:r>
            <a:r>
              <a:rPr lang="en-US" sz="2800" dirty="0" err="1"/>
              <a:t>Immeasuables</a:t>
            </a:r>
            <a:r>
              <a:rPr lang="en-US" sz="2800" dirty="0"/>
              <a:t>, the Four </a:t>
            </a:r>
            <a:r>
              <a:rPr lang="en-US" sz="2800" dirty="0" err="1"/>
              <a:t>Reliances</a:t>
            </a:r>
            <a:r>
              <a:rPr lang="en-US" sz="2800" dirty="0"/>
              <a:t>, </a:t>
            </a:r>
            <a:r>
              <a:rPr lang="en-US" sz="2800" dirty="0" err="1"/>
              <a:t>etc</a:t>
            </a:r>
            <a:r>
              <a:rPr lang="en-US" sz="2800" dirty="0"/>
              <a:t> (pp. 59-64)</a:t>
            </a:r>
          </a:p>
          <a:p>
            <a:r>
              <a:rPr lang="en-US" sz="2800" dirty="0"/>
              <a:t>		Ten Bhumis (pp. 64-9)</a:t>
            </a:r>
          </a:p>
          <a:p>
            <a:r>
              <a:rPr lang="en-US" sz="2800" dirty="0"/>
              <a:t>			</a:t>
            </a:r>
            <a:r>
              <a:rPr lang="en-US" sz="2400" dirty="0"/>
              <a:t>Ten Supreme Practice, Ten Grave Obscurations, Ten Aspects of Suchness</a:t>
            </a:r>
          </a:p>
          <a:p>
            <a:r>
              <a:rPr lang="en-US" sz="2800" dirty="0"/>
              <a:t>			</a:t>
            </a:r>
            <a:r>
              <a:rPr lang="en-US" sz="2400" dirty="0"/>
              <a:t>Also: The Four Qualities (that a Bodhisattva should practice with) </a:t>
            </a:r>
          </a:p>
          <a:p>
            <a:r>
              <a:rPr lang="en-US" sz="2800" dirty="0"/>
              <a:t>			</a:t>
            </a:r>
            <a:r>
              <a:rPr lang="en-US" sz="2400" dirty="0"/>
              <a:t>And: The Seven kinds of mercy </a:t>
            </a:r>
          </a:p>
          <a:p>
            <a:r>
              <a:rPr lang="en-US" sz="2800" dirty="0"/>
              <a:t>				</a:t>
            </a:r>
          </a:p>
        </p:txBody>
      </p:sp>
      <p:sp>
        <p:nvSpPr>
          <p:cNvPr id="5" name="TextBox 4">
            <a:extLst>
              <a:ext uri="{FF2B5EF4-FFF2-40B4-BE49-F238E27FC236}">
                <a16:creationId xmlns:a16="http://schemas.microsoft.com/office/drawing/2014/main" id="{33DD7B97-2851-8FBE-D2EC-617FF0A33290}"/>
              </a:ext>
            </a:extLst>
          </p:cNvPr>
          <p:cNvSpPr txBox="1"/>
          <p:nvPr/>
        </p:nvSpPr>
        <p:spPr>
          <a:xfrm>
            <a:off x="150253" y="0"/>
            <a:ext cx="1178846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HS.73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6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82AB53-47D0-BC4A-D48B-B5681C49D366}"/>
              </a:ext>
            </a:extLst>
          </p:cNvPr>
          <p:cNvSpPr txBox="1"/>
          <p:nvPr/>
        </p:nvSpPr>
        <p:spPr>
          <a:xfrm>
            <a:off x="329783" y="1045385"/>
            <a:ext cx="11415010" cy="5632311"/>
          </a:xfrm>
          <a:prstGeom prst="rect">
            <a:avLst/>
          </a:prstGeom>
          <a:noFill/>
        </p:spPr>
        <p:txBody>
          <a:bodyPr wrap="square">
            <a:spAutoFit/>
          </a:bodyPr>
          <a:lstStyle/>
          <a:p>
            <a:r>
              <a:rPr lang="en-US" i="1" dirty="0"/>
              <a:t>Because a compassionate mind is blissful and pure, one with such a mind is very kind to sentient beings, is benevolent toward them, tirelessly endures suffering for them, and is very patient with them…. Due to one’s practice and the influence of compassion, there is nothing internal or external that [a bodhisattva] is reluctant to give away, and there is no wisdom that cannot be attained. Since the enlightenment of a bodhisattva is based on compassion, one is able to endure all the suffering of cyclic existence. </a:t>
            </a:r>
            <a:r>
              <a:rPr lang="en-US" dirty="0"/>
              <a:t>[p. 67]</a:t>
            </a:r>
          </a:p>
          <a:p>
            <a:endParaRPr lang="en-US" dirty="0"/>
          </a:p>
          <a:p>
            <a:r>
              <a:rPr lang="en-US" i="1" dirty="0"/>
              <a:t>It is not that sagely knowledge does not exist. The Dharma-nature beyond words of the objects of cognition (</a:t>
            </a:r>
            <a:r>
              <a:rPr lang="en-US" i="1" dirty="0" err="1"/>
              <a:t>visayas</a:t>
            </a:r>
            <a:r>
              <a:rPr lang="en-US" i="1" dirty="0"/>
              <a:t>) of the ultimate and conventional truths is not like an illusion or a dream, whose shapes and images and essence are totally nonexistent, and called non-nature, and so on. Understanding that "what is attached to" (</a:t>
            </a:r>
            <a:r>
              <a:rPr lang="en-US" i="1" dirty="0" err="1"/>
              <a:t>parikalpita</a:t>
            </a:r>
            <a:r>
              <a:rPr lang="en-US" i="1" dirty="0"/>
              <a:t>) is nonexistent is called awakening to what is not existent; and understanding that the objects of cognition [cognized by the] sage (</a:t>
            </a:r>
            <a:r>
              <a:rPr lang="en-US" i="1" dirty="0" err="1"/>
              <a:t>cirya</a:t>
            </a:r>
            <a:r>
              <a:rPr lang="en-US" i="1" dirty="0"/>
              <a:t>) exist is called awakening to what is not nonexistent. Therefore, the sutra says that the bodhisattva does not become attached to what is nonexistent, nor does he forsake what is existent even a little bit. He understands what is nonexistent as nonexistent, and what is existent as existent. If one [erroneously] understands according to the ultimate truth that the substance of dharmas is empty and not existent at all, this is not skillful means.</a:t>
            </a:r>
            <a:r>
              <a:rPr lang="en-US" dirty="0"/>
              <a:t> [p. 93]</a:t>
            </a:r>
          </a:p>
          <a:p>
            <a:endParaRPr lang="en-US" dirty="0"/>
          </a:p>
          <a:p>
            <a:r>
              <a:rPr lang="en-US" i="1" dirty="0"/>
              <a:t>After attaining true and conventional wisdom, accomplishing enlightenment for oneself and others, and perfecting knowledge and practice, one is called a “Buddha.” [Although a Buddha] does not need further practice after the perfection of enlightenment, he does not forsake [the practice] of helping sentient beings. Therefore, it is said, "The Buddhas have relied on </a:t>
            </a:r>
            <a:r>
              <a:rPr lang="en-US" i="1" dirty="0" err="1"/>
              <a:t>prajna</a:t>
            </a:r>
            <a:r>
              <a:rPr lang="en-US" i="1" dirty="0"/>
              <a:t>. Reliance can also denote [the results of prior] practice. In other words, in the causal stage the Buddhas have relied on the practice of </a:t>
            </a:r>
            <a:r>
              <a:rPr lang="en-US" i="1" dirty="0" err="1"/>
              <a:t>prajna</a:t>
            </a:r>
            <a:r>
              <a:rPr lang="en-US" i="1" dirty="0"/>
              <a:t> and thus have attained complete enlightenment." </a:t>
            </a:r>
            <a:r>
              <a:rPr lang="en-US" dirty="0"/>
              <a:t>[p. 120]</a:t>
            </a:r>
          </a:p>
        </p:txBody>
      </p:sp>
      <p:sp>
        <p:nvSpPr>
          <p:cNvPr id="5" name="TextBox 4">
            <a:extLst>
              <a:ext uri="{FF2B5EF4-FFF2-40B4-BE49-F238E27FC236}">
                <a16:creationId xmlns:a16="http://schemas.microsoft.com/office/drawing/2014/main" id="{4572AA82-6979-3382-928B-6080346F6851}"/>
              </a:ext>
            </a:extLst>
          </p:cNvPr>
          <p:cNvSpPr txBox="1"/>
          <p:nvPr/>
        </p:nvSpPr>
        <p:spPr>
          <a:xfrm>
            <a:off x="141668" y="180304"/>
            <a:ext cx="117197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74</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B71E571-2B2C-F5C1-9811-3A025F9BA75E}"/>
              </a:ext>
            </a:extLst>
          </p:cNvPr>
          <p:cNvSpPr txBox="1"/>
          <p:nvPr/>
        </p:nvSpPr>
        <p:spPr>
          <a:xfrm>
            <a:off x="1986197" y="464695"/>
            <a:ext cx="6340839" cy="461665"/>
          </a:xfrm>
          <a:prstGeom prst="rect">
            <a:avLst/>
          </a:prstGeom>
          <a:noFill/>
        </p:spPr>
        <p:txBody>
          <a:bodyPr wrap="square" rtlCol="0">
            <a:spAutoFit/>
          </a:bodyPr>
          <a:lstStyle/>
          <a:p>
            <a:r>
              <a:rPr lang="en-US" sz="2400" b="1" dirty="0"/>
              <a:t>Three more quotes from </a:t>
            </a:r>
            <a:r>
              <a:rPr lang="en-US" sz="2400" b="1" dirty="0" err="1"/>
              <a:t>Kuiji's</a:t>
            </a:r>
            <a:r>
              <a:rPr lang="en-US" sz="2400" b="1" dirty="0"/>
              <a:t> Commentary:</a:t>
            </a:r>
          </a:p>
        </p:txBody>
      </p:sp>
    </p:spTree>
    <p:extLst>
      <p:ext uri="{BB962C8B-B14F-4D97-AF65-F5344CB8AC3E}">
        <p14:creationId xmlns:p14="http://schemas.microsoft.com/office/powerpoint/2010/main" val="4073255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3A899-0F38-559A-1C7F-9A243C4F007A}"/>
              </a:ext>
            </a:extLst>
          </p:cNvPr>
          <p:cNvSpPr txBox="1"/>
          <p:nvPr/>
        </p:nvSpPr>
        <p:spPr>
          <a:xfrm>
            <a:off x="374755" y="764499"/>
            <a:ext cx="8364512" cy="5909310"/>
          </a:xfrm>
          <a:prstGeom prst="rect">
            <a:avLst/>
          </a:prstGeom>
          <a:noFill/>
        </p:spPr>
        <p:txBody>
          <a:bodyPr wrap="square" rtlCol="0">
            <a:spAutoFit/>
          </a:bodyPr>
          <a:lstStyle/>
          <a:p>
            <a:r>
              <a:rPr lang="en-US" dirty="0"/>
              <a:t>Finally, another fascinating passage in Kuiji's commentary comes at the beginning where he discusses the words "heart" (</a:t>
            </a:r>
            <a:r>
              <a:rPr lang="zh-CN" altLang="en-US" b="1" dirty="0"/>
              <a:t>心</a:t>
            </a:r>
            <a:r>
              <a:rPr lang="en-US" altLang="zh-CN" dirty="0"/>
              <a:t>)</a:t>
            </a:r>
            <a:r>
              <a:rPr lang="en-US" dirty="0"/>
              <a:t> and "sutra" (</a:t>
            </a:r>
            <a:r>
              <a:rPr lang="zh-CN" altLang="en-US" b="1" dirty="0"/>
              <a:t>經</a:t>
            </a:r>
            <a:r>
              <a:rPr lang="en-US" altLang="zh-CN" dirty="0"/>
              <a:t>)</a:t>
            </a:r>
            <a:r>
              <a:rPr lang="en-US" dirty="0"/>
              <a:t>:</a:t>
            </a:r>
          </a:p>
          <a:p>
            <a:endParaRPr lang="en-US" dirty="0"/>
          </a:p>
          <a:p>
            <a:r>
              <a:rPr lang="en-US" b="1" dirty="0"/>
              <a:t>Heart</a:t>
            </a:r>
            <a:r>
              <a:rPr lang="en-US" i="1" dirty="0"/>
              <a:t> (</a:t>
            </a:r>
            <a:r>
              <a:rPr lang="en-US" i="1" dirty="0" err="1"/>
              <a:t>hrdaya</a:t>
            </a:r>
            <a:r>
              <a:rPr lang="en-US" i="1" dirty="0"/>
              <a:t>) signifies essence and excellence. Because the </a:t>
            </a:r>
            <a:r>
              <a:rPr lang="en-US" i="1" dirty="0" err="1"/>
              <a:t>Mahaprajnaparamita</a:t>
            </a:r>
            <a:r>
              <a:rPr lang="en-US" i="1" dirty="0"/>
              <a:t>-sutra is voluminous and extensive in meaning, those who receive, uphold, transmit, or study it may easily become discouraged. Therefore the sages, for the purpose of propagating the Dharma, captured the supreme essence by composing this condensed sutra. Consequently, the three divisions and the two prefaces [that usually appear in a sutra] were left out. The most subtle and essential elements [of the </a:t>
            </a:r>
            <a:r>
              <a:rPr lang="en-US" i="1" dirty="0" err="1"/>
              <a:t>Mahaprajnaparamita</a:t>
            </a:r>
            <a:r>
              <a:rPr lang="en-US" i="1" dirty="0"/>
              <a:t>-sutra] were selected as the main points to be mentioned. Although this sutra contains various teachings, it mainly articulates that form itself is emptiness. It encompasses thousands of doctrines, running through the principle of "no knowledge" to that of attainment. It explores the profound purpose of the </a:t>
            </a:r>
            <a:r>
              <a:rPr lang="en-US" i="1" dirty="0" err="1"/>
              <a:t>Mahaprajnaparamita</a:t>
            </a:r>
            <a:r>
              <a:rPr lang="en-US" i="1" dirty="0"/>
              <a:t>-sutra and elucidates its essence. Hence it is called "heart."</a:t>
            </a:r>
          </a:p>
          <a:p>
            <a:endParaRPr lang="en-US" i="1" dirty="0"/>
          </a:p>
          <a:p>
            <a:r>
              <a:rPr lang="en-US" b="1" dirty="0"/>
              <a:t>Sutra</a:t>
            </a:r>
            <a:r>
              <a:rPr lang="en-US" i="1" dirty="0"/>
              <a:t> is a guiding explanation concerning profound principles and an enduring example that guides confused beings. In order to enlighten [sentient beings], this sutra was taught in accordance with the essence, [that is, the core or "heart,"] of wisdom. Therefore, it has </a:t>
            </a:r>
            <a:r>
              <a:rPr lang="en-US" b="1" dirty="0"/>
              <a:t>Heart</a:t>
            </a:r>
            <a:r>
              <a:rPr lang="en-US" i="1" dirty="0"/>
              <a:t> as its title. Likewise, the </a:t>
            </a:r>
            <a:r>
              <a:rPr lang="en-US" i="1" dirty="0" err="1"/>
              <a:t>Yogacarabhumi</a:t>
            </a:r>
            <a:r>
              <a:rPr lang="en-US" i="1" dirty="0"/>
              <a:t>-sastra, the </a:t>
            </a:r>
            <a:r>
              <a:rPr lang="en-US" i="1" dirty="0" err="1"/>
              <a:t>Dasabhumika</a:t>
            </a:r>
            <a:r>
              <a:rPr lang="en-US" i="1" dirty="0"/>
              <a:t>-sutra, and other sutras [that elucidate the stages (</a:t>
            </a:r>
            <a:r>
              <a:rPr lang="en-US" i="1" dirty="0" err="1"/>
              <a:t>bhumis</a:t>
            </a:r>
            <a:r>
              <a:rPr lang="en-US" i="1" dirty="0"/>
              <a:t>) of practice] make up their titles</a:t>
            </a:r>
            <a:r>
              <a:rPr lang="en-US" i="1"/>
              <a:t>.     </a:t>
            </a:r>
            <a:r>
              <a:rPr lang="en-US"/>
              <a:t>[</a:t>
            </a:r>
            <a:r>
              <a:rPr lang="en-US" dirty="0"/>
              <a:t>pp. 11-12]</a:t>
            </a:r>
          </a:p>
        </p:txBody>
      </p:sp>
      <p:sp>
        <p:nvSpPr>
          <p:cNvPr id="4" name="TextBox 3">
            <a:extLst>
              <a:ext uri="{FF2B5EF4-FFF2-40B4-BE49-F238E27FC236}">
                <a16:creationId xmlns:a16="http://schemas.microsoft.com/office/drawing/2014/main" id="{9466E923-7B26-9EED-45EA-08BD959A63AB}"/>
              </a:ext>
            </a:extLst>
          </p:cNvPr>
          <p:cNvSpPr txBox="1"/>
          <p:nvPr/>
        </p:nvSpPr>
        <p:spPr>
          <a:xfrm>
            <a:off x="206062" y="154546"/>
            <a:ext cx="1160386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75</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629E1CE-5BF1-AF1D-E906-C0304F2C113A}"/>
              </a:ext>
            </a:extLst>
          </p:cNvPr>
          <p:cNvSpPr txBox="1"/>
          <p:nvPr/>
        </p:nvSpPr>
        <p:spPr>
          <a:xfrm>
            <a:off x="9069049" y="1056807"/>
            <a:ext cx="2136098" cy="4832092"/>
          </a:xfrm>
          <a:prstGeom prst="rect">
            <a:avLst/>
          </a:prstGeom>
          <a:noFill/>
        </p:spPr>
        <p:txBody>
          <a:bodyPr wrap="square" rtlCol="0">
            <a:spAutoFit/>
          </a:bodyPr>
          <a:lstStyle/>
          <a:p>
            <a:r>
              <a:rPr lang="zh-CN" altLang="en-US" sz="15400" b="1" dirty="0">
                <a:solidFill>
                  <a:srgbClr val="FF0000"/>
                </a:solidFill>
                <a:latin typeface="KaiTi" panose="02010609060101010101" pitchFamily="49" charset="-122"/>
                <a:ea typeface="KaiTi" panose="02010609060101010101" pitchFamily="49" charset="-122"/>
              </a:rPr>
              <a:t>心</a:t>
            </a:r>
            <a:endParaRPr lang="en-US" altLang="zh-CN" sz="15400" b="1" dirty="0">
              <a:solidFill>
                <a:srgbClr val="FF0000"/>
              </a:solidFill>
              <a:latin typeface="KaiTi" panose="02010609060101010101" pitchFamily="49" charset="-122"/>
              <a:ea typeface="KaiTi" panose="02010609060101010101" pitchFamily="49" charset="-122"/>
            </a:endParaRPr>
          </a:p>
          <a:p>
            <a:r>
              <a:rPr lang="zh-CN" altLang="en-US" sz="15400" b="1" dirty="0">
                <a:solidFill>
                  <a:srgbClr val="FF0000"/>
                </a:solidFill>
                <a:latin typeface="KaiTi" panose="02010609060101010101" pitchFamily="49" charset="-122"/>
                <a:ea typeface="KaiTi" panose="02010609060101010101" pitchFamily="49" charset="-122"/>
              </a:rPr>
              <a:t>經</a:t>
            </a:r>
            <a:endParaRPr lang="en-US" sz="15400" b="1" dirty="0">
              <a:solidFill>
                <a:srgbClr val="FF0000"/>
              </a:solidFill>
              <a:latin typeface="KaiTi" panose="02010609060101010101" pitchFamily="49" charset="-122"/>
              <a:ea typeface="KaiTi" panose="02010609060101010101" pitchFamily="49" charset="-122"/>
            </a:endParaRPr>
          </a:p>
        </p:txBody>
      </p:sp>
      <p:sp>
        <p:nvSpPr>
          <p:cNvPr id="5" name="Rectangle: Rounded Corners 4">
            <a:extLst>
              <a:ext uri="{FF2B5EF4-FFF2-40B4-BE49-F238E27FC236}">
                <a16:creationId xmlns:a16="http://schemas.microsoft.com/office/drawing/2014/main" id="{29DD1158-FEC5-D9AC-272C-F6FF41AF2804}"/>
              </a:ext>
            </a:extLst>
          </p:cNvPr>
          <p:cNvSpPr/>
          <p:nvPr/>
        </p:nvSpPr>
        <p:spPr>
          <a:xfrm>
            <a:off x="8949127" y="1184224"/>
            <a:ext cx="2630774" cy="4961744"/>
          </a:xfrm>
          <a:prstGeom prst="roundRect">
            <a:avLst/>
          </a:prstGeom>
          <a:noFill/>
          <a:ln w="38100">
            <a:solidFill>
              <a:srgbClr val="7030A0"/>
            </a:solidFill>
          </a:ln>
          <a:effectLst>
            <a:glow rad="1016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36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A0D37F-C20A-0BF8-48AD-165FD7DBA77B}"/>
              </a:ext>
            </a:extLst>
          </p:cNvPr>
          <p:cNvSpPr txBox="1"/>
          <p:nvPr/>
        </p:nvSpPr>
        <p:spPr>
          <a:xfrm>
            <a:off x="274321" y="828970"/>
            <a:ext cx="8677951" cy="5570756"/>
          </a:xfrm>
          <a:prstGeom prst="rect">
            <a:avLst/>
          </a:prstGeom>
          <a:noFill/>
        </p:spPr>
        <p:txBody>
          <a:bodyPr wrap="square" rtlCol="0">
            <a:spAutoFit/>
          </a:bodyPr>
          <a:lstStyle/>
          <a:p>
            <a:r>
              <a:rPr lang="en-US" dirty="0"/>
              <a:t>One of the reasons for the popularity of the Heart Sutra is that since it is so short, reciting it is one of the easiest ways of gaining the benefits that come from Sutra recitation.</a:t>
            </a:r>
          </a:p>
          <a:p>
            <a:endParaRPr lang="en-US" sz="800" dirty="0"/>
          </a:p>
          <a:p>
            <a:r>
              <a:rPr lang="en-US" dirty="0"/>
              <a:t>What are these benefits? According to Zen Master Sheng Yen the benefits are: "illuminating the mind, comprehending the teachings, cultivating concentration, propagating the Dharma, protecting the Dharma,  delivering the deceased, and praying for blessings. Reading sutras is not only a way to improve oneself, but also a means for Buddhist education and propagating the Dharma. It is, indeed, a method that benefits both the self and others." (</a:t>
            </a:r>
            <a:r>
              <a:rPr lang="en-US" dirty="0">
                <a:hlinkClick r:id="rId2"/>
              </a:rPr>
              <a:t>link</a:t>
            </a:r>
            <a:r>
              <a:rPr lang="en-US" dirty="0"/>
              <a:t>)</a:t>
            </a:r>
          </a:p>
          <a:p>
            <a:endParaRPr lang="en-US" sz="800" dirty="0"/>
          </a:p>
          <a:p>
            <a:r>
              <a:rPr lang="en-US" dirty="0"/>
              <a:t>Zen Master Hui Neng, the famous Sixth Ancestor of Zen, had his first great enlightenment experience when he heard a monk reciting the Diamond Sutra. This monk was reciting the Diamond Sutra because he was instructed to do so by the Fifth Ancestor, </a:t>
            </a:r>
            <a:r>
              <a:rPr lang="en-US" dirty="0" err="1"/>
              <a:t>Hongren</a:t>
            </a:r>
            <a:r>
              <a:rPr lang="en-US" dirty="0"/>
              <a:t>. This is an excellent example of the benefit of "propagating the Dharma".</a:t>
            </a:r>
          </a:p>
          <a:p>
            <a:endParaRPr lang="en-US" sz="800" dirty="0"/>
          </a:p>
          <a:p>
            <a:r>
              <a:rPr lang="en-US" dirty="0"/>
              <a:t>Sutta recitation is also an important practice in Theravada Buddhism, where it is not only a standard part of the practice of monks and nuns in their temples, but also of lay people in their homes. The most common book for lay Theravada Buddhists to own is a book of "</a:t>
            </a:r>
            <a:r>
              <a:rPr lang="en-US" dirty="0" err="1"/>
              <a:t>Paritta</a:t>
            </a:r>
            <a:r>
              <a:rPr lang="en-US" dirty="0"/>
              <a:t>" chants, which are special Suttas that are chanted for blessing and protection.</a:t>
            </a:r>
          </a:p>
          <a:p>
            <a:endParaRPr lang="en-US" sz="800" dirty="0"/>
          </a:p>
          <a:p>
            <a:r>
              <a:rPr lang="en-US" dirty="0"/>
              <a:t>Because Sutra recitation is a universal practice among all Buddhists, and always has been, even when you do this practice by yourself you are doing very strong together action.</a:t>
            </a:r>
          </a:p>
        </p:txBody>
      </p:sp>
      <p:pic>
        <p:nvPicPr>
          <p:cNvPr id="3" name="Picture 2">
            <a:extLst>
              <a:ext uri="{FF2B5EF4-FFF2-40B4-BE49-F238E27FC236}">
                <a16:creationId xmlns:a16="http://schemas.microsoft.com/office/drawing/2014/main" id="{F4FA7916-98B2-581C-3F61-C6FD1648B78C}"/>
              </a:ext>
            </a:extLst>
          </p:cNvPr>
          <p:cNvPicPr>
            <a:picLocks noChangeAspect="1"/>
          </p:cNvPicPr>
          <p:nvPr/>
        </p:nvPicPr>
        <p:blipFill>
          <a:blip r:embed="rId3"/>
          <a:stretch>
            <a:fillRect/>
          </a:stretch>
        </p:blipFill>
        <p:spPr>
          <a:xfrm>
            <a:off x="9063956" y="978573"/>
            <a:ext cx="2853723" cy="3996811"/>
          </a:xfrm>
          <a:prstGeom prst="rect">
            <a:avLst/>
          </a:prstGeom>
        </p:spPr>
      </p:pic>
      <p:sp>
        <p:nvSpPr>
          <p:cNvPr id="4" name="TextBox 3">
            <a:extLst>
              <a:ext uri="{FF2B5EF4-FFF2-40B4-BE49-F238E27FC236}">
                <a16:creationId xmlns:a16="http://schemas.microsoft.com/office/drawing/2014/main" id="{A798A080-9185-89A3-AA2C-373CB598485F}"/>
              </a:ext>
            </a:extLst>
          </p:cNvPr>
          <p:cNvSpPr txBox="1"/>
          <p:nvPr/>
        </p:nvSpPr>
        <p:spPr>
          <a:xfrm>
            <a:off x="9063956" y="5022211"/>
            <a:ext cx="2853723" cy="1231106"/>
          </a:xfrm>
          <a:prstGeom prst="rect">
            <a:avLst/>
          </a:prstGeom>
          <a:noFill/>
        </p:spPr>
        <p:txBody>
          <a:bodyPr wrap="square" rtlCol="0">
            <a:spAutoFit/>
          </a:bodyPr>
          <a:lstStyle/>
          <a:p>
            <a:pPr algn="ctr"/>
            <a:r>
              <a:rPr lang="en-US" dirty="0"/>
              <a:t>A traditional </a:t>
            </a:r>
            <a:r>
              <a:rPr lang="en-US" dirty="0" err="1"/>
              <a:t>Paritta</a:t>
            </a:r>
            <a:r>
              <a:rPr lang="en-US" dirty="0"/>
              <a:t> Chanting Book, available on Amazon for $10</a:t>
            </a:r>
          </a:p>
          <a:p>
            <a:pPr algn="ctr"/>
            <a:r>
              <a:rPr lang="en-US" sz="1000" dirty="0">
                <a:hlinkClick r:id="rId4"/>
              </a:rPr>
              <a:t>https://www.amazon.com/Mahamevnawa-Pali-English-Paritta-Chanting-Book/dp/9556870644</a:t>
            </a:r>
            <a:endParaRPr lang="en-US" sz="1000" dirty="0"/>
          </a:p>
        </p:txBody>
      </p:sp>
      <p:sp>
        <p:nvSpPr>
          <p:cNvPr id="6" name="TextBox 5">
            <a:extLst>
              <a:ext uri="{FF2B5EF4-FFF2-40B4-BE49-F238E27FC236}">
                <a16:creationId xmlns:a16="http://schemas.microsoft.com/office/drawing/2014/main" id="{8ED1E4C8-9494-8540-94C6-BA3C2AB49574}"/>
              </a:ext>
            </a:extLst>
          </p:cNvPr>
          <p:cNvSpPr txBox="1"/>
          <p:nvPr/>
        </p:nvSpPr>
        <p:spPr>
          <a:xfrm>
            <a:off x="141668" y="167425"/>
            <a:ext cx="1177601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69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369EA7-2C75-4251-F506-89C8B3E4FF9C}"/>
              </a:ext>
            </a:extLst>
          </p:cNvPr>
          <p:cNvSpPr txBox="1"/>
          <p:nvPr/>
        </p:nvSpPr>
        <p:spPr>
          <a:xfrm>
            <a:off x="394290" y="639486"/>
            <a:ext cx="11144625" cy="5909310"/>
          </a:xfrm>
          <a:prstGeom prst="rect">
            <a:avLst/>
          </a:prstGeom>
          <a:noFill/>
        </p:spPr>
        <p:txBody>
          <a:bodyPr wrap="square" rtlCol="0">
            <a:spAutoFit/>
          </a:bodyPr>
          <a:lstStyle/>
          <a:p>
            <a:r>
              <a:rPr lang="en-US" dirty="0"/>
              <a:t>Sutra recitation should not be done mindlessly. However, the very act of reciting the words of the Buddha by itself already has a very powerful benefit. According to Zen Master Sheng Yen, "Constantly reading sutras is analogous to continuously illuminating your mind with a bright mirror; your vexations and ignorance will gradually diminish."</a:t>
            </a:r>
          </a:p>
          <a:p>
            <a:endParaRPr lang="en-US" dirty="0"/>
          </a:p>
          <a:p>
            <a:r>
              <a:rPr lang="en-US" dirty="0"/>
              <a:t>But Master Sheng Yen also says we should gain an understanding of the meaning of the words of the Buddha: "Each time you read the sutra, you would comprehend a little bit more about the profound meaning behind the archaic words."</a:t>
            </a:r>
          </a:p>
          <a:p>
            <a:endParaRPr lang="en-US" dirty="0"/>
          </a:p>
          <a:p>
            <a:r>
              <a:rPr lang="en-US" dirty="0"/>
              <a:t>But in addition to just reading and reciting the Sutras, we can also </a:t>
            </a:r>
            <a:r>
              <a:rPr lang="en-US" b="1" i="1" dirty="0"/>
              <a:t>study</a:t>
            </a:r>
            <a:r>
              <a:rPr lang="en-US" dirty="0"/>
              <a:t> them. In the case of the Heart Sutra we can study in two ways. The most obvious way is to read books or listen to teachings specifically on the Heart Sutra. However, since the Heart Sutra is itself really a summary of many different aspects of Mahayana Buddhist teachings, we can use many different kinds of Buddhist study material to shed light on the Heart Sutra, and vice versa.</a:t>
            </a:r>
          </a:p>
          <a:p>
            <a:endParaRPr lang="en-US" dirty="0"/>
          </a:p>
          <a:p>
            <a:r>
              <a:rPr lang="en-US" dirty="0"/>
              <a:t>There are many commentaries on the Heart Sutra. One very important one was written by Kuiji, who was a student of </a:t>
            </a:r>
            <a:r>
              <a:rPr lang="en-US" dirty="0" err="1"/>
              <a:t>Xuanzang</a:t>
            </a:r>
            <a:r>
              <a:rPr lang="en-US" dirty="0"/>
              <a:t>. </a:t>
            </a:r>
          </a:p>
          <a:p>
            <a:endParaRPr lang="en-US" dirty="0"/>
          </a:p>
          <a:p>
            <a:r>
              <a:rPr lang="en-US" dirty="0" err="1"/>
              <a:t>Xuanzang</a:t>
            </a:r>
            <a:r>
              <a:rPr lang="en-US" dirty="0"/>
              <a:t> was of course the famous monk/adventurer/translator who wrote the version of the Heart Sutra used throughout East Asia, and now also widely recited throughout the world. To this day, Buddhists throughout China, Japan, Korea, and Vietnam recite the version of the Heart Sutra attributed to </a:t>
            </a:r>
            <a:r>
              <a:rPr lang="en-US" dirty="0" err="1"/>
              <a:t>Xuanzang</a:t>
            </a:r>
            <a:r>
              <a:rPr lang="en-US" dirty="0"/>
              <a:t>. Some have raised doubts about his exact relationship with this 260 character classic of Chinese literature, but it is still quite safe to refer to "</a:t>
            </a:r>
            <a:r>
              <a:rPr lang="en-US" dirty="0" err="1"/>
              <a:t>Xuanzang's</a:t>
            </a:r>
            <a:r>
              <a:rPr lang="en-US" dirty="0"/>
              <a:t> Heart Sutra" and everyone will know exactly what you are referring to.</a:t>
            </a:r>
          </a:p>
        </p:txBody>
      </p:sp>
      <p:sp>
        <p:nvSpPr>
          <p:cNvPr id="4" name="TextBox 3">
            <a:extLst>
              <a:ext uri="{FF2B5EF4-FFF2-40B4-BE49-F238E27FC236}">
                <a16:creationId xmlns:a16="http://schemas.microsoft.com/office/drawing/2014/main" id="{758C9413-A90C-0B0B-3755-170CE914D1FE}"/>
              </a:ext>
            </a:extLst>
          </p:cNvPr>
          <p:cNvSpPr txBox="1"/>
          <p:nvPr/>
        </p:nvSpPr>
        <p:spPr>
          <a:xfrm>
            <a:off x="0" y="-1"/>
            <a:ext cx="1202886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41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42B872-1CDA-4404-8821-35CA9D0292B9}"/>
              </a:ext>
            </a:extLst>
          </p:cNvPr>
          <p:cNvSpPr txBox="1"/>
          <p:nvPr/>
        </p:nvSpPr>
        <p:spPr>
          <a:xfrm>
            <a:off x="738924" y="773761"/>
            <a:ext cx="6464205" cy="5878532"/>
          </a:xfrm>
          <a:prstGeom prst="rect">
            <a:avLst/>
          </a:prstGeom>
          <a:noFill/>
        </p:spPr>
        <p:txBody>
          <a:bodyPr wrap="square">
            <a:spAutoFit/>
          </a:bodyPr>
          <a:lstStyle/>
          <a:p>
            <a:r>
              <a:rPr lang="zh-TW" altLang="en-US" sz="3600" b="1" dirty="0">
                <a:latin typeface="KaiTi" panose="02010609060101010101" pitchFamily="49" charset="-122"/>
                <a:ea typeface="KaiTi" panose="02010609060101010101" pitchFamily="49" charset="-122"/>
              </a:rPr>
              <a:t>行 深 般 若 波 羅 蜜 多 時 </a:t>
            </a:r>
            <a:endParaRPr lang="en-US" sz="3600" b="1" dirty="0">
              <a:latin typeface="KaiTi" panose="02010609060101010101" pitchFamily="49" charset="-122"/>
              <a:ea typeface="KaiTi" panose="02010609060101010101" pitchFamily="49" charset="-122"/>
            </a:endParaRPr>
          </a:p>
          <a:p>
            <a:endParaRPr lang="en-US" sz="2000" dirty="0"/>
          </a:p>
          <a:p>
            <a:endParaRPr lang="en-US" sz="2000" dirty="0"/>
          </a:p>
          <a:p>
            <a:r>
              <a:rPr lang="en-US" sz="2000" dirty="0"/>
              <a:t>Kuiji (</a:t>
            </a:r>
            <a:r>
              <a:rPr lang="zh-CN" altLang="en-US" sz="2000" b="0" i="0" dirty="0">
                <a:solidFill>
                  <a:srgbClr val="202122"/>
                </a:solidFill>
                <a:effectLst/>
              </a:rPr>
              <a:t>窺基</a:t>
            </a:r>
            <a:r>
              <a:rPr lang="en-US" altLang="zh-CN" sz="2000" b="0" i="0" dirty="0">
                <a:solidFill>
                  <a:srgbClr val="202122"/>
                </a:solidFill>
                <a:effectLst/>
              </a:rPr>
              <a:t>, 632-682) learned Sanskrit from </a:t>
            </a:r>
            <a:r>
              <a:rPr lang="en-US" altLang="zh-CN" sz="2000" b="0" i="0" dirty="0" err="1">
                <a:solidFill>
                  <a:srgbClr val="202122"/>
                </a:solidFill>
                <a:effectLst/>
              </a:rPr>
              <a:t>Xuanzang</a:t>
            </a:r>
            <a:r>
              <a:rPr lang="en-US" altLang="zh-CN" sz="2000" b="0" i="0" dirty="0">
                <a:solidFill>
                  <a:srgbClr val="202122"/>
                </a:solidFill>
                <a:effectLst/>
              </a:rPr>
              <a:t>, and collaborated with his teacher on the </a:t>
            </a:r>
            <a:r>
              <a:rPr lang="en-US" altLang="zh-CN" sz="2000" b="0" i="0" dirty="0" err="1">
                <a:solidFill>
                  <a:srgbClr val="202122"/>
                </a:solidFill>
                <a:effectLst/>
              </a:rPr>
              <a:t>Chéng</a:t>
            </a:r>
            <a:r>
              <a:rPr lang="en-US" altLang="zh-CN" sz="2000" b="0" i="0" dirty="0">
                <a:solidFill>
                  <a:srgbClr val="202122"/>
                </a:solidFill>
                <a:effectLst/>
              </a:rPr>
              <a:t> </a:t>
            </a:r>
            <a:r>
              <a:rPr lang="en-US" altLang="zh-CN" sz="2000" b="0" i="0" dirty="0" err="1">
                <a:solidFill>
                  <a:srgbClr val="202122"/>
                </a:solidFill>
                <a:effectLst/>
              </a:rPr>
              <a:t>Wéishì</a:t>
            </a:r>
            <a:r>
              <a:rPr lang="en-US" altLang="zh-CN" sz="2000" b="0" i="0" dirty="0">
                <a:solidFill>
                  <a:srgbClr val="202122"/>
                </a:solidFill>
                <a:effectLst/>
              </a:rPr>
              <a:t> </a:t>
            </a:r>
            <a:r>
              <a:rPr lang="en-US" altLang="zh-CN" sz="2000" b="0" i="0" dirty="0" err="1">
                <a:solidFill>
                  <a:srgbClr val="202122"/>
                </a:solidFill>
                <a:effectLst/>
              </a:rPr>
              <a:t>Lùn</a:t>
            </a:r>
            <a:r>
              <a:rPr lang="en-US" altLang="zh-CN" sz="2000" b="0" i="0" dirty="0">
                <a:solidFill>
                  <a:srgbClr val="202122"/>
                </a:solidFill>
                <a:effectLst/>
              </a:rPr>
              <a:t> (</a:t>
            </a:r>
            <a:r>
              <a:rPr lang="zh-CN" altLang="en-US" sz="2000" b="0" i="0" dirty="0">
                <a:solidFill>
                  <a:srgbClr val="202122"/>
                </a:solidFill>
                <a:effectLst/>
              </a:rPr>
              <a:t>成唯識論</a:t>
            </a:r>
            <a:r>
              <a:rPr lang="en-US" altLang="zh-CN" sz="2000" b="0" i="0" dirty="0">
                <a:solidFill>
                  <a:srgbClr val="202122"/>
                </a:solidFill>
                <a:effectLst/>
              </a:rPr>
              <a:t>, "The Demonstration of Consciousness-Only"), a comprehensive treatise on Yogacara philosophy based on Vasubandhu's "Thirty Verses on Consciousness Only". He also produced a large number of works on his own, including his commentary on the Heart Sutra.</a:t>
            </a:r>
            <a:endParaRPr lang="en-US" sz="2000" dirty="0"/>
          </a:p>
          <a:p>
            <a:endParaRPr lang="en-US" sz="2000" dirty="0"/>
          </a:p>
          <a:p>
            <a:r>
              <a:rPr lang="en-US" sz="2000" dirty="0"/>
              <a:t>The English translation of Kuiji's commentary (by Shih Heng-</a:t>
            </a:r>
            <a:r>
              <a:rPr lang="en-US" sz="2000" dirty="0" err="1"/>
              <a:t>ching</a:t>
            </a:r>
            <a:r>
              <a:rPr lang="en-US" sz="2000" dirty="0"/>
              <a:t> with Dan </a:t>
            </a:r>
            <a:r>
              <a:rPr lang="en-US" sz="2000" dirty="0" err="1"/>
              <a:t>Lusthaus</a:t>
            </a:r>
            <a:r>
              <a:rPr lang="en-US" sz="2000" dirty="0"/>
              <a:t>) is 125 pages long. Over half of this commentary (66 pages) is devoted to the just one phrase "When practicing the profound Prajnaparamita"! In his commentary on this one phrase (only nine Chinese characters), Kuiji talks about a very wide variety of topics all related to what it means to practice Prajnaparamita.</a:t>
            </a:r>
          </a:p>
        </p:txBody>
      </p:sp>
      <p:pic>
        <p:nvPicPr>
          <p:cNvPr id="4" name="Picture 3">
            <a:extLst>
              <a:ext uri="{FF2B5EF4-FFF2-40B4-BE49-F238E27FC236}">
                <a16:creationId xmlns:a16="http://schemas.microsoft.com/office/drawing/2014/main" id="{121CE5FF-6933-CFD2-97D3-A38BA6343AD4}"/>
              </a:ext>
            </a:extLst>
          </p:cNvPr>
          <p:cNvPicPr>
            <a:picLocks noChangeAspect="1"/>
          </p:cNvPicPr>
          <p:nvPr/>
        </p:nvPicPr>
        <p:blipFill>
          <a:blip r:embed="rId2"/>
          <a:stretch>
            <a:fillRect/>
          </a:stretch>
        </p:blipFill>
        <p:spPr>
          <a:xfrm>
            <a:off x="8313420" y="771094"/>
            <a:ext cx="3451860" cy="5177790"/>
          </a:xfrm>
          <a:prstGeom prst="rect">
            <a:avLst/>
          </a:prstGeom>
        </p:spPr>
      </p:pic>
      <p:sp>
        <p:nvSpPr>
          <p:cNvPr id="6" name="TextBox 5">
            <a:extLst>
              <a:ext uri="{FF2B5EF4-FFF2-40B4-BE49-F238E27FC236}">
                <a16:creationId xmlns:a16="http://schemas.microsoft.com/office/drawing/2014/main" id="{D13B40AA-AC0E-8967-801A-F2ABB5D7E74A}"/>
              </a:ext>
            </a:extLst>
          </p:cNvPr>
          <p:cNvSpPr txBox="1"/>
          <p:nvPr/>
        </p:nvSpPr>
        <p:spPr>
          <a:xfrm>
            <a:off x="8220974" y="5948885"/>
            <a:ext cx="3544306" cy="461665"/>
          </a:xfrm>
          <a:prstGeom prst="rect">
            <a:avLst/>
          </a:prstGeom>
          <a:noFill/>
        </p:spPr>
        <p:txBody>
          <a:bodyPr wrap="square">
            <a:spAutoFit/>
          </a:bodyPr>
          <a:lstStyle/>
          <a:p>
            <a:pPr algn="ctr"/>
            <a:r>
              <a:rPr lang="en-US" sz="1200" dirty="0">
                <a:hlinkClick r:id="rId3"/>
              </a:rPr>
              <a:t>https://www.bdkamerica.org/product/a-comprehensive-commentary-on-the-heart-sutra/</a:t>
            </a:r>
            <a:endParaRPr lang="en-US" sz="1200" dirty="0"/>
          </a:p>
        </p:txBody>
      </p:sp>
      <p:sp>
        <p:nvSpPr>
          <p:cNvPr id="7" name="TextBox 6">
            <a:extLst>
              <a:ext uri="{FF2B5EF4-FFF2-40B4-BE49-F238E27FC236}">
                <a16:creationId xmlns:a16="http://schemas.microsoft.com/office/drawing/2014/main" id="{79B2E167-71BC-8DE8-4153-721CC8642208}"/>
              </a:ext>
            </a:extLst>
          </p:cNvPr>
          <p:cNvSpPr txBox="1"/>
          <p:nvPr/>
        </p:nvSpPr>
        <p:spPr>
          <a:xfrm>
            <a:off x="738924" y="1429555"/>
            <a:ext cx="6160354" cy="369332"/>
          </a:xfrm>
          <a:prstGeom prst="rect">
            <a:avLst/>
          </a:prstGeom>
          <a:noFill/>
        </p:spPr>
        <p:txBody>
          <a:bodyPr wrap="square" rtlCol="0">
            <a:spAutoFit/>
          </a:bodyPr>
          <a:lstStyle/>
          <a:p>
            <a:r>
              <a:rPr lang="en-US" dirty="0" err="1"/>
              <a:t>haeng</a:t>
            </a:r>
            <a:r>
              <a:rPr lang="en-US" dirty="0"/>
              <a:t>  shim     ban        </a:t>
            </a:r>
            <a:r>
              <a:rPr lang="en-US" dirty="0" err="1"/>
              <a:t>ya</a:t>
            </a:r>
            <a:r>
              <a:rPr lang="en-US" dirty="0"/>
              <a:t>         </a:t>
            </a:r>
            <a:r>
              <a:rPr lang="en-US" dirty="0" err="1"/>
              <a:t>ba</a:t>
            </a:r>
            <a:r>
              <a:rPr lang="en-US" dirty="0"/>
              <a:t>         </a:t>
            </a:r>
            <a:r>
              <a:rPr lang="en-US" dirty="0" err="1"/>
              <a:t>ra</a:t>
            </a:r>
            <a:r>
              <a:rPr lang="en-US" dirty="0"/>
              <a:t>         mil         ta        </a:t>
            </a:r>
            <a:r>
              <a:rPr lang="en-US" dirty="0" err="1"/>
              <a:t>shi</a:t>
            </a:r>
            <a:endParaRPr lang="en-US" dirty="0"/>
          </a:p>
        </p:txBody>
      </p:sp>
      <p:sp>
        <p:nvSpPr>
          <p:cNvPr id="8" name="Rectangle 7">
            <a:extLst>
              <a:ext uri="{FF2B5EF4-FFF2-40B4-BE49-F238E27FC236}">
                <a16:creationId xmlns:a16="http://schemas.microsoft.com/office/drawing/2014/main" id="{D24EE83E-5C71-CFE2-9F84-C0B36EB7F53C}"/>
              </a:ext>
            </a:extLst>
          </p:cNvPr>
          <p:cNvSpPr/>
          <p:nvPr/>
        </p:nvSpPr>
        <p:spPr>
          <a:xfrm>
            <a:off x="738924" y="771094"/>
            <a:ext cx="6160354" cy="1027793"/>
          </a:xfrm>
          <a:prstGeom prst="rect">
            <a:avLst/>
          </a:prstGeom>
          <a:noFill/>
          <a:ln w="31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3A5257-D101-4A18-A8B9-C79DF21A82D4}"/>
              </a:ext>
            </a:extLst>
          </p:cNvPr>
          <p:cNvSpPr txBox="1"/>
          <p:nvPr/>
        </p:nvSpPr>
        <p:spPr>
          <a:xfrm>
            <a:off x="218940" y="205707"/>
            <a:ext cx="1154633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95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17E56B-8213-C443-B5EC-95F806FA680A}"/>
              </a:ext>
            </a:extLst>
          </p:cNvPr>
          <p:cNvSpPr txBox="1"/>
          <p:nvPr/>
        </p:nvSpPr>
        <p:spPr>
          <a:xfrm>
            <a:off x="374946" y="671691"/>
            <a:ext cx="11706045" cy="6186309"/>
          </a:xfrm>
          <a:prstGeom prst="rect">
            <a:avLst/>
          </a:prstGeom>
          <a:noFill/>
        </p:spPr>
        <p:txBody>
          <a:bodyPr wrap="square" rtlCol="0">
            <a:spAutoFit/>
          </a:bodyPr>
          <a:lstStyle/>
          <a:p>
            <a:r>
              <a:rPr lang="en-US" b="1" dirty="0"/>
              <a:t>"When practicing the profound Prajnaparamita"</a:t>
            </a:r>
          </a:p>
          <a:p>
            <a:endParaRPr lang="en-US" b="1" dirty="0"/>
          </a:p>
          <a:p>
            <a:r>
              <a:rPr lang="en-US" dirty="0"/>
              <a:t>At the beginning of this section, Kuiji approaches the thorny subject of how, and why, to teach about emptiness. This is where the story of </a:t>
            </a:r>
            <a:r>
              <a:rPr lang="en-US" dirty="0" err="1"/>
              <a:t>Sariputra's</a:t>
            </a:r>
            <a:r>
              <a:rPr lang="en-US" dirty="0"/>
              <a:t> past life is brought in (see next slide). In the specific case of </a:t>
            </a:r>
            <a:r>
              <a:rPr lang="en-US" dirty="0" err="1"/>
              <a:t>Sariputra</a:t>
            </a:r>
            <a:r>
              <a:rPr lang="en-US" dirty="0"/>
              <a:t>, </a:t>
            </a:r>
            <a:r>
              <a:rPr lang="en-US" dirty="0" err="1"/>
              <a:t>Guanjajai</a:t>
            </a:r>
            <a:r>
              <a:rPr lang="en-US" dirty="0"/>
              <a:t> is teaching him in order to rekindle the flame of bodhicitta – to gently bring </a:t>
            </a:r>
            <a:r>
              <a:rPr lang="en-US" dirty="0" err="1"/>
              <a:t>Shariputra</a:t>
            </a:r>
            <a:r>
              <a:rPr lang="en-US" dirty="0"/>
              <a:t> back onto the Bodhisattva path.</a:t>
            </a:r>
          </a:p>
          <a:p>
            <a:endParaRPr lang="en-US" dirty="0"/>
          </a:p>
          <a:p>
            <a:r>
              <a:rPr lang="en-US" dirty="0"/>
              <a:t>Kuiji spends some time sorting through various "non-dual" formulations about emptiness and practice. There are several head-scratchers like "The </a:t>
            </a:r>
            <a:r>
              <a:rPr lang="en-US" dirty="0" err="1"/>
              <a:t>Vimalakirtinirdesa</a:t>
            </a:r>
            <a:r>
              <a:rPr lang="en-US" dirty="0"/>
              <a:t>-sutra says that non-practice is enlightenment because there should be no</a:t>
            </a:r>
          </a:p>
          <a:p>
            <a:r>
              <a:rPr lang="en-US" dirty="0"/>
              <a:t>conceptualization." [p. 16] But soon the clouds part and Kuiji tells us more clearly [p. 16-7]:</a:t>
            </a:r>
          </a:p>
          <a:p>
            <a:endParaRPr lang="en-US" dirty="0"/>
          </a:p>
          <a:p>
            <a:r>
              <a:rPr lang="en-US" i="1" dirty="0"/>
              <a:t>It is the “illness” [of erroneous conceptualization] that should be eliminated, </a:t>
            </a:r>
            <a:r>
              <a:rPr lang="en-US" b="1" i="1" dirty="0"/>
              <a:t>not the Dharma</a:t>
            </a:r>
            <a:r>
              <a:rPr lang="en-US" i="1" dirty="0"/>
              <a:t>. If there are fundamentally no dharmas that can be practiced or from which one can sever [attachment], then those ignorant of the Dharma will claim that they are already enlightened and, wrongly claiming to be enlightened, they will cause themselves great harm. Since the substance of the "flowers" [seen in the sky] due to cataracts of the eyes is empty, the flowers are not what needs to be cured. Since these flowers do not exist, how can they be eliminated? However, if the cataract is not eliminated, there will be no healthy eye. How does ultimate truth (</a:t>
            </a:r>
            <a:r>
              <a:rPr lang="en-US" i="1" dirty="0" err="1"/>
              <a:t>paramartha</a:t>
            </a:r>
            <a:r>
              <a:rPr lang="en-US" i="1" dirty="0"/>
              <a:t>) reveal that the [sky] flower is essentially empty?</a:t>
            </a:r>
          </a:p>
          <a:p>
            <a:endParaRPr lang="en-US" i="1" dirty="0"/>
          </a:p>
          <a:p>
            <a:r>
              <a:rPr lang="en-US" i="1" dirty="0"/>
              <a:t>If there is nothing that is to be practiced and nothing that is not practiced, and if the unenlightened state of sentient beings is nothing other than enlightenment, then all beings should have been enlightened from beginningless time. </a:t>
            </a:r>
            <a:r>
              <a:rPr lang="en-US" b="1" i="1" dirty="0"/>
              <a:t>However, from the very beginning, they are not enlightened</a:t>
            </a:r>
            <a:r>
              <a:rPr lang="en-US" i="1" dirty="0"/>
              <a:t>; so, who is it that is enlightened? This is like the presumptions of non-action of the heretics, which contradict reason and violate the doctrine. How can they accomplish the wisdom of enlightenment?</a:t>
            </a:r>
          </a:p>
          <a:p>
            <a:endParaRPr lang="en-US" dirty="0"/>
          </a:p>
        </p:txBody>
      </p:sp>
      <p:sp>
        <p:nvSpPr>
          <p:cNvPr id="4" name="TextBox 3">
            <a:extLst>
              <a:ext uri="{FF2B5EF4-FFF2-40B4-BE49-F238E27FC236}">
                <a16:creationId xmlns:a16="http://schemas.microsoft.com/office/drawing/2014/main" id="{7E7C6077-AF3F-D661-4285-D53CF2FB7ECB}"/>
              </a:ext>
            </a:extLst>
          </p:cNvPr>
          <p:cNvSpPr txBox="1"/>
          <p:nvPr/>
        </p:nvSpPr>
        <p:spPr>
          <a:xfrm>
            <a:off x="175404" y="205865"/>
            <a:ext cx="11706045" cy="412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HS.59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00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48F05C-EB93-31EE-4FC5-0AB21F132A6B}"/>
              </a:ext>
            </a:extLst>
          </p:cNvPr>
          <p:cNvSpPr txBox="1"/>
          <p:nvPr/>
        </p:nvSpPr>
        <p:spPr>
          <a:xfrm>
            <a:off x="475890" y="624505"/>
            <a:ext cx="11240219"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story comes from Nagarjuna's "Treatise on the Great Prajnaparamita" (</a:t>
            </a:r>
            <a:r>
              <a:rPr kumimoji="0" lang="zh-CN" altLang="en-US" sz="1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大智度論</a:t>
            </a:r>
            <a:r>
              <a:rPr kumimoji="0" lang="en-US" altLang="zh-CN" sz="1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which in turn is a commentary on the "</a:t>
            </a:r>
            <a:r>
              <a:rPr kumimoji="0" lang="en-US" altLang="zh-CN" sz="1800" b="0" i="0"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Mahaprajnaparamita</a:t>
            </a:r>
            <a:r>
              <a:rPr kumimoji="0" lang="en-US" altLang="zh-CN" sz="1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Sutra in 25,000 Lines". An English translation of selections from </a:t>
            </a:r>
            <a:r>
              <a:rPr kumimoji="0" lang="en-US" altLang="zh-CN" sz="1800" b="0" i="0"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Nagajuna's</a:t>
            </a:r>
            <a:r>
              <a:rPr kumimoji="0" lang="en-US" altLang="zh-CN" sz="1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Treatise by the Buddhist monk </a:t>
            </a:r>
            <a:r>
              <a:rPr kumimoji="0" lang="en-US" altLang="zh-CN" sz="1800" b="0" i="0"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Dharmamitra</a:t>
            </a:r>
            <a:r>
              <a:rPr kumimoji="0" lang="en-US" altLang="zh-CN" sz="1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is freely available online here: </a:t>
            </a:r>
            <a:r>
              <a:rPr kumimoji="0" lang="en-US" altLang="zh-CN" sz="1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hlinkClick r:id="rId2"/>
              </a:rPr>
              <a:t>https://huntingtonarchive.org/resources/downloads/sutras/02Prajnaparamita/Nagarjuna-PP-tretise.pdf</a:t>
            </a:r>
            <a:endParaRPr kumimoji="0" lang="en-US" altLang="zh-CN" sz="1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0" i="0"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Question: What is meant by the fulfillment of dana paramita?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A: This means to cross the river of giving and to succeed in reaching the other shore.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Q: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Question: What is meant by failing to reach the other shore?</a:t>
            </a:r>
            <a:r>
              <a:rPr kumimoji="0" lang="en-US" sz="1800" b="0" i="1" u="none" strike="noStrike" kern="1200" cap="none" spc="0" normalizeH="0" baseline="0" noProof="0" dirty="0">
                <a:ln>
                  <a:noFill/>
                </a:ln>
                <a:solidFill>
                  <a:srgbClr val="202122"/>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dirty="0">
                <a:solidFill>
                  <a:srgbClr val="202122"/>
                </a:solidFill>
                <a:latin typeface="Calibri" panose="020F0502020204030204"/>
              </a:rPr>
              <a:t>A: </a:t>
            </a: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It is analogous to crossing over a river but returning before having arrived. This is what is meant by failing to reach the other shore. For example, </a:t>
            </a:r>
            <a:r>
              <a:rPr kumimoji="0" lang="en-US" altLang="zh-CN" sz="1800" b="0" i="1"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Sariputra</a:t>
            </a: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cultivated the bodhisattva way for a period of sixty </a:t>
            </a:r>
            <a:r>
              <a:rPr kumimoji="0" lang="en-US" altLang="zh-CN" sz="1800" b="0" i="1"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kalpas</a:t>
            </a: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desiring to cross over the river of giving. At that time there was a beggar who came along and demanded that he give him one of his eyes. </a:t>
            </a:r>
            <a:r>
              <a:rPr kumimoji="0" lang="en-US" altLang="zh-CN" sz="1800" b="0" i="1"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Sariputra</a:t>
            </a: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said, "The eye would then be useless. What do you want it for? If you need to put my body to use or if you want any valuables I own, then I'll give those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The beggar replied, "I've got no use for your body and I don't want any valuables you might own. I just want an eye, that's all. If you were truly a cultivator of the practice of giving, then I'd receive an eye from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At that time </a:t>
            </a:r>
            <a:r>
              <a:rPr kumimoji="0" lang="en-US" altLang="zh-CN" sz="1800" b="0" i="1"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Sariputra</a:t>
            </a: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pulled out one of his eyes and gave it to him. The beggar got the eye and then right there in front of </a:t>
            </a:r>
            <a:r>
              <a:rPr kumimoji="0" lang="en-US" altLang="zh-CN" sz="1800" b="0" i="1"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Sariputra</a:t>
            </a: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he sniffed it , cursed, "It stinks," spat, and then threw it down on the ground. Then, in addition, he smashed it beneath his foot.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1" u="none" strike="noStrike" kern="1200" cap="none" spc="0" normalizeH="0" baseline="0" noProof="0" dirty="0" err="1">
                <a:ln>
                  <a:noFill/>
                </a:ln>
                <a:solidFill>
                  <a:srgbClr val="202122"/>
                </a:solidFill>
                <a:effectLst/>
                <a:uLnTx/>
                <a:uFillTx/>
                <a:latin typeface="Calibri" panose="020F0502020204030204"/>
                <a:ea typeface="等线" panose="02010600030101010101" pitchFamily="2" charset="-122"/>
                <a:cs typeface="+mn-cs"/>
              </a:rPr>
              <a:t>Sariputra</a:t>
            </a:r>
            <a:r>
              <a:rPr kumimoji="0" lang="en-US" altLang="zh-CN" sz="1800" b="0" i="1" u="none" strike="noStrike" kern="1200" cap="none" spc="0" normalizeH="0" baseline="0" noProof="0" dirty="0">
                <a:ln>
                  <a:noFill/>
                </a:ln>
                <a:solidFill>
                  <a:srgbClr val="202122"/>
                </a:solidFill>
                <a:effectLst/>
                <a:uLnTx/>
                <a:uFillTx/>
                <a:latin typeface="Calibri" panose="020F0502020204030204"/>
                <a:ea typeface="等线" panose="02010600030101010101" pitchFamily="2" charset="-122"/>
                <a:cs typeface="+mn-cs"/>
              </a:rPr>
              <a:t> thought to himself, "It's a difficult task to cross over such base people as this. He actually had no use for the eye and yet he forcefully demanded it. Having gotten it he not only threw it away, he even smashed it with his foot. How extremely base! People of this sort cannot be crossed over to liberation. </a:t>
            </a:r>
          </a:p>
        </p:txBody>
      </p:sp>
      <p:sp>
        <p:nvSpPr>
          <p:cNvPr id="4" name="TextBox 3">
            <a:extLst>
              <a:ext uri="{FF2B5EF4-FFF2-40B4-BE49-F238E27FC236}">
                <a16:creationId xmlns:a16="http://schemas.microsoft.com/office/drawing/2014/main" id="{24801022-E686-31A8-1B86-59C079031711}"/>
              </a:ext>
            </a:extLst>
          </p:cNvPr>
          <p:cNvSpPr txBox="1"/>
          <p:nvPr/>
        </p:nvSpPr>
        <p:spPr>
          <a:xfrm>
            <a:off x="139521" y="172880"/>
            <a:ext cx="1191295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60</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06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919CBE-5783-EB55-66A7-791245D768A8}"/>
              </a:ext>
            </a:extLst>
          </p:cNvPr>
          <p:cNvSpPr txBox="1"/>
          <p:nvPr/>
        </p:nvSpPr>
        <p:spPr>
          <a:xfrm>
            <a:off x="521836" y="580095"/>
            <a:ext cx="10575985" cy="6186309"/>
          </a:xfrm>
          <a:prstGeom prst="rect">
            <a:avLst/>
          </a:prstGeom>
          <a:noFill/>
        </p:spPr>
        <p:txBody>
          <a:bodyPr wrap="square" rtlCol="0">
            <a:spAutoFit/>
          </a:bodyPr>
          <a:lstStyle/>
          <a:p>
            <a:r>
              <a:rPr lang="en-US" b="1" dirty="0"/>
              <a:t>The Five Paths (or Stages)  [also compare this to the Dalai Lama's commentary on the Heart Sutra mantra]</a:t>
            </a:r>
          </a:p>
          <a:p>
            <a:endParaRPr lang="en-US" b="1" dirty="0"/>
          </a:p>
          <a:p>
            <a:r>
              <a:rPr lang="en-US" i="1" dirty="0"/>
              <a:t>The qualities of the Buddha, supreme and boundless, cannot be attained without extensive practice. Consequently a practitioner should possess the two natures (gotra) articulated in Mahayana Buddhism in order to cultivate step by step the five stages of practice [leading to enlightenment]. The two natures are: (1) Innate</a:t>
            </a:r>
          </a:p>
          <a:p>
            <a:r>
              <a:rPr lang="en-US" i="1" dirty="0"/>
              <a:t>nature, which means the fundamental consciousness (i.e., </a:t>
            </a:r>
            <a:r>
              <a:rPr lang="en-US" i="1" dirty="0" err="1"/>
              <a:t>alayavijnana</a:t>
            </a:r>
            <a:r>
              <a:rPr lang="en-US" i="1" dirty="0"/>
              <a:t>) that is capable of producing innately all sorts of uncontaminated activities; and (2) Acquired nature, which is obtained through perfuming [sic] upon hearing the true Dharma…..</a:t>
            </a:r>
          </a:p>
          <a:p>
            <a:endParaRPr lang="en-US" i="1" dirty="0"/>
          </a:p>
          <a:p>
            <a:r>
              <a:rPr lang="en-US" i="1" dirty="0"/>
              <a:t>However, people still abide in cyclic existence because they have not yet met truly beneficial friends to explain enlightenment to them. Even if they have [met such people], they grasp the skillful means of training erroneously, or they learn so slowly that their roots of virtue do not mature. Hence, they continue in the cycle of samsara.</a:t>
            </a:r>
          </a:p>
          <a:p>
            <a:endParaRPr lang="en-US" i="1" dirty="0"/>
          </a:p>
          <a:p>
            <a:r>
              <a:rPr lang="en-US" i="1" dirty="0"/>
              <a:t>After one enters the five stages [of practice leading to enlightenment], the boundless, supreme, wholesome Dharma to be practiced is called “acquired nature.” What are the five paths?</a:t>
            </a:r>
          </a:p>
          <a:p>
            <a:endParaRPr lang="en-US" dirty="0"/>
          </a:p>
          <a:p>
            <a:r>
              <a:rPr lang="en-US" b="1" dirty="0"/>
              <a:t>1. The path of accumulation </a:t>
            </a:r>
          </a:p>
          <a:p>
            <a:r>
              <a:rPr lang="en-US" b="1" dirty="0"/>
              <a:t>2. The path of intensified effort (aka, "preparation")</a:t>
            </a:r>
          </a:p>
          <a:p>
            <a:r>
              <a:rPr lang="en-US" b="1" dirty="0"/>
              <a:t>3. The path of penetrating understanding (aka, "seeing")</a:t>
            </a:r>
          </a:p>
          <a:p>
            <a:r>
              <a:rPr lang="en-US" b="1" dirty="0"/>
              <a:t>4. The path of cultivation (aka, "meditation")</a:t>
            </a:r>
          </a:p>
          <a:p>
            <a:r>
              <a:rPr lang="en-US" b="1" dirty="0"/>
              <a:t>5. The path of ultimate realization (aka, "no more learning")</a:t>
            </a:r>
          </a:p>
        </p:txBody>
      </p:sp>
      <p:sp>
        <p:nvSpPr>
          <p:cNvPr id="4" name="TextBox 3">
            <a:extLst>
              <a:ext uri="{FF2B5EF4-FFF2-40B4-BE49-F238E27FC236}">
                <a16:creationId xmlns:a16="http://schemas.microsoft.com/office/drawing/2014/main" id="{342E1689-5F57-9A03-9C09-C70027D5FD39}"/>
              </a:ext>
            </a:extLst>
          </p:cNvPr>
          <p:cNvSpPr txBox="1"/>
          <p:nvPr/>
        </p:nvSpPr>
        <p:spPr>
          <a:xfrm>
            <a:off x="0" y="91596"/>
            <a:ext cx="1178416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61</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55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47D2E-738E-6AFF-08F6-B46003CA7A8F}"/>
              </a:ext>
            </a:extLst>
          </p:cNvPr>
          <p:cNvSpPr txBox="1"/>
          <p:nvPr/>
        </p:nvSpPr>
        <p:spPr>
          <a:xfrm>
            <a:off x="469958" y="659009"/>
            <a:ext cx="10196422" cy="5724644"/>
          </a:xfrm>
          <a:prstGeom prst="rect">
            <a:avLst/>
          </a:prstGeom>
          <a:noFill/>
        </p:spPr>
        <p:txBody>
          <a:bodyPr wrap="square" rtlCol="0">
            <a:spAutoFit/>
          </a:bodyPr>
          <a:lstStyle/>
          <a:p>
            <a:r>
              <a:rPr lang="en-US" sz="2400" b="1" dirty="0"/>
              <a:t>Bodhicitta</a:t>
            </a:r>
          </a:p>
          <a:p>
            <a:endParaRPr lang="en-US" dirty="0"/>
          </a:p>
          <a:p>
            <a:r>
              <a:rPr lang="en-US" i="1" dirty="0"/>
              <a:t>Although a person may know the five stages, how are they to be put into practice? Any practitioner who wishes to gain enlightenment and to perform deeds of great benefit should first bring forth the mind of great enlightenment (</a:t>
            </a:r>
            <a:r>
              <a:rPr lang="en-US" b="1" i="1" dirty="0"/>
              <a:t>bodhicitta</a:t>
            </a:r>
            <a:r>
              <a:rPr lang="en-US" i="1" dirty="0"/>
              <a:t>) before actually engaging in practice. Just as the first drop of water in the great ocean can be the abode of jewels, similarly this initial aspiration can be the source of the wholesome dharmas of the five vehicles. Again, just as the initial formation of the world is the source for supporting sentient beings, so this mind is the support and foundation for innumerable varieties of beings on the five paths…..</a:t>
            </a:r>
          </a:p>
          <a:p>
            <a:endParaRPr lang="en-US" i="1" dirty="0"/>
          </a:p>
          <a:p>
            <a:r>
              <a:rPr lang="en-US" i="1" dirty="0"/>
              <a:t>What causes a person to generate the mind of enlightenment (bodhicitta)? The causes are: (1) seeing and hearing about the supernatural powers of the Buddhas; (2) hearing the teachings of bodhisattvas; (3) seeing or hearing that the Buddha-Dharma is declining and realizing that the existence of the Dharma can</a:t>
            </a:r>
          </a:p>
          <a:p>
            <a:r>
              <a:rPr lang="en-US" i="1" dirty="0"/>
              <a:t>eliminate great suffering; and (4) seeing people in the final </a:t>
            </a:r>
            <a:r>
              <a:rPr lang="en-US" i="1" dirty="0" err="1"/>
              <a:t>kalpa</a:t>
            </a:r>
            <a:r>
              <a:rPr lang="en-US" i="1" dirty="0"/>
              <a:t> being ignorant, shameless, stingy, jealous, full of suffering, vicious, idle, and faithless, one reflects, “When such evils and afflictions exist in this troubled world, I should generate the mind of enlightenment so that others can follow my example and develop their minds of enlightenment.” Due to these four causes, a person develops the great aspiration for enlightenment.</a:t>
            </a:r>
          </a:p>
          <a:p>
            <a:endParaRPr lang="en-US" dirty="0"/>
          </a:p>
          <a:p>
            <a:r>
              <a:rPr lang="en-US" dirty="0"/>
              <a:t>Kuiji then goes on to talk about the "Ten Supreme Virtues" and the "Three Profound Contemplations."</a:t>
            </a:r>
          </a:p>
        </p:txBody>
      </p:sp>
      <p:sp>
        <p:nvSpPr>
          <p:cNvPr id="4" name="TextBox 3">
            <a:extLst>
              <a:ext uri="{FF2B5EF4-FFF2-40B4-BE49-F238E27FC236}">
                <a16:creationId xmlns:a16="http://schemas.microsoft.com/office/drawing/2014/main" id="{1338771C-9938-1069-FFAE-097EDB46344E}"/>
              </a:ext>
            </a:extLst>
          </p:cNvPr>
          <p:cNvSpPr txBox="1"/>
          <p:nvPr/>
        </p:nvSpPr>
        <p:spPr>
          <a:xfrm>
            <a:off x="103030" y="115910"/>
            <a:ext cx="1193871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HS.</a:t>
            </a:r>
            <a:r>
              <a:rPr lang="en-US" sz="20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62</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Heart Sutra)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06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5110</TotalTime>
  <Words>6526</Words>
  <Application>Microsoft Office PowerPoint</Application>
  <PresentationFormat>Widescreen</PresentationFormat>
  <Paragraphs>242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KaiTi</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6</cp:revision>
  <dcterms:created xsi:type="dcterms:W3CDTF">2023-08-12T18:24:02Z</dcterms:created>
  <dcterms:modified xsi:type="dcterms:W3CDTF">2023-08-16T17:12:33Z</dcterms:modified>
</cp:coreProperties>
</file>