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262" r:id="rId2"/>
    <p:sldId id="286" r:id="rId3"/>
    <p:sldId id="287" r:id="rId4"/>
    <p:sldId id="288" r:id="rId5"/>
    <p:sldId id="289" r:id="rId6"/>
    <p:sldId id="290" r:id="rId7"/>
    <p:sldId id="291" r:id="rId8"/>
    <p:sldId id="292" r:id="rId9"/>
    <p:sldId id="263" r:id="rId10"/>
    <p:sldId id="264" r:id="rId11"/>
    <p:sldId id="256" r:id="rId12"/>
    <p:sldId id="265" r:id="rId13"/>
    <p:sldId id="266" r:id="rId14"/>
    <p:sldId id="267" r:id="rId15"/>
    <p:sldId id="268" r:id="rId16"/>
    <p:sldId id="269" r:id="rId17"/>
    <p:sldId id="270" r:id="rId18"/>
    <p:sldId id="271" r:id="rId19"/>
    <p:sldId id="285"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6" autoAdjust="0"/>
    <p:restoredTop sz="94660"/>
  </p:normalViewPr>
  <p:slideViewPr>
    <p:cSldViewPr snapToGrid="0">
      <p:cViewPr varScale="1">
        <p:scale>
          <a:sx n="88" d="100"/>
          <a:sy n="88" d="100"/>
        </p:scale>
        <p:origin x="108"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58FCB-9B86-42F0-ADD2-438339CEC8C0}"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CA7CF-BBB8-47DF-8F69-50868BCC534F}" type="slidenum">
              <a:rPr lang="en-US" smtClean="0"/>
              <a:t>‹#›</a:t>
            </a:fld>
            <a:endParaRPr lang="en-US"/>
          </a:p>
        </p:txBody>
      </p:sp>
    </p:spTree>
    <p:extLst>
      <p:ext uri="{BB962C8B-B14F-4D97-AF65-F5344CB8AC3E}">
        <p14:creationId xmlns:p14="http://schemas.microsoft.com/office/powerpoint/2010/main" val="2991379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73A319-B618-43DF-8D16-ADB413DD4521}" type="datetime1">
              <a:rPr lang="en-US" smtClean="0"/>
              <a:t>1/26/2023</a:t>
            </a:fld>
            <a:endParaRPr lang="en-US"/>
          </a:p>
        </p:txBody>
      </p:sp>
      <p:sp>
        <p:nvSpPr>
          <p:cNvPr id="5" name="Footer Placeholder 4"/>
          <p:cNvSpPr>
            <a:spLocks noGrp="1"/>
          </p:cNvSpPr>
          <p:nvPr>
            <p:ph type="ftr" sz="quarter" idx="11"/>
          </p:nvPr>
        </p:nvSpPr>
        <p:spPr/>
        <p:txBody>
          <a:bodyPr/>
          <a:lstStyle/>
          <a:p>
            <a:r>
              <a:rPr lang="en-US" dirty="0"/>
              <a:t>Jijang Bosal Book Club</a:t>
            </a:r>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96B58-763E-4367-B029-2ADC41238E0A}" type="datetime1">
              <a:rPr lang="en-US" smtClean="0"/>
              <a:t>1/26/2023</a:t>
            </a:fld>
            <a:endParaRPr lang="en-US"/>
          </a:p>
        </p:txBody>
      </p:sp>
      <p:sp>
        <p:nvSpPr>
          <p:cNvPr id="5" name="Footer Placeholder 4"/>
          <p:cNvSpPr>
            <a:spLocks noGrp="1"/>
          </p:cNvSpPr>
          <p:nvPr>
            <p:ph type="ftr" sz="quarter" idx="11"/>
          </p:nvPr>
        </p:nvSpPr>
        <p:spPr/>
        <p:txBody>
          <a:bodyPr/>
          <a:lstStyle/>
          <a:p>
            <a:r>
              <a:rPr lang="en-US" dirty="0"/>
              <a:t>Jijang Bosal Book Club</a:t>
            </a:r>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24D729-2F47-4C0D-A51D-C0798C8BFD23}" type="datetime1">
              <a:rPr lang="en-US" smtClean="0"/>
              <a:t>1/26/2023</a:t>
            </a:fld>
            <a:endParaRPr lang="en-US"/>
          </a:p>
        </p:txBody>
      </p:sp>
      <p:sp>
        <p:nvSpPr>
          <p:cNvPr id="5" name="Footer Placeholder 4"/>
          <p:cNvSpPr>
            <a:spLocks noGrp="1"/>
          </p:cNvSpPr>
          <p:nvPr>
            <p:ph type="ftr" sz="quarter" idx="11"/>
          </p:nvPr>
        </p:nvSpPr>
        <p:spPr/>
        <p:txBody>
          <a:bodyPr/>
          <a:lstStyle/>
          <a:p>
            <a:r>
              <a:rPr lang="en-US" dirty="0"/>
              <a:t>Jijang Bosal Book Club</a:t>
            </a:r>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A67E07-FDB5-470A-A84A-AF26F6AB1EE6}" type="datetime1">
              <a:rPr lang="en-US" smtClean="0"/>
              <a:t>1/26/2023</a:t>
            </a:fld>
            <a:endParaRPr lang="en-US"/>
          </a:p>
        </p:txBody>
      </p:sp>
      <p:sp>
        <p:nvSpPr>
          <p:cNvPr id="5" name="Footer Placeholder 4"/>
          <p:cNvSpPr>
            <a:spLocks noGrp="1"/>
          </p:cNvSpPr>
          <p:nvPr>
            <p:ph type="ftr" sz="quarter" idx="11"/>
          </p:nvPr>
        </p:nvSpPr>
        <p:spPr/>
        <p:txBody>
          <a:bodyPr/>
          <a:lstStyle/>
          <a:p>
            <a:r>
              <a:rPr lang="en-US" dirty="0"/>
              <a:t>Jijang Bosal Book Club</a:t>
            </a:r>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016994-FBA5-4A60-A01E-C05B3EA9CCB9}" type="datetime1">
              <a:rPr lang="en-US" smtClean="0"/>
              <a:t>1/26/2023</a:t>
            </a:fld>
            <a:endParaRPr lang="en-US"/>
          </a:p>
        </p:txBody>
      </p:sp>
      <p:sp>
        <p:nvSpPr>
          <p:cNvPr id="5" name="Footer Placeholder 4"/>
          <p:cNvSpPr>
            <a:spLocks noGrp="1"/>
          </p:cNvSpPr>
          <p:nvPr>
            <p:ph type="ftr" sz="quarter" idx="11"/>
          </p:nvPr>
        </p:nvSpPr>
        <p:spPr/>
        <p:txBody>
          <a:bodyPr/>
          <a:lstStyle/>
          <a:p>
            <a:r>
              <a:rPr lang="en-US" dirty="0"/>
              <a:t>Jijang Bosal Book Club</a:t>
            </a:r>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7A7AB5-F5AE-42DA-B489-FD563A55F863}" type="datetime1">
              <a:rPr lang="en-US" smtClean="0"/>
              <a:t>1/26/2023</a:t>
            </a:fld>
            <a:endParaRPr lang="en-US"/>
          </a:p>
        </p:txBody>
      </p:sp>
      <p:sp>
        <p:nvSpPr>
          <p:cNvPr id="6" name="Footer Placeholder 5"/>
          <p:cNvSpPr>
            <a:spLocks noGrp="1"/>
          </p:cNvSpPr>
          <p:nvPr>
            <p:ph type="ftr" sz="quarter" idx="11"/>
          </p:nvPr>
        </p:nvSpPr>
        <p:spPr/>
        <p:txBody>
          <a:bodyPr/>
          <a:lstStyle/>
          <a:p>
            <a:r>
              <a:rPr lang="en-US" dirty="0"/>
              <a:t>Jijang Bosal Book Club</a:t>
            </a:r>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D4B4D4-8B0D-46AB-A85D-19948094DDBA}" type="datetime1">
              <a:rPr lang="en-US" smtClean="0"/>
              <a:t>1/26/2023</a:t>
            </a:fld>
            <a:endParaRPr lang="en-US"/>
          </a:p>
        </p:txBody>
      </p:sp>
      <p:sp>
        <p:nvSpPr>
          <p:cNvPr id="8" name="Footer Placeholder 7"/>
          <p:cNvSpPr>
            <a:spLocks noGrp="1"/>
          </p:cNvSpPr>
          <p:nvPr>
            <p:ph type="ftr" sz="quarter" idx="11"/>
          </p:nvPr>
        </p:nvSpPr>
        <p:spPr/>
        <p:txBody>
          <a:bodyPr/>
          <a:lstStyle/>
          <a:p>
            <a:r>
              <a:rPr lang="en-US" dirty="0"/>
              <a:t>Jijang Bosal Book Club</a:t>
            </a:r>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4DC05F-99EB-4BC7-8B1F-0BFE365B0213}" type="datetime1">
              <a:rPr lang="en-US" smtClean="0"/>
              <a:t>1/26/2023</a:t>
            </a:fld>
            <a:endParaRPr lang="en-US"/>
          </a:p>
        </p:txBody>
      </p:sp>
      <p:sp>
        <p:nvSpPr>
          <p:cNvPr id="4" name="Footer Placeholder 3"/>
          <p:cNvSpPr>
            <a:spLocks noGrp="1"/>
          </p:cNvSpPr>
          <p:nvPr>
            <p:ph type="ftr" sz="quarter" idx="11"/>
          </p:nvPr>
        </p:nvSpPr>
        <p:spPr/>
        <p:txBody>
          <a:bodyPr/>
          <a:lstStyle/>
          <a:p>
            <a:r>
              <a:rPr lang="en-US" dirty="0"/>
              <a:t>Jijang Bosal Book Club</a:t>
            </a:r>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AD7A9-45BA-4DC0-980D-CC67C6D1F3A6}" type="datetime1">
              <a:rPr lang="en-US" smtClean="0"/>
              <a:t>1/26/2023</a:t>
            </a:fld>
            <a:endParaRPr lang="en-US"/>
          </a:p>
        </p:txBody>
      </p:sp>
      <p:sp>
        <p:nvSpPr>
          <p:cNvPr id="3" name="Footer Placeholder 2"/>
          <p:cNvSpPr>
            <a:spLocks noGrp="1"/>
          </p:cNvSpPr>
          <p:nvPr>
            <p:ph type="ftr" sz="quarter" idx="11"/>
          </p:nvPr>
        </p:nvSpPr>
        <p:spPr/>
        <p:txBody>
          <a:bodyPr/>
          <a:lstStyle/>
          <a:p>
            <a:r>
              <a:rPr lang="en-US" dirty="0"/>
              <a:t>Jijang Bosal Book Club</a:t>
            </a:r>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FACE7D-843B-4AFD-ABA3-0207A737132E}" type="datetime1">
              <a:rPr lang="en-US" smtClean="0"/>
              <a:t>1/26/2023</a:t>
            </a:fld>
            <a:endParaRPr lang="en-US"/>
          </a:p>
        </p:txBody>
      </p:sp>
      <p:sp>
        <p:nvSpPr>
          <p:cNvPr id="6" name="Footer Placeholder 5"/>
          <p:cNvSpPr>
            <a:spLocks noGrp="1"/>
          </p:cNvSpPr>
          <p:nvPr>
            <p:ph type="ftr" sz="quarter" idx="11"/>
          </p:nvPr>
        </p:nvSpPr>
        <p:spPr/>
        <p:txBody>
          <a:bodyPr/>
          <a:lstStyle/>
          <a:p>
            <a:r>
              <a:rPr lang="en-US" dirty="0"/>
              <a:t>Jijang Bosal Book Club</a:t>
            </a:r>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48B28D-F79A-4670-8110-9D10476E29A1}" type="datetime1">
              <a:rPr lang="en-US" smtClean="0"/>
              <a:t>1/26/2023</a:t>
            </a:fld>
            <a:endParaRPr lang="en-US"/>
          </a:p>
        </p:txBody>
      </p:sp>
      <p:sp>
        <p:nvSpPr>
          <p:cNvPr id="6" name="Footer Placeholder 5"/>
          <p:cNvSpPr>
            <a:spLocks noGrp="1"/>
          </p:cNvSpPr>
          <p:nvPr>
            <p:ph type="ftr" sz="quarter" idx="11"/>
          </p:nvPr>
        </p:nvSpPr>
        <p:spPr/>
        <p:txBody>
          <a:bodyPr/>
          <a:lstStyle/>
          <a:p>
            <a:r>
              <a:rPr lang="en-US" dirty="0"/>
              <a:t>Jijang Bosal Book Club</a:t>
            </a:r>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931F1-D0B9-413B-82E8-CB71D5133FA9}" type="datetime1">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Jijang Bosal Book Club</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uhpress.hawaii.edu/title/the-making-of-a-savior-bodhisattva-dizang-in-medieval-chin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magazine.pomona.edu/2016/summer/the-meaning-of-emptines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hina.usc.edu/mcguire-living-karma-religious-practices-ouyi-zhixu-january-1-2014"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uhpress.hawaii.edu/title/the-scripture-on-the-ten-kings-and-the-making-of-purgatory-in-medieval-chinese-buddhism/"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rinceton.edu/~sfteiser/"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koreantempleguide.com/siwang-the-ten-kings-of-the-underworld-&#49884;&#50773;/"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penguin.co.in/book/the-jataka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nguin.co.in/book/the-jataka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walmart.com/ip/Practical-Chinese-Magic-Paperback-9781914153129/118736538"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zS73WxpBd5k&amp;t=47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plumvillage.org/library/sutras/discourse-on-knowing-the-better-way-to-catch-a-snake/#block_61881c7d5db66"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ritannica.com/animal/cobra-snak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837" y="260059"/>
            <a:ext cx="11685863" cy="5932265"/>
          </a:xfrm>
          <a:prstGeom prst="rect">
            <a:avLst/>
          </a:prstGeom>
          <a:noFill/>
        </p:spPr>
        <p:txBody>
          <a:bodyPr wrap="square" rtlCol="0">
            <a:spAutoFit/>
          </a:bodyPr>
          <a:lstStyle/>
          <a:p>
            <a:pPr marL="0" marR="0">
              <a:lnSpc>
                <a:spcPct val="107000"/>
              </a:lnSpc>
              <a:spcBef>
                <a:spcPts val="0"/>
              </a:spcBef>
              <a:spcAft>
                <a:spcPts val="800"/>
              </a:spcAft>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                                                                                              </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  </a:t>
            </a:r>
            <a:endParaRPr lang="en-US" sz="2000"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endParaRPr lang="en-US" altLang="zh-CN" sz="8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Jijang Bosal has many names: </a:t>
            </a:r>
          </a:p>
          <a:p>
            <a:pPr marL="0" marR="0">
              <a:lnSpc>
                <a:spcPct val="107000"/>
              </a:lnSpc>
              <a:spcBef>
                <a:spcPts val="0"/>
              </a:spcBef>
              <a:spcAft>
                <a:spcPts val="800"/>
              </a:spcAft>
            </a:pPr>
            <a:r>
              <a:rPr lang="en-US" altLang="zh-CN" sz="3200" b="1" dirty="0">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latin typeface="Calibri" panose="020F0502020204030204" pitchFamily="34" charset="0"/>
                <a:ea typeface="DengXian" panose="02010600030101010101" pitchFamily="2" charset="-122"/>
                <a:cs typeface="Times New Roman" panose="02020603050405020304" pitchFamily="18" charset="0"/>
              </a:rPr>
              <a:t>Dizang</a:t>
            </a:r>
            <a:r>
              <a:rPr lang="en-US" altLang="zh-CN" sz="3200" b="1" dirty="0">
                <a:latin typeface="Calibri" panose="020F0502020204030204" pitchFamily="34" charset="0"/>
                <a:ea typeface="DengXian" panose="02010600030101010101" pitchFamily="2" charset="-122"/>
                <a:cs typeface="Times New Roman" panose="02020603050405020304" pitchFamily="18" charset="0"/>
              </a:rPr>
              <a:t> (</a:t>
            </a:r>
            <a:r>
              <a:rPr lang="zh-CN" altLang="en-US" sz="3200" b="1" dirty="0">
                <a:latin typeface="Calibri" panose="020F0502020204030204" pitchFamily="34" charset="0"/>
                <a:ea typeface="DengXian" panose="02010600030101010101" pitchFamily="2" charset="-122"/>
                <a:cs typeface="Times New Roman" panose="02020603050405020304" pitchFamily="18" charset="0"/>
              </a:rPr>
              <a:t>地藏</a:t>
            </a:r>
            <a:r>
              <a:rPr lang="en-US" altLang="zh-CN" sz="3200" b="1" dirty="0">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latin typeface="Calibri" panose="020F0502020204030204" pitchFamily="34" charset="0"/>
                <a:ea typeface="DengXian" panose="02010600030101010101" pitchFamily="2" charset="-122"/>
                <a:cs typeface="Times New Roman" panose="02020603050405020304" pitchFamily="18" charset="0"/>
              </a:rPr>
              <a:t>Dìzàng</a:t>
            </a:r>
            <a:r>
              <a:rPr lang="en-US" altLang="zh-CN" sz="3200" b="1" dirty="0">
                <a:latin typeface="Calibri" panose="020F0502020204030204" pitchFamily="34" charset="0"/>
                <a:ea typeface="DengXian" panose="02010600030101010101" pitchFamily="2" charset="-122"/>
                <a:cs typeface="Times New Roman" panose="02020603050405020304" pitchFamily="18" charset="0"/>
              </a:rPr>
              <a:t>) Chinese</a:t>
            </a:r>
          </a:p>
          <a:p>
            <a:pPr marL="0" marR="0">
              <a:lnSpc>
                <a:spcPct val="107000"/>
              </a:lnSpc>
              <a:spcBef>
                <a:spcPts val="0"/>
              </a:spcBef>
              <a:spcAft>
                <a:spcPts val="800"/>
              </a:spcAft>
            </a:pP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effectLst/>
                <a:latin typeface="Calibri" panose="020F0502020204030204" pitchFamily="34" charset="0"/>
                <a:ea typeface="DengXian" panose="02010600030101010101" pitchFamily="2" charset="-122"/>
                <a:cs typeface="Times New Roman" panose="02020603050405020304" pitchFamily="18" charset="0"/>
              </a:rPr>
              <a:t>Jiz</a:t>
            </a:r>
            <a:r>
              <a:rPr lang="ru-RU" altLang="zh-CN" sz="3200" b="1" dirty="0">
                <a:effectLst/>
                <a:latin typeface="Calibri" panose="020F0502020204030204" pitchFamily="34" charset="0"/>
                <a:ea typeface="DengXian" panose="02010600030101010101" pitchFamily="2" charset="-122"/>
                <a:cs typeface="Times New Roman" panose="02020603050405020304" pitchFamily="18" charset="0"/>
              </a:rPr>
              <a:t>о̄</a:t>
            </a: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 (</a:t>
            </a:r>
            <a:r>
              <a:rPr lang="ja-JP" altLang="en-US" sz="3200" b="1" dirty="0">
                <a:effectLst/>
                <a:latin typeface="Calibri" panose="020F0502020204030204" pitchFamily="34" charset="0"/>
                <a:ea typeface="DengXian" panose="02010600030101010101" pitchFamily="2" charset="-122"/>
                <a:cs typeface="Times New Roman" panose="02020603050405020304" pitchFamily="18" charset="0"/>
              </a:rPr>
              <a:t>じぞう</a:t>
            </a:r>
            <a:r>
              <a:rPr lang="en-US" altLang="ja-JP" sz="3200" b="1" dirty="0">
                <a:effectLst/>
                <a:latin typeface="Calibri" panose="020F0502020204030204" pitchFamily="34" charset="0"/>
                <a:ea typeface="DengXian" panose="02010600030101010101" pitchFamily="2" charset="-122"/>
                <a:cs typeface="Times New Roman" panose="02020603050405020304" pitchFamily="18" charset="0"/>
              </a:rPr>
              <a:t>) Japanese</a:t>
            </a:r>
          </a:p>
          <a:p>
            <a:pPr marL="0" marR="0">
              <a:lnSpc>
                <a:spcPct val="107000"/>
              </a:lnSpc>
              <a:spcBef>
                <a:spcPts val="0"/>
              </a:spcBef>
              <a:spcAft>
                <a:spcPts val="800"/>
              </a:spcAft>
            </a:pPr>
            <a:r>
              <a:rPr lang="en-US" altLang="zh-CN" sz="3200" b="1" dirty="0">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effectLst/>
                <a:latin typeface="Calibri" panose="020F0502020204030204" pitchFamily="34" charset="0"/>
                <a:ea typeface="DengXian" panose="02010600030101010101" pitchFamily="2" charset="-122"/>
                <a:cs typeface="Times New Roman" panose="02020603050405020304" pitchFamily="18" charset="0"/>
              </a:rPr>
              <a:t>Kṣitigarbha</a:t>
            </a: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 (</a:t>
            </a:r>
            <a:r>
              <a:rPr lang="hi-IN" altLang="zh-CN" sz="3200" b="1" dirty="0">
                <a:effectLst/>
                <a:latin typeface="Calibri" panose="020F0502020204030204" pitchFamily="34" charset="0"/>
                <a:ea typeface="DengXian" panose="02010600030101010101" pitchFamily="2" charset="-122"/>
                <a:cs typeface="Times New Roman" panose="02020603050405020304" pitchFamily="18" charset="0"/>
              </a:rPr>
              <a:t>क्षितिगर्भ</a:t>
            </a: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 Sanskrit</a:t>
            </a:r>
          </a:p>
          <a:p>
            <a:pPr marL="0" marR="0">
              <a:lnSpc>
                <a:spcPct val="107000"/>
              </a:lnSpc>
              <a:spcBef>
                <a:spcPts val="0"/>
              </a:spcBef>
              <a:spcAft>
                <a:spcPts val="800"/>
              </a:spcAft>
            </a:pPr>
            <a:r>
              <a:rPr lang="en-US" altLang="zh-CN" sz="3200" b="1" dirty="0">
                <a:latin typeface="Calibri" panose="020F0502020204030204" pitchFamily="34" charset="0"/>
                <a:ea typeface="DengXian" panose="02010600030101010101" pitchFamily="2" charset="-122"/>
                <a:cs typeface="Times New Roman" panose="02020603050405020304" pitchFamily="18" charset="0"/>
              </a:rPr>
              <a:t>• Jijang (</a:t>
            </a:r>
            <a:r>
              <a:rPr lang="ko-KR" altLang="en-US" sz="3200" b="1" dirty="0">
                <a:latin typeface="Malgun Gothic" panose="020B0503020000020004" pitchFamily="34" charset="-127"/>
                <a:ea typeface="Malgun Gothic" panose="020B0503020000020004" pitchFamily="34" charset="-127"/>
                <a:cs typeface="Times New Roman" panose="02020603050405020304" pitchFamily="18" charset="0"/>
              </a:rPr>
              <a:t>지장</a:t>
            </a:r>
            <a:r>
              <a:rPr lang="en-US" altLang="ko-KR" sz="3200" b="1" dirty="0">
                <a:latin typeface="Calibri" panose="020F0502020204030204" pitchFamily="34" charset="0"/>
                <a:ea typeface="DengXian" panose="02010600030101010101" pitchFamily="2" charset="-122"/>
                <a:cs typeface="Times New Roman" panose="02020603050405020304" pitchFamily="18" charset="0"/>
              </a:rPr>
              <a:t>) Korean</a:t>
            </a:r>
          </a:p>
          <a:p>
            <a:pPr marL="0" marR="0">
              <a:lnSpc>
                <a:spcPct val="107000"/>
              </a:lnSpc>
              <a:spcBef>
                <a:spcPts val="0"/>
              </a:spcBef>
              <a:spcAft>
                <a:spcPts val="800"/>
              </a:spcAft>
            </a:pPr>
            <a:r>
              <a:rPr lang="en-US" altLang="zh-CN" sz="3200" b="1" dirty="0">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effectLst/>
                <a:latin typeface="Calibri" panose="020F0502020204030204" pitchFamily="34" charset="0"/>
                <a:ea typeface="DengXian" panose="02010600030101010101" pitchFamily="2" charset="-122"/>
                <a:cs typeface="Times New Roman" panose="02020603050405020304" pitchFamily="18" charset="0"/>
              </a:rPr>
              <a:t>Địa</a:t>
            </a: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3200" b="1" dirty="0" err="1">
                <a:effectLst/>
                <a:latin typeface="Calibri" panose="020F0502020204030204" pitchFamily="34" charset="0"/>
                <a:ea typeface="DengXian" panose="02010600030101010101" pitchFamily="2" charset="-122"/>
                <a:cs typeface="Times New Roman" panose="02020603050405020304" pitchFamily="18" charset="0"/>
              </a:rPr>
              <a:t>Tạng</a:t>
            </a: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 Vietnamese</a:t>
            </a:r>
          </a:p>
          <a:p>
            <a:pPr marL="0" marR="0">
              <a:lnSpc>
                <a:spcPct val="107000"/>
              </a:lnSpc>
              <a:spcBef>
                <a:spcPts val="0"/>
              </a:spcBef>
              <a:spcAft>
                <a:spcPts val="800"/>
              </a:spcAft>
            </a:pPr>
            <a:endParaRPr lang="en-US" altLang="zh-CN" sz="800" b="1"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altLang="zh-CN" sz="3200" b="1" dirty="0">
                <a:effectLst/>
                <a:latin typeface="Calibri" panose="020F0502020204030204" pitchFamily="34" charset="0"/>
                <a:ea typeface="DengXian" panose="02010600030101010101" pitchFamily="2" charset="-122"/>
                <a:cs typeface="Times New Roman" panose="02020603050405020304" pitchFamily="18" charset="0"/>
              </a:rPr>
              <a:t>Also: "The Southern Lord of Transformation", "Guiding Teacher of the Dark Realms", "Venerated One of Great Vows", </a:t>
            </a:r>
            <a:r>
              <a:rPr lang="en-US" altLang="zh-CN" sz="3200" b="1" dirty="0" err="1">
                <a:effectLst/>
                <a:latin typeface="Calibri" panose="020F0502020204030204" pitchFamily="34" charset="0"/>
                <a:ea typeface="DengXian" panose="02010600030101010101" pitchFamily="2" charset="-122"/>
                <a:cs typeface="Times New Roman" panose="02020603050405020304" pitchFamily="18" charset="0"/>
              </a:rPr>
              <a:t>etc</a:t>
            </a:r>
            <a:endParaRPr lang="en-US" altLang="zh-CN" sz="3200" b="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1525C6E2-BC1F-2E31-C97E-F0615776E154}"/>
              </a:ext>
            </a:extLst>
          </p:cNvPr>
          <p:cNvSpPr txBox="1"/>
          <p:nvPr/>
        </p:nvSpPr>
        <p:spPr>
          <a:xfrm>
            <a:off x="7642370" y="1120615"/>
            <a:ext cx="4320330" cy="2820387"/>
          </a:xfrm>
          <a:prstGeom prst="rect">
            <a:avLst/>
          </a:prstGeom>
          <a:noFill/>
        </p:spPr>
        <p:txBody>
          <a:bodyPr wrap="square" rtlCol="0">
            <a:spAutoFit/>
          </a:bodyPr>
          <a:lstStyle/>
          <a:p>
            <a:pPr marL="0" marR="0">
              <a:lnSpc>
                <a:spcPct val="107000"/>
              </a:lnSpc>
              <a:spcBef>
                <a:spcPts val="0"/>
              </a:spcBef>
              <a:spcAft>
                <a:spcPts val="800"/>
              </a:spcAft>
            </a:pPr>
            <a:r>
              <a:rPr lang="en-US" sz="2000" b="1" dirty="0">
                <a:solidFill>
                  <a:srgbClr val="353535"/>
                </a:solidFill>
                <a:ea typeface="DengXian" panose="02010600030101010101" pitchFamily="2" charset="-122"/>
                <a:cs typeface="Times New Roman" panose="02020603050405020304" pitchFamily="18" charset="0"/>
              </a:rPr>
              <a:t>S</a:t>
            </a:r>
            <a:r>
              <a:rPr lang="en-US" sz="2000" b="1" dirty="0">
                <a:solidFill>
                  <a:srgbClr val="353535"/>
                </a:solidFill>
                <a:effectLst/>
                <a:ea typeface="DengXian" panose="02010600030101010101" pitchFamily="2" charset="-122"/>
                <a:cs typeface="Times New Roman" panose="02020603050405020304" pitchFamily="18" charset="0"/>
              </a:rPr>
              <a:t>chedule:</a:t>
            </a:r>
            <a:br>
              <a:rPr lang="en-US" sz="2000" dirty="0">
                <a:solidFill>
                  <a:srgbClr val="353535"/>
                </a:solidFill>
                <a:effectLst/>
                <a:ea typeface="DengXian" panose="02010600030101010101" pitchFamily="2" charset="-122"/>
                <a:cs typeface="Times New Roman" panose="02020603050405020304" pitchFamily="18" charset="0"/>
              </a:rPr>
            </a:br>
            <a:r>
              <a:rPr lang="en-US" sz="2000" b="1" dirty="0">
                <a:solidFill>
                  <a:srgbClr val="353535"/>
                </a:solidFill>
                <a:ea typeface="DengXian" panose="02010600030101010101" pitchFamily="2" charset="-122"/>
                <a:cs typeface="Times New Roman" panose="02020603050405020304" pitchFamily="18" charset="0"/>
              </a:rPr>
              <a:t>7</a:t>
            </a:r>
            <a:r>
              <a:rPr lang="en-US" sz="2000" b="1" dirty="0">
                <a:solidFill>
                  <a:srgbClr val="353535"/>
                </a:solidFill>
                <a:effectLst/>
                <a:ea typeface="DengXian" panose="02010600030101010101" pitchFamily="2" charset="-122"/>
                <a:cs typeface="Times New Roman" panose="02020603050405020304" pitchFamily="18" charset="0"/>
              </a:rPr>
              <a:t>:00 – 7:35 pm</a:t>
            </a:r>
            <a:r>
              <a:rPr lang="en-US" sz="2000" dirty="0">
                <a:solidFill>
                  <a:srgbClr val="353535"/>
                </a:solidFill>
                <a:effectLst/>
                <a:ea typeface="DengXian" panose="02010600030101010101" pitchFamily="2" charset="-122"/>
                <a:cs typeface="Times New Roman" panose="02020603050405020304" pitchFamily="18" charset="0"/>
              </a:rPr>
              <a:t> first session</a:t>
            </a:r>
            <a:br>
              <a:rPr lang="en-US" sz="2000" dirty="0">
                <a:solidFill>
                  <a:srgbClr val="353535"/>
                </a:solidFill>
                <a:effectLst/>
                <a:ea typeface="DengXian" panose="02010600030101010101" pitchFamily="2" charset="-122"/>
                <a:cs typeface="Times New Roman" panose="02020603050405020304" pitchFamily="18" charset="0"/>
              </a:rPr>
            </a:br>
            <a:r>
              <a:rPr lang="en-US" sz="2000" dirty="0">
                <a:solidFill>
                  <a:srgbClr val="353535"/>
                </a:solidFill>
                <a:effectLst/>
                <a:ea typeface="DengXian" panose="02010600030101010101" pitchFamily="2" charset="-122"/>
                <a:cs typeface="Times New Roman" panose="02020603050405020304" pitchFamily="18" charset="0"/>
              </a:rPr>
              <a:t>5 minute break</a:t>
            </a:r>
            <a:br>
              <a:rPr lang="en-US" sz="2000" dirty="0">
                <a:solidFill>
                  <a:srgbClr val="353535"/>
                </a:solidFill>
                <a:effectLst/>
                <a:ea typeface="DengXian" panose="02010600030101010101" pitchFamily="2" charset="-122"/>
                <a:cs typeface="Times New Roman" panose="02020603050405020304" pitchFamily="18" charset="0"/>
              </a:rPr>
            </a:br>
            <a:r>
              <a:rPr lang="en-US" sz="2000" b="1" dirty="0">
                <a:solidFill>
                  <a:srgbClr val="353535"/>
                </a:solidFill>
                <a:ea typeface="DengXian" panose="02010600030101010101" pitchFamily="2" charset="-122"/>
                <a:cs typeface="Times New Roman" panose="02020603050405020304" pitchFamily="18" charset="0"/>
              </a:rPr>
              <a:t>7</a:t>
            </a:r>
            <a:r>
              <a:rPr lang="en-US" sz="2000" b="1" dirty="0">
                <a:solidFill>
                  <a:srgbClr val="353535"/>
                </a:solidFill>
                <a:effectLst/>
                <a:ea typeface="DengXian" panose="02010600030101010101" pitchFamily="2" charset="-122"/>
                <a:cs typeface="Times New Roman" panose="02020603050405020304" pitchFamily="18" charset="0"/>
              </a:rPr>
              <a:t>:40 – 8:15 pm</a:t>
            </a:r>
            <a:r>
              <a:rPr lang="en-US" sz="2000" dirty="0">
                <a:solidFill>
                  <a:srgbClr val="353535"/>
                </a:solidFill>
                <a:effectLst/>
                <a:ea typeface="DengXian" panose="02010600030101010101" pitchFamily="2" charset="-122"/>
                <a:cs typeface="Times New Roman" panose="02020603050405020304" pitchFamily="18" charset="0"/>
              </a:rPr>
              <a:t> second session</a:t>
            </a:r>
            <a:br>
              <a:rPr lang="en-US" sz="2000" dirty="0">
                <a:solidFill>
                  <a:srgbClr val="353535"/>
                </a:solidFill>
                <a:effectLst/>
                <a:ea typeface="DengXian" panose="02010600030101010101" pitchFamily="2" charset="-122"/>
                <a:cs typeface="Times New Roman" panose="02020603050405020304" pitchFamily="18" charset="0"/>
              </a:rPr>
            </a:br>
            <a:endParaRPr lang="en-US" sz="800" dirty="0">
              <a:solidFill>
                <a:srgbClr val="353535"/>
              </a:solidFill>
              <a:effectLst/>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000" b="1" dirty="0">
                <a:solidFill>
                  <a:srgbClr val="353535"/>
                </a:solidFill>
                <a:ea typeface="DengXian" panose="02010600030101010101" pitchFamily="2" charset="-122"/>
                <a:cs typeface="Times New Roman" panose="02020603050405020304" pitchFamily="18" charset="0"/>
              </a:rPr>
              <a:t>The Book Club meets </a:t>
            </a:r>
            <a:r>
              <a:rPr lang="en-US" sz="2000" dirty="0">
                <a:solidFill>
                  <a:srgbClr val="353535"/>
                </a:solidFill>
                <a:ea typeface="DengXian" panose="02010600030101010101" pitchFamily="2" charset="-122"/>
                <a:cs typeface="Times New Roman" panose="02020603050405020304" pitchFamily="18" charset="0"/>
              </a:rPr>
              <a:t>on the</a:t>
            </a:r>
          </a:p>
          <a:p>
            <a:pPr marL="0" marR="0">
              <a:lnSpc>
                <a:spcPct val="107000"/>
              </a:lnSpc>
              <a:spcBef>
                <a:spcPts val="0"/>
              </a:spcBef>
              <a:spcAft>
                <a:spcPts val="800"/>
              </a:spcAft>
            </a:pPr>
            <a:r>
              <a:rPr lang="en-US" sz="2000" dirty="0">
                <a:solidFill>
                  <a:srgbClr val="353535"/>
                </a:solidFill>
                <a:effectLst/>
                <a:ea typeface="DengXian" panose="02010600030101010101" pitchFamily="2" charset="-122"/>
                <a:cs typeface="Times New Roman" panose="02020603050405020304" pitchFamily="18" charset="0"/>
              </a:rPr>
              <a:t>2</a:t>
            </a:r>
            <a:r>
              <a:rPr lang="en-US" sz="2000" baseline="30000" dirty="0">
                <a:solidFill>
                  <a:srgbClr val="353535"/>
                </a:solidFill>
                <a:effectLst/>
                <a:ea typeface="DengXian" panose="02010600030101010101" pitchFamily="2" charset="-122"/>
                <a:cs typeface="Times New Roman" panose="02020603050405020304" pitchFamily="18" charset="0"/>
              </a:rPr>
              <a:t>nd</a:t>
            </a:r>
            <a:r>
              <a:rPr lang="en-US" sz="2000" dirty="0">
                <a:solidFill>
                  <a:srgbClr val="353535"/>
                </a:solidFill>
                <a:effectLst/>
                <a:ea typeface="DengXian" panose="02010600030101010101" pitchFamily="2" charset="-122"/>
                <a:cs typeface="Times New Roman" panose="02020603050405020304" pitchFamily="18" charset="0"/>
              </a:rPr>
              <a:t> and </a:t>
            </a:r>
            <a:r>
              <a:rPr lang="en-US" sz="2000" dirty="0">
                <a:solidFill>
                  <a:srgbClr val="353535"/>
                </a:solidFill>
                <a:ea typeface="DengXian" panose="02010600030101010101" pitchFamily="2" charset="-122"/>
                <a:cs typeface="Times New Roman" panose="02020603050405020304" pitchFamily="18" charset="0"/>
              </a:rPr>
              <a:t>4</a:t>
            </a:r>
            <a:r>
              <a:rPr lang="en-US" sz="2000" baseline="30000" dirty="0">
                <a:solidFill>
                  <a:srgbClr val="353535"/>
                </a:solidFill>
                <a:ea typeface="DengXian" panose="02010600030101010101" pitchFamily="2" charset="-122"/>
                <a:cs typeface="Times New Roman" panose="02020603050405020304" pitchFamily="18" charset="0"/>
              </a:rPr>
              <a:t>th</a:t>
            </a:r>
            <a:r>
              <a:rPr lang="en-US" sz="2000" dirty="0">
                <a:solidFill>
                  <a:srgbClr val="353535"/>
                </a:solidFill>
                <a:ea typeface="DengXian" panose="02010600030101010101" pitchFamily="2" charset="-122"/>
                <a:cs typeface="Times New Roman" panose="02020603050405020304" pitchFamily="18" charset="0"/>
              </a:rPr>
              <a:t> Tuesday each month</a:t>
            </a:r>
          </a:p>
          <a:p>
            <a:pPr marL="0" marR="0">
              <a:lnSpc>
                <a:spcPct val="107000"/>
              </a:lnSpc>
              <a:spcBef>
                <a:spcPts val="0"/>
              </a:spcBef>
              <a:spcAft>
                <a:spcPts val="800"/>
              </a:spcAft>
            </a:pPr>
            <a:r>
              <a:rPr lang="en-US" sz="2000" b="1" dirty="0">
                <a:solidFill>
                  <a:srgbClr val="353535"/>
                </a:solidFill>
                <a:effectLst/>
                <a:ea typeface="DengXian" panose="02010600030101010101" pitchFamily="2" charset="-122"/>
                <a:cs typeface="Times New Roman" panose="02020603050405020304" pitchFamily="18" charset="0"/>
              </a:rPr>
              <a:t>The first meeting i</a:t>
            </a:r>
            <a:r>
              <a:rPr lang="en-US" sz="2000" b="1" dirty="0">
                <a:solidFill>
                  <a:srgbClr val="353535"/>
                </a:solidFill>
                <a:ea typeface="DengXian" panose="02010600030101010101" pitchFamily="2" charset="-122"/>
                <a:cs typeface="Times New Roman" panose="02020603050405020304" pitchFamily="18" charset="0"/>
              </a:rPr>
              <a:t>s Tuesday Mar 14</a:t>
            </a:r>
            <a:endParaRPr lang="en-US" sz="2000" b="1" dirty="0">
              <a:effectLst/>
              <a:ea typeface="DengXian" panose="02010600030101010101" pitchFamily="2" charset="-122"/>
              <a:cs typeface="Times New Roman" panose="02020603050405020304" pitchFamily="18" charset="0"/>
            </a:endParaRPr>
          </a:p>
        </p:txBody>
      </p:sp>
      <p:sp>
        <p:nvSpPr>
          <p:cNvPr id="6" name="Footer Placeholder 5">
            <a:extLst>
              <a:ext uri="{FF2B5EF4-FFF2-40B4-BE49-F238E27FC236}">
                <a16:creationId xmlns:a16="http://schemas.microsoft.com/office/drawing/2014/main" id="{6D2C3AC2-4A71-CFBE-2A53-BB0FE502215B}"/>
              </a:ext>
            </a:extLst>
          </p:cNvPr>
          <p:cNvSpPr>
            <a:spLocks noGrp="1"/>
          </p:cNvSpPr>
          <p:nvPr>
            <p:ph type="ftr" sz="quarter" idx="11"/>
          </p:nvPr>
        </p:nvSpPr>
        <p:spPr>
          <a:xfrm>
            <a:off x="0" y="6404254"/>
            <a:ext cx="4114800" cy="365125"/>
          </a:xfrm>
        </p:spPr>
        <p:txBody>
          <a:bodyPr/>
          <a:lstStyle/>
          <a:p>
            <a:r>
              <a:rPr lang="en-US" dirty="0"/>
              <a:t>Jijang Bosal Book Club</a:t>
            </a:r>
          </a:p>
        </p:txBody>
      </p:sp>
      <p:sp>
        <p:nvSpPr>
          <p:cNvPr id="2" name="Rectangle: Rounded Corners 1">
            <a:extLst>
              <a:ext uri="{FF2B5EF4-FFF2-40B4-BE49-F238E27FC236}">
                <a16:creationId xmlns:a16="http://schemas.microsoft.com/office/drawing/2014/main" id="{661058CB-A44D-1782-A2A7-48A46AFEBE74}"/>
              </a:ext>
            </a:extLst>
          </p:cNvPr>
          <p:cNvSpPr/>
          <p:nvPr/>
        </p:nvSpPr>
        <p:spPr>
          <a:xfrm>
            <a:off x="7466201" y="984768"/>
            <a:ext cx="4230203" cy="3078759"/>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28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9898" y="136450"/>
            <a:ext cx="11412204" cy="734521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.9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 Bosal Book Club, Preview)</a:t>
            </a:r>
            <a:endParaRPr lang="en-US" sz="8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All meetings of the Book Club will be recorded and posted publicly on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youtube</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It is only necessary to register for the Book Club if you want to participate in the live classes via Zoom.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Registrants are expected to do the reading before each meeting and to be actively involved in the class by asking questions and participating in discussion.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group will meet twice a month on the 2</a:t>
            </a:r>
            <a:r>
              <a:rPr lang="en-US" sz="2800" baseline="30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nd</a:t>
            </a:r>
            <a:r>
              <a:rPr lang="en-US" sz="28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and 4</a:t>
            </a:r>
            <a:r>
              <a:rPr lang="en-US" sz="2800" baseline="300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a:t>
            </a:r>
            <a:r>
              <a:rPr lang="en-US" sz="28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Tuesday night from 7pm to 8:15pm (Eastern Time). Each month approximately 30 minutes of class time will be devoted to discussion.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book club will last for one year, split into four three month quarters. In each quarter we'll be reading a different book, starting with the </a:t>
            </a:r>
            <a:r>
              <a:rPr lang="en-US" sz="28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Ksitigarbha</a:t>
            </a:r>
            <a:r>
              <a:rPr lang="en-US" sz="28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Sutra.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0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p:txBody>
      </p:sp>
      <p:sp>
        <p:nvSpPr>
          <p:cNvPr id="3" name="Footer Placeholder 2">
            <a:extLst>
              <a:ext uri="{FF2B5EF4-FFF2-40B4-BE49-F238E27FC236}">
                <a16:creationId xmlns:a16="http://schemas.microsoft.com/office/drawing/2014/main" id="{3454A41B-953F-63B7-D852-0C7C7476945A}"/>
              </a:ext>
            </a:extLst>
          </p:cNvPr>
          <p:cNvSpPr>
            <a:spLocks noGrp="1"/>
          </p:cNvSpPr>
          <p:nvPr>
            <p:ph type="ftr" sz="quarter" idx="11"/>
          </p:nvPr>
        </p:nvSpPr>
        <p:spPr>
          <a:xfrm>
            <a:off x="169476" y="6431926"/>
            <a:ext cx="4114800" cy="365125"/>
          </a:xfrm>
        </p:spPr>
        <p:txBody>
          <a:bodyPr/>
          <a:lstStyle/>
          <a:p>
            <a:r>
              <a:rPr lang="en-US" dirty="0"/>
              <a:t>Jijang Bosal Book Club</a:t>
            </a:r>
          </a:p>
        </p:txBody>
      </p:sp>
    </p:spTree>
    <p:extLst>
      <p:ext uri="{BB962C8B-B14F-4D97-AF65-F5344CB8AC3E}">
        <p14:creationId xmlns:p14="http://schemas.microsoft.com/office/powerpoint/2010/main" val="198117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61D855-3304-44D5-B598-F05C457B5E2F}"/>
              </a:ext>
            </a:extLst>
          </p:cNvPr>
          <p:cNvSpPr txBox="1"/>
          <p:nvPr/>
        </p:nvSpPr>
        <p:spPr>
          <a:xfrm>
            <a:off x="233082" y="60768"/>
            <a:ext cx="11725835" cy="6489277"/>
          </a:xfrm>
          <a:prstGeom prst="rect">
            <a:avLst/>
          </a:prstGeom>
          <a:noFill/>
        </p:spPr>
        <p:txBody>
          <a:bodyPr wrap="square" rtlCol="0">
            <a:spAutoFit/>
          </a:bodyPr>
          <a:lstStyle/>
          <a:p>
            <a:pPr marL="0" marR="0">
              <a:lnSpc>
                <a:spcPct val="107000"/>
              </a:lnSpc>
              <a:spcBef>
                <a:spcPts val="0"/>
              </a:spcBef>
            </a:pP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0.10  						                                 </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a:t>
            </a:r>
          </a:p>
          <a:p>
            <a:pPr marL="0" marR="0">
              <a:lnSpc>
                <a:spcPct val="107000"/>
              </a:lnSpc>
              <a:spcBef>
                <a:spcPts val="0"/>
              </a:spcBef>
            </a:pPr>
            <a:r>
              <a:rPr lang="en-US" sz="800" b="1" dirty="0">
                <a:effectLst/>
                <a:latin typeface="Calibri" panose="020F0502020204030204" pitchFamily="34" charset="0"/>
                <a:ea typeface="DengXian" panose="02010600030101010101" pitchFamily="2" charset="-122"/>
                <a:cs typeface="Times New Roman" panose="02020603050405020304" pitchFamily="18" charset="0"/>
              </a:rPr>
              <a:t> </a:t>
            </a:r>
            <a:r>
              <a:rPr lang="en-US" sz="2400" b="1"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US" sz="2000" b="1" dirty="0">
                <a:latin typeface="Calibri" panose="020F0502020204030204" pitchFamily="34" charset="0"/>
                <a:ea typeface="DengXian" panose="02010600030101010101" pitchFamily="2" charset="-122"/>
                <a:cs typeface="Times New Roman" panose="02020603050405020304" pitchFamily="18" charset="0"/>
              </a:rPr>
              <a:t>The Buddha traveled to </a:t>
            </a:r>
            <a:r>
              <a:rPr lang="en-US" sz="2000" b="1" dirty="0" err="1">
                <a:latin typeface="Calibri" panose="020F0502020204030204" pitchFamily="34" charset="0"/>
                <a:ea typeface="DengXian" panose="02010600030101010101" pitchFamily="2" charset="-122"/>
                <a:cs typeface="Times New Roman" panose="02020603050405020304" pitchFamily="18" charset="0"/>
              </a:rPr>
              <a:t>Triastrimsas</a:t>
            </a:r>
            <a:r>
              <a:rPr lang="en-US" sz="2000" b="1" dirty="0">
                <a:latin typeface="Calibri" panose="020F0502020204030204" pitchFamily="34" charset="0"/>
                <a:ea typeface="DengXian" panose="02010600030101010101" pitchFamily="2" charset="-122"/>
                <a:cs typeface="Times New Roman" panose="02020603050405020304" pitchFamily="18" charset="0"/>
              </a:rPr>
              <a:t> Heaven in order to teach the </a:t>
            </a:r>
            <a:r>
              <a:rPr lang="en-US" sz="2000" b="1" dirty="0" err="1">
                <a:latin typeface="Calibri" panose="020F0502020204030204" pitchFamily="34" charset="0"/>
                <a:ea typeface="DengXian" panose="02010600030101010101" pitchFamily="2" charset="-122"/>
                <a:cs typeface="Times New Roman" panose="02020603050405020304" pitchFamily="18" charset="0"/>
              </a:rPr>
              <a:t>Ksitigarbha</a:t>
            </a:r>
            <a:r>
              <a:rPr lang="en-US" sz="2000" b="1" dirty="0">
                <a:latin typeface="Calibri" panose="020F0502020204030204" pitchFamily="34" charset="0"/>
                <a:ea typeface="DengXian" panose="02010600030101010101" pitchFamily="2" charset="-122"/>
                <a:cs typeface="Times New Roman" panose="02020603050405020304" pitchFamily="18" charset="0"/>
              </a:rPr>
              <a:t> Sutra to his mother (who had died 7 days after giving birth to her son Siddhartha).</a:t>
            </a:r>
          </a:p>
          <a:p>
            <a:pPr marL="0" marR="0">
              <a:lnSpc>
                <a:spcPct val="107000"/>
              </a:lnSpc>
              <a:spcBef>
                <a:spcPts val="0"/>
              </a:spcBef>
              <a:spcAft>
                <a:spcPts val="800"/>
              </a:spcAft>
            </a:pPr>
            <a:r>
              <a:rPr lang="en-US" sz="2000" b="1" dirty="0">
                <a:effectLst/>
                <a:latin typeface="Calibri" panose="020F0502020204030204" pitchFamily="34" charset="0"/>
                <a:ea typeface="DengXian" panose="02010600030101010101" pitchFamily="2" charset="-122"/>
                <a:cs typeface="Times New Roman" panose="02020603050405020304" pitchFamily="18" charset="0"/>
              </a:rPr>
              <a:t>Wait. What?</a:t>
            </a:r>
          </a:p>
          <a:p>
            <a:pPr marL="0" marR="0">
              <a:lnSpc>
                <a:spcPct val="107000"/>
              </a:lnSpc>
              <a:spcBef>
                <a:spcPts val="0"/>
              </a:spcBef>
              <a:spcAft>
                <a:spcPts val="800"/>
              </a:spcAft>
            </a:pPr>
            <a:r>
              <a:rPr lang="en-US" sz="2000" b="1" dirty="0">
                <a:latin typeface="Calibri" panose="020F0502020204030204" pitchFamily="34" charset="0"/>
                <a:ea typeface="DengXian" panose="02010600030101010101" pitchFamily="2" charset="-122"/>
                <a:cs typeface="Times New Roman" panose="02020603050405020304" pitchFamily="18" charset="0"/>
              </a:rPr>
              <a:t>That's right. If you are a secular/agnostic/atheist Stephen Batchelor type Buddhist (not that there's anything wrong with that), then Jijang Bosal (aka </a:t>
            </a:r>
            <a:r>
              <a:rPr lang="en-US" sz="2000" b="1" dirty="0" err="1">
                <a:latin typeface="Calibri" panose="020F0502020204030204" pitchFamily="34" charset="0"/>
                <a:ea typeface="DengXian" panose="02010600030101010101" pitchFamily="2" charset="-122"/>
                <a:cs typeface="Times New Roman" panose="02020603050405020304" pitchFamily="18" charset="0"/>
              </a:rPr>
              <a:t>Ksitigarbha</a:t>
            </a:r>
            <a:r>
              <a:rPr lang="en-US" sz="2000" b="1" dirty="0">
                <a:latin typeface="Calibri" panose="020F0502020204030204" pitchFamily="34" charset="0"/>
                <a:ea typeface="DengXian" panose="02010600030101010101" pitchFamily="2" charset="-122"/>
                <a:cs typeface="Times New Roman" panose="02020603050405020304" pitchFamily="18" charset="0"/>
              </a:rPr>
              <a:t>) might not be your guy.</a:t>
            </a:r>
          </a:p>
          <a:p>
            <a:pPr marL="0" marR="0">
              <a:lnSpc>
                <a:spcPct val="107000"/>
              </a:lnSpc>
              <a:spcBef>
                <a:spcPts val="0"/>
              </a:spcBef>
              <a:spcAft>
                <a:spcPts val="800"/>
              </a:spcAft>
            </a:pPr>
            <a:r>
              <a:rPr lang="en-US" sz="2000" b="1" dirty="0">
                <a:effectLst/>
                <a:latin typeface="Calibri" panose="020F0502020204030204" pitchFamily="34" charset="0"/>
                <a:ea typeface="DengXian" panose="02010600030101010101" pitchFamily="2" charset="-122"/>
                <a:cs typeface="Times New Roman" panose="02020603050405020304" pitchFamily="18" charset="0"/>
              </a:rPr>
              <a:t>Jijang Bosal is, after all, the Bodhisattva you pray to during the 49 day period after a loved one dies. </a:t>
            </a:r>
          </a:p>
          <a:p>
            <a:pPr marL="0" marR="0">
              <a:lnSpc>
                <a:spcPct val="107000"/>
              </a:lnSpc>
              <a:spcBef>
                <a:spcPts val="0"/>
              </a:spcBef>
              <a:spcAft>
                <a:spcPts val="800"/>
              </a:spcAft>
            </a:pPr>
            <a:r>
              <a:rPr lang="en-US" sz="2000" b="1" dirty="0">
                <a:effectLst/>
                <a:latin typeface="Calibri" panose="020F0502020204030204" pitchFamily="34" charset="0"/>
                <a:ea typeface="DengXian" panose="02010600030101010101" pitchFamily="2" charset="-122"/>
                <a:cs typeface="Times New Roman" panose="02020603050405020304" pitchFamily="18" charset="0"/>
              </a:rPr>
              <a:t>This 49</a:t>
            </a:r>
            <a:r>
              <a:rPr lang="en-US" sz="2000" b="1" dirty="0">
                <a:latin typeface="Calibri" panose="020F0502020204030204" pitchFamily="34" charset="0"/>
                <a:ea typeface="DengXian" panose="02010600030101010101" pitchFamily="2" charset="-122"/>
                <a:cs typeface="Times New Roman" panose="02020603050405020304" pitchFamily="18" charset="0"/>
              </a:rPr>
              <a:t> day period is the time between one lifetime and the next is called </a:t>
            </a:r>
            <a:r>
              <a:rPr lang="zh-CN" altLang="en-US" sz="2000" b="1" dirty="0">
                <a:latin typeface="Calibri" panose="020F0502020204030204" pitchFamily="34" charset="0"/>
                <a:ea typeface="DengXian" panose="02010600030101010101" pitchFamily="2" charset="-122"/>
                <a:cs typeface="Times New Roman" panose="02020603050405020304" pitchFamily="18" charset="0"/>
              </a:rPr>
              <a:t>中有 </a:t>
            </a:r>
            <a:r>
              <a:rPr lang="en-US" altLang="zh-CN" sz="2000" b="1" dirty="0">
                <a:latin typeface="Calibri" panose="020F0502020204030204" pitchFamily="34" charset="0"/>
                <a:ea typeface="DengXian" panose="02010600030101010101" pitchFamily="2" charset="-122"/>
                <a:cs typeface="Times New Roman" panose="02020603050405020304" pitchFamily="18" charset="0"/>
              </a:rPr>
              <a:t>(</a:t>
            </a:r>
            <a:r>
              <a:rPr lang="en-US" altLang="zh-CN" sz="2000" b="1" dirty="0" err="1">
                <a:latin typeface="Calibri" panose="020F0502020204030204" pitchFamily="34" charset="0"/>
                <a:ea typeface="DengXian" panose="02010600030101010101" pitchFamily="2" charset="-122"/>
                <a:cs typeface="Times New Roman" panose="02020603050405020304" pitchFamily="18" charset="0"/>
              </a:rPr>
              <a:t>jung</a:t>
            </a:r>
            <a:r>
              <a:rPr lang="en-US" altLang="zh-CN" sz="2000" b="1" dirty="0">
                <a:latin typeface="Calibri" panose="020F0502020204030204" pitchFamily="34" charset="0"/>
                <a:ea typeface="DengXian" panose="02010600030101010101" pitchFamily="2" charset="-122"/>
                <a:cs typeface="Times New Roman" panose="02020603050405020304" pitchFamily="18" charset="0"/>
              </a:rPr>
              <a:t>-hu </a:t>
            </a:r>
            <a:r>
              <a:rPr lang="ko-KR" altLang="en-US" sz="2000" b="1" dirty="0">
                <a:latin typeface="+mn-ea"/>
                <a:cs typeface="Times New Roman" panose="02020603050405020304" pitchFamily="18" charset="0"/>
              </a:rPr>
              <a:t>중유</a:t>
            </a:r>
            <a:r>
              <a:rPr lang="en-US" altLang="ko-KR" sz="2000" b="1" dirty="0">
                <a:latin typeface="Calibri" panose="020F0502020204030204" pitchFamily="34" charset="0"/>
                <a:ea typeface="DengXian" panose="02010600030101010101" pitchFamily="2" charset="-122"/>
                <a:cs typeface="Times New Roman" panose="02020603050405020304" pitchFamily="18" charset="0"/>
              </a:rPr>
              <a:t>), or "in-between existence"</a:t>
            </a:r>
            <a:r>
              <a:rPr lang="en-US" sz="2000" b="1" dirty="0">
                <a:latin typeface="Calibri" panose="020F0502020204030204" pitchFamily="34" charset="0"/>
                <a:ea typeface="DengXian" panose="02010600030101010101" pitchFamily="2" charset="-122"/>
                <a:cs typeface="Times New Roman" panose="02020603050405020304" pitchFamily="18" charset="0"/>
              </a:rPr>
              <a:t>. One of Jijang Bosal's jobs is to help people during that time to ensure a favorable rebirth in their next life, up to and including rebirth in Amitabha's Pure Land. In East Asia this 49 day period is often extended to up to three years (particularly with respect to the "Ten Kings").</a:t>
            </a:r>
          </a:p>
          <a:p>
            <a:pPr marL="0" marR="0">
              <a:lnSpc>
                <a:spcPct val="107000"/>
              </a:lnSpc>
              <a:spcBef>
                <a:spcPts val="0"/>
              </a:spcBef>
              <a:spcAft>
                <a:spcPts val="800"/>
              </a:spcAft>
            </a:pPr>
            <a:r>
              <a:rPr lang="en-US" sz="2000" b="1" dirty="0">
                <a:effectLst/>
                <a:latin typeface="Calibri" panose="020F0502020204030204" pitchFamily="34" charset="0"/>
                <a:ea typeface="DengXian" panose="02010600030101010101" pitchFamily="2" charset="-122"/>
                <a:cs typeface="Times New Roman" panose="02020603050405020304" pitchFamily="18" charset="0"/>
              </a:rPr>
              <a:t>And not only does the </a:t>
            </a:r>
            <a:r>
              <a:rPr lang="en-US" sz="2000" b="1" dirty="0" err="1">
                <a:effectLst/>
                <a:latin typeface="Calibri" panose="020F0502020204030204" pitchFamily="34" charset="0"/>
                <a:ea typeface="DengXian" panose="02010600030101010101" pitchFamily="2" charset="-122"/>
                <a:cs typeface="Times New Roman" panose="02020603050405020304" pitchFamily="18" charset="0"/>
              </a:rPr>
              <a:t>Ksitigarbha</a:t>
            </a:r>
            <a:r>
              <a:rPr lang="en-US" sz="2000" b="1" dirty="0">
                <a:effectLst/>
                <a:latin typeface="Calibri" panose="020F0502020204030204" pitchFamily="34" charset="0"/>
                <a:ea typeface="DengXian" panose="02010600030101010101" pitchFamily="2" charset="-122"/>
                <a:cs typeface="Times New Roman" panose="02020603050405020304" pitchFamily="18" charset="0"/>
              </a:rPr>
              <a:t> Sutra assume as given such things as rebirth, heavenly realms, and otherworldly Pure Lands, it also dwells at some length on the subject of Hell.</a:t>
            </a:r>
          </a:p>
          <a:p>
            <a:pPr marL="0" marR="0">
              <a:lnSpc>
                <a:spcPct val="107000"/>
              </a:lnSpc>
              <a:spcBef>
                <a:spcPts val="0"/>
              </a:spcBef>
              <a:spcAft>
                <a:spcPts val="800"/>
              </a:spcAft>
            </a:pPr>
            <a:r>
              <a:rPr lang="en-US" sz="2000" b="1" dirty="0">
                <a:latin typeface="Calibri" panose="020F0502020204030204" pitchFamily="34" charset="0"/>
                <a:ea typeface="DengXian" panose="02010600030101010101" pitchFamily="2" charset="-122"/>
                <a:cs typeface="Times New Roman" panose="02020603050405020304" pitchFamily="18" charset="0"/>
              </a:rPr>
              <a:t>Having said that, it isn't really necessary to believe in the literal truth of everything that's said in the </a:t>
            </a:r>
            <a:r>
              <a:rPr lang="en-US" sz="2000" b="1" dirty="0" err="1">
                <a:latin typeface="Calibri" panose="020F0502020204030204" pitchFamily="34" charset="0"/>
                <a:ea typeface="DengXian" panose="02010600030101010101" pitchFamily="2" charset="-122"/>
                <a:cs typeface="Times New Roman" panose="02020603050405020304" pitchFamily="18" charset="0"/>
              </a:rPr>
              <a:t>Ksitigarbha</a:t>
            </a:r>
            <a:r>
              <a:rPr lang="en-US" sz="2000" b="1" dirty="0">
                <a:latin typeface="Calibri" panose="020F0502020204030204" pitchFamily="34" charset="0"/>
                <a:ea typeface="DengXian" panose="02010600030101010101" pitchFamily="2" charset="-122"/>
                <a:cs typeface="Times New Roman" panose="02020603050405020304" pitchFamily="18" charset="0"/>
              </a:rPr>
              <a:t> Sutra (or any other Sutra). But one must be willing to at least, as the poets say, suspend one's disbelief.</a:t>
            </a:r>
            <a:endParaRPr lang="en-US" sz="2000" b="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Footer Placeholder 2">
            <a:extLst>
              <a:ext uri="{FF2B5EF4-FFF2-40B4-BE49-F238E27FC236}">
                <a16:creationId xmlns:a16="http://schemas.microsoft.com/office/drawing/2014/main" id="{6EB57CD7-A9A2-0C9D-5CCF-0BCF36C8C4FB}"/>
              </a:ext>
            </a:extLst>
          </p:cNvPr>
          <p:cNvSpPr>
            <a:spLocks noGrp="1"/>
          </p:cNvSpPr>
          <p:nvPr>
            <p:ph type="ftr" sz="quarter" idx="11"/>
          </p:nvPr>
        </p:nvSpPr>
        <p:spPr>
          <a:xfrm>
            <a:off x="130629" y="6490313"/>
            <a:ext cx="4114800" cy="365125"/>
          </a:xfrm>
        </p:spPr>
        <p:txBody>
          <a:bodyPr/>
          <a:lstStyle/>
          <a:p>
            <a:r>
              <a:rPr lang="en-US" dirty="0"/>
              <a:t>Jijang Bosal Book Club</a:t>
            </a:r>
          </a:p>
        </p:txBody>
      </p:sp>
    </p:spTree>
    <p:extLst>
      <p:ext uri="{BB962C8B-B14F-4D97-AF65-F5344CB8AC3E}">
        <p14:creationId xmlns:p14="http://schemas.microsoft.com/office/powerpoint/2010/main" val="3209561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B4D193-DD3F-66B9-F586-08E6464410CB}"/>
              </a:ext>
            </a:extLst>
          </p:cNvPr>
          <p:cNvSpPr txBox="1"/>
          <p:nvPr/>
        </p:nvSpPr>
        <p:spPr>
          <a:xfrm>
            <a:off x="213610" y="207358"/>
            <a:ext cx="11856470" cy="5670591"/>
          </a:xfrm>
          <a:prstGeom prst="rect">
            <a:avLst/>
          </a:prstGeom>
          <a:noFill/>
        </p:spPr>
        <p:txBody>
          <a:bodyPr wrap="square" rtlCol="0">
            <a:spAutoFit/>
          </a:bodyPr>
          <a:lstStyle/>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0.11  				</a:t>
            </a: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                                                        </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a:t>
            </a:r>
            <a:endParaRPr lang="en-US" sz="800" dirty="0">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The full title of the Sutra is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TW" altLang="en-US" sz="7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地藏菩薩本願經</a:t>
            </a:r>
            <a:endParaRPr kumimoji="0" lang="en-US" altLang="zh-TW" sz="72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altLang="zh-TW" sz="2800" b="1" i="0" u="none" strike="noStrike" kern="12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rPr>
              <a:t>        Jijang Bosal           Root Vow  Sutra</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800" b="1"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All Bodhisattvas are beings who have dedicated themselves to Compassion, and yet there is one Bodhisattva in particular who is the "Bodhisattva of Compassion": </a:t>
            </a:r>
            <a:r>
              <a:rPr lang="en-US" sz="2000" b="1" dirty="0" err="1">
                <a:solidFill>
                  <a:prstClr val="black"/>
                </a:solidFill>
                <a:latin typeface="DengXian" panose="02010600030101010101" pitchFamily="2" charset="-122"/>
                <a:ea typeface="DengXian" panose="02010600030101010101" pitchFamily="2" charset="-122"/>
                <a:cs typeface="Times New Roman" panose="02020603050405020304" pitchFamily="18" charset="0"/>
              </a:rPr>
              <a:t>Kwanseum</a:t>
            </a:r>
            <a:r>
              <a:rPr lang="en-US" sz="2000" b="1"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 Bosal</a:t>
            </a: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Just so, all Bodhisattvas make "Great Vows", but there is one Bodhisattva who is known as </a:t>
            </a:r>
            <a:r>
              <a:rPr lang="en-US" sz="2000" dirty="0" err="1">
                <a:solidFill>
                  <a:prstClr val="black"/>
                </a:solidFill>
                <a:latin typeface="DengXian" panose="02010600030101010101" pitchFamily="2" charset="-122"/>
                <a:ea typeface="DengXian" panose="02010600030101010101" pitchFamily="2" charset="-122"/>
                <a:cs typeface="Times New Roman" panose="02020603050405020304" pitchFamily="18" charset="0"/>
              </a:rPr>
              <a:t>Dae</a:t>
            </a: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 Won Bon Jon (</a:t>
            </a:r>
            <a:r>
              <a:rPr lang="zh-CN" alt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大願 本尊 </a:t>
            </a: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Great Vows Root Teacher): </a:t>
            </a:r>
            <a:r>
              <a:rPr lang="en-US" sz="2000" b="1"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Jijang Bosal</a:t>
            </a: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dirty="0">
                <a:solidFill>
                  <a:prstClr val="black"/>
                </a:solidFill>
                <a:latin typeface="DengXian" panose="02010600030101010101" pitchFamily="2" charset="-122"/>
                <a:ea typeface="DengXian" panose="02010600030101010101" pitchFamily="2" charset="-122"/>
                <a:cs typeface="Times New Roman" panose="02020603050405020304" pitchFamily="18" charset="0"/>
              </a:rPr>
              <a:t>Like all Bodhisattva's, Jijang Bosal is committed to saving all sentient beings, but Jijang Bosal is especially dedicated to saving the worst of us, especially those sentient beings whose karma is bad enough to warrant an extended trip to Hell in forthcoming lives.</a:t>
            </a:r>
          </a:p>
        </p:txBody>
      </p:sp>
      <p:sp>
        <p:nvSpPr>
          <p:cNvPr id="4" name="Footer Placeholder 3">
            <a:extLst>
              <a:ext uri="{FF2B5EF4-FFF2-40B4-BE49-F238E27FC236}">
                <a16:creationId xmlns:a16="http://schemas.microsoft.com/office/drawing/2014/main" id="{1D96A229-7187-640D-A5A6-EA349A3008BE}"/>
              </a:ext>
            </a:extLst>
          </p:cNvPr>
          <p:cNvSpPr>
            <a:spLocks noGrp="1"/>
          </p:cNvSpPr>
          <p:nvPr>
            <p:ph type="ftr" sz="quarter" idx="11"/>
          </p:nvPr>
        </p:nvSpPr>
        <p:spPr>
          <a:xfrm>
            <a:off x="0" y="6413109"/>
            <a:ext cx="4114800" cy="365125"/>
          </a:xfrm>
        </p:spPr>
        <p:txBody>
          <a:bodyPr/>
          <a:lstStyle/>
          <a:p>
            <a:r>
              <a:rPr lang="en-US" dirty="0"/>
              <a:t>Jijang Bosal Book Club</a:t>
            </a:r>
          </a:p>
        </p:txBody>
      </p:sp>
      <p:cxnSp>
        <p:nvCxnSpPr>
          <p:cNvPr id="5" name="Straight Connector 4">
            <a:extLst>
              <a:ext uri="{FF2B5EF4-FFF2-40B4-BE49-F238E27FC236}">
                <a16:creationId xmlns:a16="http://schemas.microsoft.com/office/drawing/2014/main" id="{EFEA7211-6096-7D14-8DB8-DCD319893F56}"/>
              </a:ext>
            </a:extLst>
          </p:cNvPr>
          <p:cNvCxnSpPr/>
          <p:nvPr/>
        </p:nvCxnSpPr>
        <p:spPr>
          <a:xfrm>
            <a:off x="399316" y="2408267"/>
            <a:ext cx="3360057"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E7C583-4F96-AD0B-5E65-2D2B0ACDAFAF}"/>
              </a:ext>
            </a:extLst>
          </p:cNvPr>
          <p:cNvCxnSpPr/>
          <p:nvPr/>
        </p:nvCxnSpPr>
        <p:spPr>
          <a:xfrm>
            <a:off x="4114800" y="2408267"/>
            <a:ext cx="153851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C37FE6-05FA-584E-3690-0FA9E1F5D9D8}"/>
              </a:ext>
            </a:extLst>
          </p:cNvPr>
          <p:cNvCxnSpPr/>
          <p:nvPr/>
        </p:nvCxnSpPr>
        <p:spPr>
          <a:xfrm>
            <a:off x="5943826" y="2408267"/>
            <a:ext cx="595086"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798E378-743C-958A-5954-FF704B7F6F44}"/>
              </a:ext>
            </a:extLst>
          </p:cNvPr>
          <p:cNvSpPr/>
          <p:nvPr/>
        </p:nvSpPr>
        <p:spPr>
          <a:xfrm>
            <a:off x="7176209" y="939351"/>
            <a:ext cx="4700223" cy="210330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6CD0457-1C66-5BD2-178B-75E39C4CD69A}"/>
              </a:ext>
            </a:extLst>
          </p:cNvPr>
          <p:cNvPicPr>
            <a:picLocks noChangeAspect="1"/>
          </p:cNvPicPr>
          <p:nvPr/>
        </p:nvPicPr>
        <p:blipFill>
          <a:blip r:embed="rId2"/>
          <a:stretch>
            <a:fillRect/>
          </a:stretch>
        </p:blipFill>
        <p:spPr>
          <a:xfrm>
            <a:off x="7184725" y="980051"/>
            <a:ext cx="4755292" cy="2103302"/>
          </a:xfrm>
          <a:prstGeom prst="rect">
            <a:avLst/>
          </a:prstGeom>
        </p:spPr>
      </p:pic>
    </p:spTree>
    <p:extLst>
      <p:ext uri="{BB962C8B-B14F-4D97-AF65-F5344CB8AC3E}">
        <p14:creationId xmlns:p14="http://schemas.microsoft.com/office/powerpoint/2010/main" val="310712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C9515-C5F8-F60E-C072-7FF624B7017C}"/>
              </a:ext>
            </a:extLst>
          </p:cNvPr>
          <p:cNvSpPr txBox="1"/>
          <p:nvPr/>
        </p:nvSpPr>
        <p:spPr>
          <a:xfrm>
            <a:off x="204827" y="182880"/>
            <a:ext cx="11784786" cy="6443752"/>
          </a:xfrm>
          <a:prstGeom prst="rect">
            <a:avLst/>
          </a:prstGeom>
          <a:noFill/>
        </p:spPr>
        <p:txBody>
          <a:bodyPr wrap="square" rtlCol="0">
            <a:spAutoFit/>
          </a:bodyPr>
          <a:lstStyle/>
          <a:p>
            <a:pPr marL="0" marR="0">
              <a:lnSpc>
                <a:spcPct val="107000"/>
              </a:lnSpc>
              <a:spcBef>
                <a:spcPts val="0"/>
              </a:spcBef>
              <a:spcAft>
                <a:spcPts val="800"/>
              </a:spcAft>
            </a:pP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0.12  						   		         </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a:t>
            </a:r>
          </a:p>
          <a:p>
            <a:pPr marL="0" marR="0">
              <a:lnSpc>
                <a:spcPct val="107000"/>
              </a:lnSpc>
              <a:spcBef>
                <a:spcPts val="0"/>
              </a:spcBef>
              <a:spcAft>
                <a:spcPts val="800"/>
              </a:spcAft>
            </a:pPr>
            <a:r>
              <a:rPr lang="en-US" sz="2000" b="1" dirty="0">
                <a:effectLst/>
                <a:ea typeface="DengXian" panose="02010600030101010101" pitchFamily="2" charset="-122"/>
                <a:cs typeface="Times New Roman" panose="02020603050405020304" pitchFamily="18" charset="0"/>
              </a:rPr>
              <a:t>There is a lot of emphasis on Hell realms in the </a:t>
            </a:r>
            <a:r>
              <a:rPr lang="en-US" sz="2000" b="1" dirty="0" err="1">
                <a:effectLst/>
                <a:ea typeface="DengXian" panose="02010600030101010101" pitchFamily="2" charset="-122"/>
                <a:cs typeface="Times New Roman" panose="02020603050405020304" pitchFamily="18" charset="0"/>
              </a:rPr>
              <a:t>Ksitigarbha</a:t>
            </a:r>
            <a:r>
              <a:rPr lang="en-US" sz="2000" b="1" dirty="0">
                <a:effectLst/>
                <a:ea typeface="DengXian" panose="02010600030101010101" pitchFamily="2" charset="-122"/>
                <a:cs typeface="Times New Roman" panose="02020603050405020304" pitchFamily="18" charset="0"/>
              </a:rPr>
              <a:t> Sutra. In fact, another name for Jijang Bosal is "Hell Bodhisattva" (</a:t>
            </a:r>
            <a:r>
              <a:rPr lang="zh-CN" altLang="en-US" sz="2000" b="1" i="0" dirty="0">
                <a:solidFill>
                  <a:srgbClr val="000000"/>
                </a:solidFill>
                <a:effectLst/>
              </a:rPr>
              <a:t>地獄菩薩</a:t>
            </a:r>
            <a:r>
              <a:rPr lang="en-US" altLang="zh-CN" sz="2000" b="1" i="0" dirty="0">
                <a:solidFill>
                  <a:srgbClr val="000000"/>
                </a:solidFill>
                <a:effectLst/>
                <a:ea typeface="SimSun" panose="02010600030101010101" pitchFamily="2" charset="-122"/>
              </a:rPr>
              <a:t>), which only requires changing one character: </a:t>
            </a:r>
            <a:r>
              <a:rPr lang="zh-CN" altLang="en-US" sz="3200" b="1" i="0" dirty="0">
                <a:solidFill>
                  <a:srgbClr val="000000"/>
                </a:solidFill>
                <a:effectLst/>
              </a:rPr>
              <a:t>獄</a:t>
            </a:r>
            <a:r>
              <a:rPr lang="zh-CN" altLang="en-US" sz="2000" b="1" i="0" dirty="0">
                <a:solidFill>
                  <a:srgbClr val="000000"/>
                </a:solidFill>
                <a:effectLst/>
              </a:rPr>
              <a:t> </a:t>
            </a:r>
            <a:r>
              <a:rPr lang="en-US" altLang="zh-CN" sz="2000" b="1" i="0" dirty="0">
                <a:solidFill>
                  <a:srgbClr val="000000"/>
                </a:solidFill>
                <a:effectLst/>
              </a:rPr>
              <a:t>instead of </a:t>
            </a:r>
            <a:r>
              <a:rPr kumimoji="0" lang="zh-TW" altLang="en-US" sz="3200" b="1" i="0" u="none" strike="noStrike" kern="1200" cap="none" spc="0" normalizeH="0" baseline="0" noProof="0" dirty="0">
                <a:ln>
                  <a:noFill/>
                </a:ln>
                <a:solidFill>
                  <a:prstClr val="black"/>
                </a:solidFill>
                <a:effectLst/>
                <a:uLnTx/>
                <a:uFillTx/>
                <a:ea typeface="DengXian" panose="02010600030101010101" pitchFamily="2" charset="-122"/>
                <a:cs typeface="Times New Roman" panose="02020603050405020304" pitchFamily="18" charset="0"/>
              </a:rPr>
              <a:t>藏</a:t>
            </a:r>
            <a:r>
              <a:rPr kumimoji="0" lang="en-US" altLang="zh-TW" sz="2000" b="1" i="0" u="none" strike="noStrike" kern="1200" cap="none" spc="0" normalizeH="0" baseline="0" noProof="0" dirty="0">
                <a:ln>
                  <a:noFill/>
                </a:ln>
                <a:solidFill>
                  <a:prstClr val="black"/>
                </a:solidFill>
                <a:effectLst/>
                <a:uLnTx/>
                <a:uFillTx/>
                <a:ea typeface="DengXian" panose="02010600030101010101" pitchFamily="2" charset="-122"/>
                <a:cs typeface="Times New Roman" panose="02020603050405020304" pitchFamily="18" charset="0"/>
              </a:rPr>
              <a:t>.</a:t>
            </a:r>
          </a:p>
          <a:p>
            <a:pPr marL="0" marR="0">
              <a:lnSpc>
                <a:spcPct val="107000"/>
              </a:lnSpc>
              <a:spcBef>
                <a:spcPts val="0"/>
              </a:spcBef>
              <a:spcAft>
                <a:spcPts val="800"/>
              </a:spcAft>
            </a:pPr>
            <a:endParaRPr lang="en-US" sz="800" b="1"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altLang="en-US" sz="3200" b="1" dirty="0">
                <a:effectLst/>
                <a:ea typeface="DengXian" panose="02010600030101010101" pitchFamily="2" charset="-122"/>
                <a:cs typeface="Times New Roman" panose="02020603050405020304" pitchFamily="18" charset="0"/>
              </a:rPr>
              <a:t>我不入</a:t>
            </a:r>
            <a:r>
              <a:rPr lang="zh-CN" altLang="en-US" sz="3200" b="1" dirty="0">
                <a:effectLst/>
                <a:highlight>
                  <a:srgbClr val="FFFF00"/>
                </a:highlight>
                <a:ea typeface="DengXian" panose="02010600030101010101" pitchFamily="2" charset="-122"/>
                <a:cs typeface="Times New Roman" panose="02020603050405020304" pitchFamily="18" charset="0"/>
              </a:rPr>
              <a:t>地狱</a:t>
            </a:r>
            <a:r>
              <a:rPr lang="en-US" altLang="zh-CN" sz="3200" b="1" dirty="0">
                <a:effectLst/>
                <a:ea typeface="DengXian" panose="02010600030101010101" pitchFamily="2" charset="-122"/>
                <a:cs typeface="Times New Roman" panose="02020603050405020304" pitchFamily="18" charset="0"/>
              </a:rPr>
              <a:t>,</a:t>
            </a:r>
            <a:r>
              <a:rPr lang="zh-CN" altLang="en-US" sz="3200" b="1" dirty="0">
                <a:effectLst/>
                <a:ea typeface="DengXian" panose="02010600030101010101" pitchFamily="2" charset="-122"/>
                <a:cs typeface="Times New Roman" panose="02020603050405020304" pitchFamily="18" charset="0"/>
              </a:rPr>
              <a:t> 誰入</a:t>
            </a:r>
            <a:r>
              <a:rPr lang="zh-CN" altLang="en-US" sz="3200" b="1" dirty="0">
                <a:effectLst/>
                <a:highlight>
                  <a:srgbClr val="FFFF00"/>
                </a:highlight>
                <a:ea typeface="DengXian" panose="02010600030101010101" pitchFamily="2" charset="-122"/>
                <a:cs typeface="Times New Roman" panose="02020603050405020304" pitchFamily="18" charset="0"/>
              </a:rPr>
              <a:t>地狱</a:t>
            </a:r>
            <a:endParaRPr lang="en-US" altLang="zh-CN" sz="3200" b="1" dirty="0">
              <a:effectLst/>
              <a:highlight>
                <a:srgbClr val="FFFF00"/>
              </a:highlight>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800" dirty="0">
                <a:effectLst/>
                <a:ea typeface="DengXian" panose="02010600030101010101" pitchFamily="2" charset="-122"/>
                <a:cs typeface="Times New Roman" panose="02020603050405020304" pitchFamily="18" charset="0"/>
              </a:rPr>
              <a:t>wǒ </a:t>
            </a:r>
            <a:r>
              <a:rPr lang="en-US" sz="2800" dirty="0" err="1">
                <a:effectLst/>
                <a:ea typeface="DengXian" panose="02010600030101010101" pitchFamily="2" charset="-122"/>
                <a:cs typeface="Times New Roman" panose="02020603050405020304" pitchFamily="18" charset="0"/>
              </a:rPr>
              <a:t>bù</a:t>
            </a:r>
            <a:r>
              <a:rPr lang="en-US" sz="2800" dirty="0">
                <a:effectLst/>
                <a:ea typeface="DengXian" panose="02010600030101010101" pitchFamily="2" charset="-122"/>
                <a:cs typeface="Times New Roman" panose="02020603050405020304" pitchFamily="18" charset="0"/>
              </a:rPr>
              <a:t> </a:t>
            </a:r>
            <a:r>
              <a:rPr lang="en-US" sz="2800" dirty="0" err="1">
                <a:effectLst/>
                <a:ea typeface="DengXian" panose="02010600030101010101" pitchFamily="2" charset="-122"/>
                <a:cs typeface="Times New Roman" panose="02020603050405020304" pitchFamily="18" charset="0"/>
              </a:rPr>
              <a:t>rù</a:t>
            </a:r>
            <a:r>
              <a:rPr lang="en-US" sz="2800" dirty="0">
                <a:effectLst/>
                <a:ea typeface="DengXian" panose="02010600030101010101" pitchFamily="2" charset="-122"/>
                <a:cs typeface="Times New Roman" panose="02020603050405020304" pitchFamily="18" charset="0"/>
              </a:rPr>
              <a:t> </a:t>
            </a:r>
            <a:r>
              <a:rPr lang="en-US" sz="2800" dirty="0" err="1">
                <a:effectLst/>
                <a:ea typeface="DengXian" panose="02010600030101010101" pitchFamily="2" charset="-122"/>
                <a:cs typeface="Times New Roman" panose="02020603050405020304" pitchFamily="18" charset="0"/>
              </a:rPr>
              <a:t>dìyù</a:t>
            </a:r>
            <a:r>
              <a:rPr lang="en-US" sz="2800" dirty="0">
                <a:effectLst/>
                <a:ea typeface="DengXian" panose="02010600030101010101" pitchFamily="2" charset="-122"/>
                <a:cs typeface="Times New Roman" panose="02020603050405020304" pitchFamily="18" charset="0"/>
              </a:rPr>
              <a:t>, </a:t>
            </a:r>
            <a:r>
              <a:rPr lang="en-US" sz="2800" dirty="0" err="1">
                <a:effectLst/>
                <a:ea typeface="DengXian" panose="02010600030101010101" pitchFamily="2" charset="-122"/>
                <a:cs typeface="Times New Roman" panose="02020603050405020304" pitchFamily="18" charset="0"/>
              </a:rPr>
              <a:t>shéi</a:t>
            </a:r>
            <a:r>
              <a:rPr lang="en-US" sz="2800" dirty="0">
                <a:effectLst/>
                <a:ea typeface="DengXian" panose="02010600030101010101" pitchFamily="2" charset="-122"/>
                <a:cs typeface="Times New Roman" panose="02020603050405020304" pitchFamily="18" charset="0"/>
              </a:rPr>
              <a:t> </a:t>
            </a:r>
            <a:r>
              <a:rPr lang="en-US" sz="2800" dirty="0" err="1">
                <a:effectLst/>
                <a:ea typeface="DengXian" panose="02010600030101010101" pitchFamily="2" charset="-122"/>
                <a:cs typeface="Times New Roman" panose="02020603050405020304" pitchFamily="18" charset="0"/>
              </a:rPr>
              <a:t>rù</a:t>
            </a:r>
            <a:r>
              <a:rPr lang="en-US" sz="2800" dirty="0">
                <a:effectLst/>
                <a:ea typeface="DengXian" panose="02010600030101010101" pitchFamily="2" charset="-122"/>
                <a:cs typeface="Times New Roman" panose="02020603050405020304" pitchFamily="18" charset="0"/>
              </a:rPr>
              <a:t> </a:t>
            </a:r>
            <a:r>
              <a:rPr lang="en-US" sz="2800" dirty="0" err="1">
                <a:effectLst/>
                <a:ea typeface="DengXian" panose="02010600030101010101" pitchFamily="2" charset="-122"/>
                <a:cs typeface="Times New Roman" panose="02020603050405020304" pitchFamily="18" charset="0"/>
              </a:rPr>
              <a:t>dìyù</a:t>
            </a:r>
            <a:endParaRPr lang="en-US" sz="2800" dirty="0">
              <a:effectLst/>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dirty="0">
                <a:ea typeface="DengXian" panose="02010600030101010101" pitchFamily="2" charset="-122"/>
                <a:cs typeface="Times New Roman" panose="02020603050405020304" pitchFamily="18" charset="0"/>
              </a:rPr>
              <a:t>I not enter hell, who enter hell? That is, </a:t>
            </a:r>
            <a:r>
              <a:rPr lang="en-US" sz="2000" b="1" dirty="0">
                <a:ea typeface="DengXian" panose="02010600030101010101" pitchFamily="2" charset="-122"/>
                <a:cs typeface="Times New Roman" panose="02020603050405020304" pitchFamily="18" charset="0"/>
              </a:rPr>
              <a:t>"If I do not go to hell (to save the beings there), then who will?"</a:t>
            </a:r>
          </a:p>
          <a:p>
            <a:pPr marL="0" marR="0">
              <a:lnSpc>
                <a:spcPct val="107000"/>
              </a:lnSpc>
              <a:spcBef>
                <a:spcPts val="0"/>
              </a:spcBef>
              <a:spcAft>
                <a:spcPts val="800"/>
              </a:spcAft>
            </a:pPr>
            <a:endParaRPr lang="en-US" sz="1200" dirty="0">
              <a:effectLst/>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dirty="0">
                <a:ea typeface="DengXian" panose="02010600030101010101" pitchFamily="2" charset="-122"/>
                <a:cs typeface="Times New Roman" panose="02020603050405020304" pitchFamily="18" charset="0"/>
              </a:rPr>
              <a:t>The point is that no matter what kind of bad karma we have accumulated, and no matter where we are, Jijang Bosal is committed to helping us. The Sutra makes a special point of focusing on those who manage to escape from rebirth in the lower realms, only to quickly accumulate yet more bad karma and thus be forced back down again.</a:t>
            </a:r>
          </a:p>
          <a:p>
            <a:pPr marL="0" marR="0">
              <a:lnSpc>
                <a:spcPct val="107000"/>
              </a:lnSpc>
              <a:spcBef>
                <a:spcPts val="0"/>
              </a:spcBef>
              <a:spcAft>
                <a:spcPts val="800"/>
              </a:spcAft>
            </a:pPr>
            <a:endParaRPr lang="en-US" sz="1200" dirty="0">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dirty="0">
                <a:latin typeface="Calibri" panose="020F0502020204030204" pitchFamily="34" charset="0"/>
                <a:ea typeface="DengXian" panose="02010600030101010101" pitchFamily="2" charset="-122"/>
                <a:cs typeface="Times New Roman" panose="02020603050405020304" pitchFamily="18" charset="0"/>
              </a:rPr>
              <a:t>"They are like fish that get caught in a net and then get free, only to get caught in another net." (Ch. 4)</a:t>
            </a:r>
          </a:p>
          <a:p>
            <a:pPr marL="0" marR="0">
              <a:lnSpc>
                <a:spcPct val="107000"/>
              </a:lnSpc>
              <a:spcBef>
                <a:spcPts val="0"/>
              </a:spcBef>
              <a:spcAft>
                <a:spcPts val="800"/>
              </a:spcAft>
            </a:pPr>
            <a:r>
              <a:rPr lang="en-US" dirty="0">
                <a:latin typeface="Calibri" panose="020F0502020204030204" pitchFamily="34" charset="0"/>
                <a:ea typeface="DengXian" panose="02010600030101010101" pitchFamily="2" charset="-122"/>
                <a:cs typeface="Times New Roman" panose="02020603050405020304" pitchFamily="18" charset="0"/>
              </a:rPr>
              <a:t>"Because beings of </a:t>
            </a:r>
            <a:r>
              <a:rPr lang="en-US" dirty="0" err="1">
                <a:latin typeface="Calibri" panose="020F0502020204030204" pitchFamily="34" charset="0"/>
                <a:ea typeface="DengXian" panose="02010600030101010101" pitchFamily="2" charset="-122"/>
                <a:cs typeface="Times New Roman" panose="02020603050405020304" pitchFamily="18" charset="0"/>
              </a:rPr>
              <a:t>Jambudvipa</a:t>
            </a:r>
            <a:r>
              <a:rPr lang="en-US" dirty="0">
                <a:latin typeface="Calibri" panose="020F0502020204030204" pitchFamily="34" charset="0"/>
                <a:ea typeface="DengXian" panose="02010600030101010101" pitchFamily="2" charset="-122"/>
                <a:cs typeface="Times New Roman" panose="02020603050405020304" pitchFamily="18" charset="0"/>
              </a:rPr>
              <a:t> have strong habits of doing evil actions, no sooner have they left the lower realms, they go back again. This requires Jijang Bosal to work hard through many </a:t>
            </a:r>
            <a:r>
              <a:rPr lang="en-US" dirty="0" err="1">
                <a:latin typeface="Calibri" panose="020F0502020204030204" pitchFamily="34" charset="0"/>
                <a:ea typeface="DengXian" panose="02010600030101010101" pitchFamily="2" charset="-122"/>
                <a:cs typeface="Times New Roman" panose="02020603050405020304" pitchFamily="18" charset="0"/>
              </a:rPr>
              <a:t>kalpas</a:t>
            </a:r>
            <a:r>
              <a:rPr lang="en-US" dirty="0">
                <a:latin typeface="Calibri" panose="020F0502020204030204" pitchFamily="34" charset="0"/>
                <a:ea typeface="DengXian" panose="02010600030101010101" pitchFamily="2" charset="-122"/>
                <a:cs typeface="Times New Roman" panose="02020603050405020304" pitchFamily="18" charset="0"/>
              </a:rPr>
              <a:t> in guiding them across to liberation." (Ch. 8)</a:t>
            </a:r>
          </a:p>
          <a:p>
            <a:pPr marL="0" marR="0">
              <a:lnSpc>
                <a:spcPct val="107000"/>
              </a:lnSpc>
              <a:spcBef>
                <a:spcPts val="0"/>
              </a:spcBef>
              <a:spcAft>
                <a:spcPts val="800"/>
              </a:spcAft>
            </a:pP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4" name="Footer Placeholder 13">
            <a:extLst>
              <a:ext uri="{FF2B5EF4-FFF2-40B4-BE49-F238E27FC236}">
                <a16:creationId xmlns:a16="http://schemas.microsoft.com/office/drawing/2014/main" id="{B6431E6D-ADD4-1752-F011-2444ED6D0120}"/>
              </a:ext>
            </a:extLst>
          </p:cNvPr>
          <p:cNvSpPr>
            <a:spLocks noGrp="1"/>
          </p:cNvSpPr>
          <p:nvPr>
            <p:ph type="ftr" sz="quarter" idx="11"/>
          </p:nvPr>
        </p:nvSpPr>
        <p:spPr>
          <a:xfrm>
            <a:off x="69344" y="6404066"/>
            <a:ext cx="4114800" cy="365125"/>
          </a:xfrm>
        </p:spPr>
        <p:txBody>
          <a:bodyPr/>
          <a:lstStyle/>
          <a:p>
            <a:r>
              <a:rPr lang="en-US" dirty="0"/>
              <a:t>Jijang Bosal Book Club</a:t>
            </a:r>
          </a:p>
        </p:txBody>
      </p:sp>
    </p:spTree>
    <p:extLst>
      <p:ext uri="{BB962C8B-B14F-4D97-AF65-F5344CB8AC3E}">
        <p14:creationId xmlns:p14="http://schemas.microsoft.com/office/powerpoint/2010/main" val="1536670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0CCFE02-E06D-FE5A-16CC-AD7B787DFAA1}"/>
              </a:ext>
            </a:extLst>
          </p:cNvPr>
          <p:cNvSpPr>
            <a:spLocks noGrp="1"/>
          </p:cNvSpPr>
          <p:nvPr>
            <p:ph type="ftr" sz="quarter" idx="11"/>
          </p:nvPr>
        </p:nvSpPr>
        <p:spPr>
          <a:xfrm>
            <a:off x="83457" y="6466528"/>
            <a:ext cx="4114800" cy="365125"/>
          </a:xfrm>
        </p:spPr>
        <p:txBody>
          <a:bodyPr/>
          <a:lstStyle/>
          <a:p>
            <a:r>
              <a:rPr lang="en-US" dirty="0"/>
              <a:t>Jijang Bosal Book Club</a:t>
            </a:r>
          </a:p>
        </p:txBody>
      </p:sp>
      <p:sp>
        <p:nvSpPr>
          <p:cNvPr id="10" name="TextBox 9">
            <a:extLst>
              <a:ext uri="{FF2B5EF4-FFF2-40B4-BE49-F238E27FC236}">
                <a16:creationId xmlns:a16="http://schemas.microsoft.com/office/drawing/2014/main" id="{8A7E448B-0620-2AC7-6C64-7E1DED355ED8}"/>
              </a:ext>
            </a:extLst>
          </p:cNvPr>
          <p:cNvSpPr txBox="1"/>
          <p:nvPr/>
        </p:nvSpPr>
        <p:spPr>
          <a:xfrm>
            <a:off x="83457" y="134226"/>
            <a:ext cx="11957362" cy="800219"/>
          </a:xfrm>
          <a:prstGeom prst="rect">
            <a:avLst/>
          </a:prstGeom>
          <a:noFill/>
        </p:spPr>
        <p:txBody>
          <a:bodyPr wrap="square" rtlCol="0">
            <a:spAutoFit/>
          </a:bodyPr>
          <a:lstStyle/>
          <a:p>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0.13  						   		           </a:t>
            </a:r>
            <a:r>
              <a:rPr lang="en-US" dirty="0">
                <a:effectLst/>
                <a:latin typeface="Calibri" panose="020F0502020204030204" pitchFamily="34" charset="0"/>
                <a:ea typeface="DengXian" panose="02010600030101010101" pitchFamily="2" charset="-122"/>
                <a:cs typeface="Times New Roman" panose="02020603050405020304" pitchFamily="18" charset="0"/>
              </a:rPr>
              <a:t>(</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a:t>
            </a:r>
            <a:r>
              <a:rPr lang="en-US" dirty="0">
                <a:effectLst/>
                <a:latin typeface="Calibri" panose="020F0502020204030204" pitchFamily="34" charset="0"/>
                <a:ea typeface="DengXian" panose="02010600030101010101" pitchFamily="2" charset="-122"/>
                <a:cs typeface="Times New Roman" panose="02020603050405020304" pitchFamily="18" charset="0"/>
              </a:rPr>
              <a:t>)</a:t>
            </a:r>
          </a:p>
          <a:p>
            <a:endParaRPr lang="en-US" dirty="0"/>
          </a:p>
        </p:txBody>
      </p:sp>
      <p:sp>
        <p:nvSpPr>
          <p:cNvPr id="2" name="TextBox 1">
            <a:extLst>
              <a:ext uri="{FF2B5EF4-FFF2-40B4-BE49-F238E27FC236}">
                <a16:creationId xmlns:a16="http://schemas.microsoft.com/office/drawing/2014/main" id="{2303A967-EE6B-67FC-6FC6-40FFEDF724DF}"/>
              </a:ext>
            </a:extLst>
          </p:cNvPr>
          <p:cNvSpPr txBox="1"/>
          <p:nvPr/>
        </p:nvSpPr>
        <p:spPr>
          <a:xfrm>
            <a:off x="226771" y="889843"/>
            <a:ext cx="7702906" cy="5416868"/>
          </a:xfrm>
          <a:prstGeom prst="rect">
            <a:avLst/>
          </a:prstGeom>
          <a:noFill/>
        </p:spPr>
        <p:txBody>
          <a:bodyPr wrap="square" rtlCol="0">
            <a:spAutoFit/>
          </a:bodyPr>
          <a:lstStyle/>
          <a:p>
            <a:r>
              <a:rPr lang="en-US" b="0" i="0" dirty="0">
                <a:solidFill>
                  <a:srgbClr val="404040"/>
                </a:solidFill>
                <a:effectLst/>
                <a:latin typeface="GothamBook"/>
              </a:rPr>
              <a:t>"In modern Chinese Buddhism, </a:t>
            </a:r>
            <a:r>
              <a:rPr lang="en-US" b="0" i="0" dirty="0" err="1">
                <a:solidFill>
                  <a:srgbClr val="404040"/>
                </a:solidFill>
                <a:effectLst/>
                <a:latin typeface="GothamBook"/>
              </a:rPr>
              <a:t>Dizang</a:t>
            </a:r>
            <a:r>
              <a:rPr lang="en-US" b="0" i="0" dirty="0">
                <a:solidFill>
                  <a:srgbClr val="404040"/>
                </a:solidFill>
                <a:effectLst/>
                <a:latin typeface="GothamBook"/>
              </a:rPr>
              <a:t> is especially popular as the sovereign of the underworld. Often represented as a monk wearing a royal crown, </a:t>
            </a:r>
            <a:r>
              <a:rPr lang="en-US" b="0" i="0" dirty="0" err="1">
                <a:solidFill>
                  <a:srgbClr val="404040"/>
                </a:solidFill>
                <a:effectLst/>
                <a:latin typeface="GothamBook"/>
              </a:rPr>
              <a:t>Dizang</a:t>
            </a:r>
            <a:r>
              <a:rPr lang="en-US" b="0" i="0" dirty="0">
                <a:solidFill>
                  <a:srgbClr val="404040"/>
                </a:solidFill>
                <a:effectLst/>
                <a:latin typeface="GothamBook"/>
              </a:rPr>
              <a:t> helps the deceased faithful navigate the complex underworld bureaucracy, avert the punitive terrors of hell, and arrive at the happy realm of rebirth. The author is concerned with the formative period of this important Buddhist deity, before his underworldly aspect eclipses his connections to other religious expressions and at a time when the art, mythology, practices, and texts of his cult were still replete with possibilities…..</a:t>
            </a:r>
          </a:p>
          <a:p>
            <a:endParaRPr lang="en-US" dirty="0">
              <a:solidFill>
                <a:srgbClr val="404040"/>
              </a:solidFill>
              <a:latin typeface="GothamBook"/>
            </a:endParaRPr>
          </a:p>
          <a:p>
            <a:r>
              <a:rPr lang="en-US" b="0" i="1" dirty="0">
                <a:solidFill>
                  <a:srgbClr val="404040"/>
                </a:solidFill>
                <a:effectLst/>
                <a:latin typeface="GothamBook"/>
              </a:rPr>
              <a:t>"The Making of a Savior Bodhisattva</a:t>
            </a:r>
            <a:r>
              <a:rPr lang="en-US" b="0" i="0" dirty="0">
                <a:solidFill>
                  <a:srgbClr val="404040"/>
                </a:solidFill>
                <a:effectLst/>
                <a:latin typeface="GothamBook"/>
              </a:rPr>
              <a:t> presents a fascinating wealth of material on the personality, iconography, and lore associated with the medieval </a:t>
            </a:r>
            <a:r>
              <a:rPr lang="en-US" b="0" i="0" dirty="0" err="1">
                <a:solidFill>
                  <a:srgbClr val="404040"/>
                </a:solidFill>
                <a:effectLst/>
                <a:latin typeface="GothamBook"/>
              </a:rPr>
              <a:t>Dizang</a:t>
            </a:r>
            <a:r>
              <a:rPr lang="en-US" b="0" i="0" dirty="0">
                <a:solidFill>
                  <a:srgbClr val="404040"/>
                </a:solidFill>
                <a:effectLst/>
                <a:latin typeface="GothamBook"/>
              </a:rPr>
              <a:t>. It elucidates the complex cultural, religious, and social forces shaping the florescence of this savior cult in Tang China while simultaneously addressing several broader theoretical issues that have preoccupied the field. Zhiru not only questions the use of </a:t>
            </a:r>
            <a:r>
              <a:rPr lang="en-US" b="0" i="0" dirty="0" err="1">
                <a:solidFill>
                  <a:srgbClr val="404040"/>
                </a:solidFill>
                <a:effectLst/>
                <a:latin typeface="GothamBook"/>
              </a:rPr>
              <a:t>sinicization</a:t>
            </a:r>
            <a:r>
              <a:rPr lang="en-US" b="0" i="0" dirty="0">
                <a:solidFill>
                  <a:srgbClr val="404040"/>
                </a:solidFill>
                <a:effectLst/>
                <a:latin typeface="GothamBook"/>
              </a:rPr>
              <a:t> as a lens through which to view Chinese Buddhist history, she also brings both canonical and noncanonical literature into dialogue with a body of archaeological remains that has been ignored in the study of East Asian Buddhism."</a:t>
            </a:r>
          </a:p>
          <a:p>
            <a:endParaRPr lang="en-US" sz="1000" b="0" i="0" dirty="0">
              <a:solidFill>
                <a:srgbClr val="404040"/>
              </a:solidFill>
              <a:effectLst/>
              <a:latin typeface="GothamBook"/>
            </a:endParaRPr>
          </a:p>
          <a:p>
            <a:r>
              <a:rPr lang="en-US" sz="1200" b="1" dirty="0">
                <a:solidFill>
                  <a:srgbClr val="404040"/>
                </a:solidFill>
                <a:latin typeface="GothamBook"/>
              </a:rPr>
              <a:t>[From: </a:t>
            </a:r>
            <a:r>
              <a:rPr lang="en-US" sz="1200" b="1" dirty="0">
                <a:solidFill>
                  <a:srgbClr val="404040"/>
                </a:solidFill>
                <a:latin typeface="GothamBook"/>
                <a:hlinkClick r:id="rId2"/>
              </a:rPr>
              <a:t>https://uhpress.hawaii.edu/title/the-making-of-a-savior-bodhisattva-dizang-in-medieval-china/</a:t>
            </a:r>
            <a:r>
              <a:rPr lang="en-US" sz="1200" b="1" dirty="0">
                <a:solidFill>
                  <a:srgbClr val="404040"/>
                </a:solidFill>
                <a:latin typeface="GothamBook"/>
              </a:rPr>
              <a:t>]</a:t>
            </a:r>
            <a:endParaRPr lang="en-US" sz="1200" b="1" dirty="0"/>
          </a:p>
        </p:txBody>
      </p:sp>
      <p:pic>
        <p:nvPicPr>
          <p:cNvPr id="4" name="Picture 3" descr="A picture containing calendar&#10;&#10;Description automatically generated">
            <a:extLst>
              <a:ext uri="{FF2B5EF4-FFF2-40B4-BE49-F238E27FC236}">
                <a16:creationId xmlns:a16="http://schemas.microsoft.com/office/drawing/2014/main" id="{AD381646-4682-13BD-0EBD-059D3A187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3374" y="934445"/>
            <a:ext cx="3399317" cy="5273404"/>
          </a:xfrm>
          <a:prstGeom prst="rect">
            <a:avLst/>
          </a:prstGeom>
        </p:spPr>
      </p:pic>
    </p:spTree>
    <p:extLst>
      <p:ext uri="{BB962C8B-B14F-4D97-AF65-F5344CB8AC3E}">
        <p14:creationId xmlns:p14="http://schemas.microsoft.com/office/powerpoint/2010/main" val="267979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BC2A5-FA92-E316-B027-ABB762C0B58F}"/>
              </a:ext>
            </a:extLst>
          </p:cNvPr>
          <p:cNvSpPr txBox="1"/>
          <p:nvPr/>
        </p:nvSpPr>
        <p:spPr>
          <a:xfrm>
            <a:off x="211873" y="282498"/>
            <a:ext cx="11814316" cy="806439"/>
          </a:xfrm>
          <a:prstGeom prst="rect">
            <a:avLst/>
          </a:prstGeom>
          <a:noFill/>
        </p:spPr>
        <p:txBody>
          <a:bodyPr wrap="square" rtlCol="0">
            <a:spAutoFit/>
          </a:bodyPr>
          <a:lstStyle/>
          <a:p>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.14  </a:t>
            </a:r>
            <a:r>
              <a:rPr lang="en-US" sz="24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0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a:t>
            </a:r>
          </a:p>
          <a:p>
            <a:pPr marL="0" marR="0">
              <a:lnSpc>
                <a:spcPct val="107000"/>
              </a:lnSpc>
              <a:spcBef>
                <a:spcPts val="0"/>
              </a:spcBef>
              <a:spcAft>
                <a:spcPts val="0"/>
              </a:spcAft>
            </a:pPr>
            <a:endParaRPr lang="en-US" dirty="0"/>
          </a:p>
        </p:txBody>
      </p:sp>
      <p:sp>
        <p:nvSpPr>
          <p:cNvPr id="8" name="Footer Placeholder 7">
            <a:extLst>
              <a:ext uri="{FF2B5EF4-FFF2-40B4-BE49-F238E27FC236}">
                <a16:creationId xmlns:a16="http://schemas.microsoft.com/office/drawing/2014/main" id="{8B33BE8A-8063-FACC-6921-6790E67C16C9}"/>
              </a:ext>
            </a:extLst>
          </p:cNvPr>
          <p:cNvSpPr>
            <a:spLocks noGrp="1"/>
          </p:cNvSpPr>
          <p:nvPr>
            <p:ph type="ftr" sz="quarter" idx="11"/>
          </p:nvPr>
        </p:nvSpPr>
        <p:spPr>
          <a:xfrm>
            <a:off x="-123372" y="6528573"/>
            <a:ext cx="4114800" cy="365125"/>
          </a:xfrm>
        </p:spPr>
        <p:txBody>
          <a:bodyPr/>
          <a:lstStyle/>
          <a:p>
            <a:r>
              <a:rPr lang="en-US" dirty="0"/>
              <a:t>Jijang Bosal Book Club</a:t>
            </a:r>
          </a:p>
        </p:txBody>
      </p:sp>
      <p:sp>
        <p:nvSpPr>
          <p:cNvPr id="3" name="TextBox 2">
            <a:extLst>
              <a:ext uri="{FF2B5EF4-FFF2-40B4-BE49-F238E27FC236}">
                <a16:creationId xmlns:a16="http://schemas.microsoft.com/office/drawing/2014/main" id="{F38708B8-7613-2E50-7287-C1A3F0632F7F}"/>
              </a:ext>
            </a:extLst>
          </p:cNvPr>
          <p:cNvSpPr txBox="1"/>
          <p:nvPr/>
        </p:nvSpPr>
        <p:spPr>
          <a:xfrm>
            <a:off x="351129" y="1024128"/>
            <a:ext cx="7088429" cy="5693866"/>
          </a:xfrm>
          <a:prstGeom prst="rect">
            <a:avLst/>
          </a:prstGeom>
          <a:noFill/>
        </p:spPr>
        <p:txBody>
          <a:bodyPr wrap="square" rtlCol="0">
            <a:spAutoFit/>
          </a:bodyPr>
          <a:lstStyle/>
          <a:p>
            <a:r>
              <a:rPr lang="en-US" sz="1600" dirty="0"/>
              <a:t>"Her classes—such as Worlds of Buddhism, Life Story of the Buddha, Religious     Traditions of China, and the Lotus Sutra in East Asia—attract a wide range of students, from religious studies majors connecting the dots between world    religions to Asian Americans hoping to get a better grasp of their cultural heritage to religious seekers searching for spiritual clues in Eastern thought.</a:t>
            </a:r>
          </a:p>
          <a:p>
            <a:endParaRPr lang="en-US" sz="1600" dirty="0"/>
          </a:p>
          <a:p>
            <a:r>
              <a:rPr lang="en-US" sz="1600" dirty="0"/>
              <a:t>"'My colleagues say that they probably have fewer seekers than I do,' she says, 'and I think that has to do with the way Buddhism is portrayed and understood in American culture, in the sense that Buddhism is often seen as a religion that’s less institutionalized, a personal religion, something that you could actually pick and choose from.'</a:t>
            </a:r>
          </a:p>
          <a:p>
            <a:endParaRPr lang="en-US" sz="1600" dirty="0"/>
          </a:p>
          <a:p>
            <a:r>
              <a:rPr lang="en-US" sz="1600" dirty="0"/>
              <a:t>"But despite her evident dedication to her religious order, Ng isn’t trying to convert anyone. Buddhism, she says, is not that kind of religion. </a:t>
            </a:r>
            <a:r>
              <a:rPr lang="en-US" sz="1600" b="1" dirty="0"/>
              <a:t>'Buddhism is really about epistemology,' she explains, 'in the sense that you’re trying to unlearn how you know the world and coming up with a different way of experiencing knowing the world that involves internal transformation</a:t>
            </a:r>
            <a:r>
              <a:rPr lang="en-US" sz="1600" dirty="0"/>
              <a:t>. I always tell my students that we wear contact lenses, but we don’t see the contact lenses, so we already have preconceived constructions of things. So it’s always very good to expose yourself to something new.'"</a:t>
            </a:r>
          </a:p>
          <a:p>
            <a:endParaRPr lang="en-US" sz="1600" dirty="0"/>
          </a:p>
          <a:p>
            <a:r>
              <a:rPr lang="en-US" sz="1400" b="1" dirty="0"/>
              <a:t>[from: </a:t>
            </a:r>
            <a:r>
              <a:rPr lang="en-US" sz="1400" b="1" dirty="0">
                <a:hlinkClick r:id="rId2"/>
              </a:rPr>
              <a:t>https://magazine.pomona.edu/2016/summer/the-meaning-of-emptiness/</a:t>
            </a:r>
            <a:r>
              <a:rPr lang="en-US" sz="1400" b="1" dirty="0"/>
              <a:t>]    </a:t>
            </a:r>
          </a:p>
        </p:txBody>
      </p:sp>
      <p:pic>
        <p:nvPicPr>
          <p:cNvPr id="12" name="Picture 11">
            <a:extLst>
              <a:ext uri="{FF2B5EF4-FFF2-40B4-BE49-F238E27FC236}">
                <a16:creationId xmlns:a16="http://schemas.microsoft.com/office/drawing/2014/main" id="{8BC17542-B50C-BDA8-0CE6-B4A205B07664}"/>
              </a:ext>
            </a:extLst>
          </p:cNvPr>
          <p:cNvPicPr>
            <a:picLocks noChangeAspect="1"/>
          </p:cNvPicPr>
          <p:nvPr/>
        </p:nvPicPr>
        <p:blipFill>
          <a:blip r:embed="rId3"/>
          <a:stretch>
            <a:fillRect/>
          </a:stretch>
        </p:blipFill>
        <p:spPr>
          <a:xfrm>
            <a:off x="7914059" y="1088937"/>
            <a:ext cx="3433021" cy="4048369"/>
          </a:xfrm>
          <a:prstGeom prst="rect">
            <a:avLst/>
          </a:prstGeom>
        </p:spPr>
      </p:pic>
      <p:sp>
        <p:nvSpPr>
          <p:cNvPr id="13" name="TextBox 12">
            <a:extLst>
              <a:ext uri="{FF2B5EF4-FFF2-40B4-BE49-F238E27FC236}">
                <a16:creationId xmlns:a16="http://schemas.microsoft.com/office/drawing/2014/main" id="{EF40AD08-0692-419B-B20E-7B3EF2914B41}"/>
              </a:ext>
            </a:extLst>
          </p:cNvPr>
          <p:cNvSpPr txBox="1"/>
          <p:nvPr/>
        </p:nvSpPr>
        <p:spPr>
          <a:xfrm>
            <a:off x="7634738" y="5251247"/>
            <a:ext cx="3991661" cy="1446550"/>
          </a:xfrm>
          <a:prstGeom prst="rect">
            <a:avLst/>
          </a:prstGeom>
          <a:noFill/>
        </p:spPr>
        <p:txBody>
          <a:bodyPr wrap="square" rtlCol="0">
            <a:spAutoFit/>
          </a:bodyPr>
          <a:lstStyle/>
          <a:p>
            <a:pPr algn="ctr"/>
            <a:r>
              <a:rPr lang="en-US" sz="1600" b="1" dirty="0"/>
              <a:t>Zhiru Ng,  </a:t>
            </a:r>
            <a:r>
              <a:rPr lang="en-US" sz="1600" b="1" i="0" dirty="0">
                <a:solidFill>
                  <a:srgbClr val="272627"/>
                </a:solidFill>
                <a:effectLst/>
              </a:rPr>
              <a:t>Professor of Religious Studies</a:t>
            </a:r>
            <a:r>
              <a:rPr lang="en-US" sz="1600" b="1" i="0" dirty="0">
                <a:solidFill>
                  <a:srgbClr val="272627"/>
                </a:solidFill>
                <a:effectLst/>
                <a:latin typeface="futura-pt"/>
              </a:rPr>
              <a:t>,</a:t>
            </a:r>
          </a:p>
          <a:p>
            <a:pPr algn="ctr"/>
            <a:r>
              <a:rPr lang="en-US" sz="1600" b="1" dirty="0">
                <a:solidFill>
                  <a:srgbClr val="272627"/>
                </a:solidFill>
              </a:rPr>
              <a:t>Pomona College, and author of:</a:t>
            </a:r>
          </a:p>
          <a:p>
            <a:pPr algn="ctr"/>
            <a:r>
              <a:rPr lang="en-US" b="1" i="1" dirty="0">
                <a:solidFill>
                  <a:srgbClr val="272627"/>
                </a:solidFill>
              </a:rPr>
              <a:t>The Making of a Savior Bodhisattva:</a:t>
            </a:r>
          </a:p>
          <a:p>
            <a:pPr algn="ctr"/>
            <a:r>
              <a:rPr lang="en-US" b="1" i="1" dirty="0" err="1">
                <a:solidFill>
                  <a:srgbClr val="272627"/>
                </a:solidFill>
              </a:rPr>
              <a:t>Dizang</a:t>
            </a:r>
            <a:r>
              <a:rPr lang="en-US" b="1" i="1" dirty="0">
                <a:solidFill>
                  <a:srgbClr val="272627"/>
                </a:solidFill>
              </a:rPr>
              <a:t> in Medieval China</a:t>
            </a:r>
          </a:p>
          <a:p>
            <a:pPr algn="ctr"/>
            <a:endParaRPr lang="en-US" sz="2000" b="1" dirty="0">
              <a:solidFill>
                <a:srgbClr val="272627"/>
              </a:solidFill>
            </a:endParaRPr>
          </a:p>
        </p:txBody>
      </p:sp>
    </p:spTree>
    <p:extLst>
      <p:ext uri="{BB962C8B-B14F-4D97-AF65-F5344CB8AC3E}">
        <p14:creationId xmlns:p14="http://schemas.microsoft.com/office/powerpoint/2010/main" val="318775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14E750-B000-38EA-D2F7-2816464972C8}"/>
              </a:ext>
            </a:extLst>
          </p:cNvPr>
          <p:cNvSpPr txBox="1"/>
          <p:nvPr/>
        </p:nvSpPr>
        <p:spPr>
          <a:xfrm>
            <a:off x="170985" y="157307"/>
            <a:ext cx="11931805"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lang="en-US" sz="2000" dirty="0">
                <a:effectLst/>
                <a:latin typeface="Calibri" panose="020F0502020204030204" pitchFamily="34" charset="0"/>
                <a:ea typeface="DengXian" panose="02010600030101010101" pitchFamily="2" charset="-122"/>
                <a:cs typeface="Times New Roman" panose="02020603050405020304" pitchFamily="18" charset="0"/>
              </a:rPr>
              <a:t>Jijang Bosal Book Club, Preview</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
        <p:nvSpPr>
          <p:cNvPr id="9" name="Footer Placeholder 8">
            <a:extLst>
              <a:ext uri="{FF2B5EF4-FFF2-40B4-BE49-F238E27FC236}">
                <a16:creationId xmlns:a16="http://schemas.microsoft.com/office/drawing/2014/main" id="{8DA56494-2592-DCEA-2EAD-D50274727D14}"/>
              </a:ext>
            </a:extLst>
          </p:cNvPr>
          <p:cNvSpPr>
            <a:spLocks noGrp="1"/>
          </p:cNvSpPr>
          <p:nvPr>
            <p:ph type="ftr" sz="quarter" idx="11"/>
          </p:nvPr>
        </p:nvSpPr>
        <p:spPr>
          <a:xfrm>
            <a:off x="0" y="6416768"/>
            <a:ext cx="4114800" cy="365125"/>
          </a:xfrm>
        </p:spPr>
        <p:txBody>
          <a:bodyPr/>
          <a:lstStyle/>
          <a:p>
            <a:r>
              <a:rPr lang="en-US" dirty="0"/>
              <a:t>Jijang Bosal Book Club</a:t>
            </a:r>
          </a:p>
        </p:txBody>
      </p:sp>
      <p:sp>
        <p:nvSpPr>
          <p:cNvPr id="3" name="TextBox 2">
            <a:extLst>
              <a:ext uri="{FF2B5EF4-FFF2-40B4-BE49-F238E27FC236}">
                <a16:creationId xmlns:a16="http://schemas.microsoft.com/office/drawing/2014/main" id="{B216EC95-5AB1-A9F8-9CA5-5F202EBED7A0}"/>
              </a:ext>
            </a:extLst>
          </p:cNvPr>
          <p:cNvSpPr txBox="1"/>
          <p:nvPr/>
        </p:nvSpPr>
        <p:spPr>
          <a:xfrm>
            <a:off x="170985" y="690210"/>
            <a:ext cx="8258860" cy="5509200"/>
          </a:xfrm>
          <a:prstGeom prst="rect">
            <a:avLst/>
          </a:prstGeom>
          <a:noFill/>
        </p:spPr>
        <p:txBody>
          <a:bodyPr wrap="square" rtlCol="0">
            <a:spAutoFit/>
          </a:bodyPr>
          <a:lstStyle/>
          <a:p>
            <a:r>
              <a:rPr lang="en-US" sz="1600" dirty="0"/>
              <a:t>"Living Karma is the first Western-language monograph (and a welcome one) on </a:t>
            </a:r>
            <a:r>
              <a:rPr lang="en-US" sz="1600" dirty="0" err="1"/>
              <a:t>Ouyi</a:t>
            </a:r>
            <a:r>
              <a:rPr lang="en-US" sz="1600" dirty="0"/>
              <a:t> </a:t>
            </a:r>
            <a:r>
              <a:rPr lang="en-US" sz="1600" dirty="0" err="1"/>
              <a:t>Zhixu</a:t>
            </a:r>
            <a:r>
              <a:rPr lang="en-US" sz="1600" dirty="0"/>
              <a:t> (1599-1655), one of the most influential Buddhist figures of Ming dynasty China. Beverly </a:t>
            </a:r>
            <a:r>
              <a:rPr lang="en-US" sz="1600" dirty="0" err="1"/>
              <a:t>Foulks</a:t>
            </a:r>
            <a:r>
              <a:rPr lang="en-US" sz="1600" dirty="0"/>
              <a:t> McGuire draws on </a:t>
            </a:r>
            <a:r>
              <a:rPr lang="en-US" sz="1600" dirty="0" err="1"/>
              <a:t>Ouyi’s</a:t>
            </a:r>
            <a:r>
              <a:rPr lang="en-US" sz="1600" dirty="0"/>
              <a:t> ritual texts and personal writings to show how this master’s understanding of karma shaped his religious practices and aspirations. By taking into consideration both the ritual and textual aspects of </a:t>
            </a:r>
            <a:r>
              <a:rPr lang="en-US" sz="1600" dirty="0" err="1"/>
              <a:t>Ouyi’s</a:t>
            </a:r>
            <a:r>
              <a:rPr lang="en-US" sz="1600" dirty="0"/>
              <a:t> corpus, the author is able to demonstrate that thought and action were indissoluble in </a:t>
            </a:r>
            <a:r>
              <a:rPr lang="en-US" sz="1600" dirty="0" err="1"/>
              <a:t>Ouyi’s</a:t>
            </a:r>
            <a:r>
              <a:rPr lang="en-US" sz="1600" dirty="0"/>
              <a:t> karmic worldview. Besides providing an important study on a largely disregarded figure in Chinese Buddhism, McGuire calls attention to the danger of separating these   two complementary aspects of Buddhist doctrine and practice when studying the history of this religious tradition, an insight that could be extended to the study of other traditions as well. This is the third book in the Sheng Yen Series in Chinese Buddhist Studies at Columbia University Press.</a:t>
            </a:r>
          </a:p>
          <a:p>
            <a:endParaRPr lang="en-US" sz="1600" dirty="0"/>
          </a:p>
          <a:p>
            <a:r>
              <a:rPr lang="en-US" sz="1600" dirty="0"/>
              <a:t>"Building on karma as a 'bridge concept' (p. 3), McGuire’s Living Karma is an original study that dissociates itself from a uniquely conceptual/theoretical approach to Buddhist notions, and considers instead how these notions were lived by practitioners on a day-to-day basis. Besides adding a valuable contribution to the relatively meager body of scholarship on Ming-dynasty Buddhism, McGuire also provides an original characterization of </a:t>
            </a:r>
            <a:r>
              <a:rPr lang="en-US" sz="1600" dirty="0" err="1"/>
              <a:t>Ouyi</a:t>
            </a:r>
            <a:r>
              <a:rPr lang="en-US" sz="1600" dirty="0"/>
              <a:t> </a:t>
            </a:r>
            <a:r>
              <a:rPr lang="en-US" sz="1600" dirty="0" err="1"/>
              <a:t>Zhixu</a:t>
            </a:r>
            <a:r>
              <a:rPr lang="en-US" sz="1600" dirty="0"/>
              <a:t> through his understanding of karma and connected religious practices. Known in the West as a learned scholastic and prolific writer, as we discover through this study he was also a fervent Buddhist practitioner, a practitioner with uncertainties and fears. McGuire invites us to consider a fundamental problem: just as ordinary living beings fear parting from life, Buddhist practitioners can apprehend karmic retribution and the prospect of an evil rebirth--and this concern can shed an entirely new light on their action and practice."</a:t>
            </a:r>
          </a:p>
        </p:txBody>
      </p:sp>
      <p:pic>
        <p:nvPicPr>
          <p:cNvPr id="4" name="Picture 3">
            <a:extLst>
              <a:ext uri="{FF2B5EF4-FFF2-40B4-BE49-F238E27FC236}">
                <a16:creationId xmlns:a16="http://schemas.microsoft.com/office/drawing/2014/main" id="{48CBE216-F156-5B15-6C67-D9E196155D06}"/>
              </a:ext>
            </a:extLst>
          </p:cNvPr>
          <p:cNvPicPr>
            <a:picLocks noChangeAspect="1"/>
          </p:cNvPicPr>
          <p:nvPr/>
        </p:nvPicPr>
        <p:blipFill>
          <a:blip r:embed="rId2"/>
          <a:stretch>
            <a:fillRect/>
          </a:stretch>
        </p:blipFill>
        <p:spPr>
          <a:xfrm>
            <a:off x="8569528" y="1089752"/>
            <a:ext cx="3333750" cy="5000625"/>
          </a:xfrm>
          <a:prstGeom prst="rect">
            <a:avLst/>
          </a:prstGeom>
        </p:spPr>
      </p:pic>
      <p:sp>
        <p:nvSpPr>
          <p:cNvPr id="5" name="TextBox 4">
            <a:extLst>
              <a:ext uri="{FF2B5EF4-FFF2-40B4-BE49-F238E27FC236}">
                <a16:creationId xmlns:a16="http://schemas.microsoft.com/office/drawing/2014/main" id="{BC4B3936-4F28-EC6B-BEBE-03034F41ADE8}"/>
              </a:ext>
            </a:extLst>
          </p:cNvPr>
          <p:cNvSpPr txBox="1"/>
          <p:nvPr/>
        </p:nvSpPr>
        <p:spPr>
          <a:xfrm>
            <a:off x="170984" y="6182142"/>
            <a:ext cx="11732293" cy="615553"/>
          </a:xfrm>
          <a:prstGeom prst="rect">
            <a:avLst/>
          </a:prstGeom>
          <a:noFill/>
        </p:spPr>
        <p:txBody>
          <a:bodyPr wrap="square" rtlCol="0">
            <a:spAutoFit/>
          </a:bodyPr>
          <a:lstStyle/>
          <a:p>
            <a:r>
              <a:rPr lang="en-US" sz="1600" dirty="0"/>
              <a:t>[</a:t>
            </a:r>
            <a:r>
              <a:rPr lang="en-US" sz="1400" dirty="0"/>
              <a:t>from: </a:t>
            </a:r>
            <a:r>
              <a:rPr lang="en-US" sz="1600" dirty="0"/>
              <a:t>Daniela Campo's review in H-Net Reviews: </a:t>
            </a:r>
            <a:r>
              <a:rPr lang="en-US" sz="1600" dirty="0">
                <a:hlinkClick r:id="rId3"/>
              </a:rPr>
              <a:t>https://china.usc.edu/mcguire-living-karma-religious-practices-ouyi-zhixu-january-1-2014</a:t>
            </a:r>
            <a:r>
              <a:rPr lang="en-US" sz="1600" dirty="0"/>
              <a:t>]</a:t>
            </a:r>
          </a:p>
          <a:p>
            <a:endParaRPr lang="en-US" dirty="0"/>
          </a:p>
        </p:txBody>
      </p:sp>
    </p:spTree>
    <p:extLst>
      <p:ext uri="{BB962C8B-B14F-4D97-AF65-F5344CB8AC3E}">
        <p14:creationId xmlns:p14="http://schemas.microsoft.com/office/powerpoint/2010/main" val="386764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3CD791-0638-63B4-1275-E1F4231620D9}"/>
              </a:ext>
            </a:extLst>
          </p:cNvPr>
          <p:cNvSpPr txBox="1"/>
          <p:nvPr/>
        </p:nvSpPr>
        <p:spPr>
          <a:xfrm>
            <a:off x="180622" y="90311"/>
            <a:ext cx="11819467"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.16  						   		</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 Bosal Book Club, Preview)</a:t>
            </a:r>
          </a:p>
        </p:txBody>
      </p:sp>
      <p:sp>
        <p:nvSpPr>
          <p:cNvPr id="3" name="Footer Placeholder 2">
            <a:extLst>
              <a:ext uri="{FF2B5EF4-FFF2-40B4-BE49-F238E27FC236}">
                <a16:creationId xmlns:a16="http://schemas.microsoft.com/office/drawing/2014/main" id="{2A40D18D-26A0-FB11-B198-ABB75C58B47F}"/>
              </a:ext>
            </a:extLst>
          </p:cNvPr>
          <p:cNvSpPr>
            <a:spLocks noGrp="1"/>
          </p:cNvSpPr>
          <p:nvPr>
            <p:ph type="ftr" sz="quarter" idx="11"/>
          </p:nvPr>
        </p:nvSpPr>
        <p:spPr>
          <a:xfrm>
            <a:off x="-97971" y="6402564"/>
            <a:ext cx="4114800" cy="365125"/>
          </a:xfrm>
        </p:spPr>
        <p:txBody>
          <a:bodyPr/>
          <a:lstStyle/>
          <a:p>
            <a:r>
              <a:rPr lang="en-US" dirty="0"/>
              <a:t>Jijang Bosal Book Club</a:t>
            </a:r>
          </a:p>
        </p:txBody>
      </p:sp>
      <p:sp>
        <p:nvSpPr>
          <p:cNvPr id="4" name="TextBox 3">
            <a:extLst>
              <a:ext uri="{FF2B5EF4-FFF2-40B4-BE49-F238E27FC236}">
                <a16:creationId xmlns:a16="http://schemas.microsoft.com/office/drawing/2014/main" id="{2F7FF808-E54A-128C-B2C3-31C19358084E}"/>
              </a:ext>
            </a:extLst>
          </p:cNvPr>
          <p:cNvSpPr txBox="1"/>
          <p:nvPr/>
        </p:nvSpPr>
        <p:spPr>
          <a:xfrm>
            <a:off x="292609" y="717524"/>
            <a:ext cx="6334962" cy="5632311"/>
          </a:xfrm>
          <a:prstGeom prst="rect">
            <a:avLst/>
          </a:prstGeom>
          <a:noFill/>
        </p:spPr>
        <p:txBody>
          <a:bodyPr wrap="square" rtlCol="0">
            <a:spAutoFit/>
          </a:bodyPr>
          <a:lstStyle/>
          <a:p>
            <a:r>
              <a:rPr lang="en-US" sz="2000" dirty="0"/>
              <a:t>"Finally, and this is perhaps the most powerful normative implication of </a:t>
            </a:r>
            <a:r>
              <a:rPr lang="en-US" sz="2000" dirty="0" err="1"/>
              <a:t>Ouyi's</a:t>
            </a:r>
            <a:r>
              <a:rPr lang="en-US" sz="2000" dirty="0"/>
              <a:t> karmic worldview, karma is best understood within the context of one's own life, not that of     others. In other words, </a:t>
            </a:r>
            <a:r>
              <a:rPr lang="en-US" sz="2000" dirty="0" err="1"/>
              <a:t>Ouyi</a:t>
            </a:r>
            <a:r>
              <a:rPr lang="en-US" sz="2000" dirty="0"/>
              <a:t> applies karma to himself and his own circumstances; he does not presume to judge the      karma of others. As he admits in the conclusion of his autobiography, only Buddhas and bodhisattvas (namely </a:t>
            </a:r>
            <a:r>
              <a:rPr lang="en-US" sz="2000" dirty="0" err="1"/>
              <a:t>Sakyamuni</a:t>
            </a:r>
            <a:r>
              <a:rPr lang="en-US" sz="2000" dirty="0"/>
              <a:t> and </a:t>
            </a:r>
            <a:r>
              <a:rPr lang="en-US" sz="2000" dirty="0" err="1"/>
              <a:t>Dizang</a:t>
            </a:r>
            <a:r>
              <a:rPr lang="en-US" sz="2000" dirty="0"/>
              <a:t>) have the power to judge him…. For </a:t>
            </a:r>
            <a:r>
              <a:rPr lang="en-US" sz="2000" dirty="0" err="1"/>
              <a:t>Ouyi</a:t>
            </a:r>
            <a:r>
              <a:rPr lang="en-US" sz="2000" dirty="0"/>
              <a:t>, karma is primarily about the moral status of </a:t>
            </a:r>
            <a:r>
              <a:rPr lang="en-US" sz="2000" b="1" i="1" dirty="0"/>
              <a:t>his</a:t>
            </a:r>
            <a:r>
              <a:rPr lang="en-US" sz="2000" dirty="0"/>
              <a:t> actions. Neither a theodicy nor a license to judge other people's actions, karma provides a means of confronting and responding to the reality of his own life and morality…. Because one cannot decipher karma, </a:t>
            </a:r>
            <a:r>
              <a:rPr lang="en-US" sz="2000" dirty="0" err="1"/>
              <a:t>Ouyi</a:t>
            </a:r>
            <a:r>
              <a:rPr lang="en-US" sz="2000" dirty="0"/>
              <a:t> implies that the most honest stance toward other people's suffering is that of extreme humility."</a:t>
            </a:r>
          </a:p>
          <a:p>
            <a:endParaRPr lang="en-US" sz="2000" dirty="0"/>
          </a:p>
          <a:p>
            <a:r>
              <a:rPr lang="en-US" sz="2000" dirty="0"/>
              <a:t>[From the conclusion to "Living Karma: The Religious Practices of </a:t>
            </a:r>
            <a:r>
              <a:rPr lang="en-US" sz="2000" dirty="0" err="1"/>
              <a:t>Ouyi</a:t>
            </a:r>
            <a:r>
              <a:rPr lang="en-US" sz="2000" dirty="0"/>
              <a:t> </a:t>
            </a:r>
            <a:r>
              <a:rPr lang="en-US" sz="2000" dirty="0" err="1"/>
              <a:t>Zhixu</a:t>
            </a:r>
            <a:r>
              <a:rPr lang="en-US" sz="2000" dirty="0"/>
              <a:t>".]</a:t>
            </a:r>
          </a:p>
        </p:txBody>
      </p:sp>
      <p:pic>
        <p:nvPicPr>
          <p:cNvPr id="8" name="Picture 7">
            <a:extLst>
              <a:ext uri="{FF2B5EF4-FFF2-40B4-BE49-F238E27FC236}">
                <a16:creationId xmlns:a16="http://schemas.microsoft.com/office/drawing/2014/main" id="{E1C02680-0B40-6EB0-DAF3-0497477685E4}"/>
              </a:ext>
            </a:extLst>
          </p:cNvPr>
          <p:cNvPicPr>
            <a:picLocks noChangeAspect="1"/>
          </p:cNvPicPr>
          <p:nvPr/>
        </p:nvPicPr>
        <p:blipFill>
          <a:blip r:embed="rId2"/>
          <a:stretch>
            <a:fillRect/>
          </a:stretch>
        </p:blipFill>
        <p:spPr>
          <a:xfrm>
            <a:off x="7761901" y="841247"/>
            <a:ext cx="3448959" cy="4319625"/>
          </a:xfrm>
          <a:prstGeom prst="rect">
            <a:avLst/>
          </a:prstGeom>
        </p:spPr>
      </p:pic>
      <p:sp>
        <p:nvSpPr>
          <p:cNvPr id="9" name="TextBox 8">
            <a:extLst>
              <a:ext uri="{FF2B5EF4-FFF2-40B4-BE49-F238E27FC236}">
                <a16:creationId xmlns:a16="http://schemas.microsoft.com/office/drawing/2014/main" id="{16142EFD-531A-A88A-28C5-2BE873A8E4F4}"/>
              </a:ext>
            </a:extLst>
          </p:cNvPr>
          <p:cNvSpPr txBox="1"/>
          <p:nvPr/>
        </p:nvSpPr>
        <p:spPr>
          <a:xfrm>
            <a:off x="7746797" y="5244998"/>
            <a:ext cx="3935577" cy="1477328"/>
          </a:xfrm>
          <a:prstGeom prst="rect">
            <a:avLst/>
          </a:prstGeom>
          <a:noFill/>
        </p:spPr>
        <p:txBody>
          <a:bodyPr wrap="square" rtlCol="0">
            <a:spAutoFit/>
          </a:bodyPr>
          <a:lstStyle/>
          <a:p>
            <a:r>
              <a:rPr lang="en-US" dirty="0"/>
              <a:t>Beverley McGuire, Professor of East Asian Religions at the University of  North Carolina Wilmington. Author of </a:t>
            </a:r>
            <a:r>
              <a:rPr lang="en-US" sz="1800" dirty="0"/>
              <a:t>"Living Karma: The Religious Practices of </a:t>
            </a:r>
            <a:r>
              <a:rPr lang="en-US" sz="1800" dirty="0" err="1"/>
              <a:t>Ouyi</a:t>
            </a:r>
            <a:r>
              <a:rPr lang="en-US" sz="1800" dirty="0"/>
              <a:t> </a:t>
            </a:r>
            <a:r>
              <a:rPr lang="en-US" sz="1800" dirty="0" err="1"/>
              <a:t>Zhixu</a:t>
            </a:r>
            <a:r>
              <a:rPr lang="en-US" sz="1800" dirty="0"/>
              <a:t>".</a:t>
            </a:r>
            <a:r>
              <a:rPr lang="en-US" dirty="0"/>
              <a:t> </a:t>
            </a:r>
          </a:p>
        </p:txBody>
      </p:sp>
    </p:spTree>
    <p:extLst>
      <p:ext uri="{BB962C8B-B14F-4D97-AF65-F5344CB8AC3E}">
        <p14:creationId xmlns:p14="http://schemas.microsoft.com/office/powerpoint/2010/main" val="18273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3D00B-54C1-B11A-A4E3-54158E18D83D}"/>
              </a:ext>
            </a:extLst>
          </p:cNvPr>
          <p:cNvSpPr txBox="1"/>
          <p:nvPr/>
        </p:nvSpPr>
        <p:spPr>
          <a:xfrm>
            <a:off x="304800" y="304800"/>
            <a:ext cx="11531194" cy="532903"/>
          </a:xfrm>
          <a:prstGeom prst="rect">
            <a:avLst/>
          </a:prstGeom>
          <a:noFill/>
        </p:spPr>
        <p:txBody>
          <a:bodyPr wrap="square" rtlCol="0">
            <a:spAutoFit/>
          </a:bodyPr>
          <a:lstStyle/>
          <a:p>
            <a:pPr marL="0" marR="0">
              <a:lnSpc>
                <a:spcPct val="107000"/>
              </a:lnSpc>
              <a:spcBef>
                <a:spcPts val="0"/>
              </a:spcBef>
              <a:spcAft>
                <a:spcPts val="800"/>
              </a:spcAft>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.17 	</a:t>
            </a:r>
            <a:r>
              <a:rPr lang="en-US" sz="1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1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(Jijang Bosal Book Club, Preview)</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3" name="Footer Placeholder 2">
            <a:extLst>
              <a:ext uri="{FF2B5EF4-FFF2-40B4-BE49-F238E27FC236}">
                <a16:creationId xmlns:a16="http://schemas.microsoft.com/office/drawing/2014/main" id="{20F7BB50-4267-C54D-E7F9-FF472EBEDB34}"/>
              </a:ext>
            </a:extLst>
          </p:cNvPr>
          <p:cNvSpPr>
            <a:spLocks noGrp="1"/>
          </p:cNvSpPr>
          <p:nvPr>
            <p:ph type="ftr" sz="quarter" idx="11"/>
          </p:nvPr>
        </p:nvSpPr>
        <p:spPr>
          <a:xfrm>
            <a:off x="0" y="6370637"/>
            <a:ext cx="4114800" cy="365125"/>
          </a:xfrm>
        </p:spPr>
        <p:txBody>
          <a:bodyPr/>
          <a:lstStyle/>
          <a:p>
            <a:r>
              <a:rPr lang="en-US" dirty="0"/>
              <a:t>Jijang Bosal Book Club</a:t>
            </a:r>
          </a:p>
        </p:txBody>
      </p:sp>
      <p:sp>
        <p:nvSpPr>
          <p:cNvPr id="4" name="TextBox 3">
            <a:extLst>
              <a:ext uri="{FF2B5EF4-FFF2-40B4-BE49-F238E27FC236}">
                <a16:creationId xmlns:a16="http://schemas.microsoft.com/office/drawing/2014/main" id="{6AC7EE42-F8B2-0563-FE56-384731CB7880}"/>
              </a:ext>
            </a:extLst>
          </p:cNvPr>
          <p:cNvSpPr txBox="1"/>
          <p:nvPr/>
        </p:nvSpPr>
        <p:spPr>
          <a:xfrm>
            <a:off x="373074" y="1002181"/>
            <a:ext cx="6590996" cy="5570756"/>
          </a:xfrm>
          <a:prstGeom prst="rect">
            <a:avLst/>
          </a:prstGeom>
          <a:noFill/>
        </p:spPr>
        <p:txBody>
          <a:bodyPr wrap="square" rtlCol="0">
            <a:spAutoFit/>
          </a:bodyPr>
          <a:lstStyle/>
          <a:p>
            <a:r>
              <a:rPr lang="en-US" sz="2000" dirty="0"/>
              <a:t>"In theory, purgatory is easily delineated in both time and space. It lasts from the moment of death until the spirit of the    deceased is reborn in another bodily form, usually in third year after death. Just as important as the beginning and ending points are the gradations marking the passage of time. During the first forty-nine days after death the dead person passes a critical juncture ever seven days. The timing of the "seven </a:t>
            </a:r>
            <a:r>
              <a:rPr lang="en-US" sz="2000" dirty="0" err="1"/>
              <a:t>seven</a:t>
            </a:r>
            <a:r>
              <a:rPr lang="en-US" sz="2000" dirty="0"/>
              <a:t>" rites derives from Buddhism; in Tibet the same stretch is described in the Bardo </a:t>
            </a:r>
            <a:r>
              <a:rPr lang="en-US" sz="2000" dirty="0" err="1"/>
              <a:t>Thodol</a:t>
            </a:r>
            <a:r>
              <a:rPr lang="en-US" sz="2000" dirty="0"/>
              <a:t> (popularly known in the West as the </a:t>
            </a:r>
            <a:r>
              <a:rPr lang="en-US" sz="2000" i="1" dirty="0"/>
              <a:t>Tibetan Book of the Dead</a:t>
            </a:r>
            <a:r>
              <a:rPr lang="en-US" sz="2000" dirty="0"/>
              <a:t>). In the Chinese case the journey of the spirit is viewed less in psychological terms and more as a bureaucratic experience."</a:t>
            </a:r>
          </a:p>
          <a:p>
            <a:endParaRPr lang="en-US" sz="2000" dirty="0"/>
          </a:p>
          <a:p>
            <a:r>
              <a:rPr lang="en-US" sz="2000" dirty="0"/>
              <a:t>[From the Introduction to "The Scripture on the Ten Kings and the Making of Purgatory in Medieval Chinese Buddhism" by Stephen </a:t>
            </a:r>
            <a:r>
              <a:rPr lang="en-US" sz="2000" dirty="0" err="1"/>
              <a:t>Teiser</a:t>
            </a:r>
            <a:r>
              <a:rPr lang="en-US" sz="2000" dirty="0"/>
              <a:t>: </a:t>
            </a:r>
            <a:r>
              <a:rPr lang="en-US" sz="1400" dirty="0">
                <a:hlinkClick r:id="rId2"/>
              </a:rPr>
              <a:t>https://uhpress.hawaii.edu/title/the-scripture-on-the-ten-kings-and-the-making-of-purgatory-in-medieval-chinese-buddhism/</a:t>
            </a:r>
            <a:r>
              <a:rPr lang="en-US" sz="2000" dirty="0"/>
              <a:t>]</a:t>
            </a:r>
          </a:p>
          <a:p>
            <a:endParaRPr lang="en-US" sz="1600" dirty="0"/>
          </a:p>
        </p:txBody>
      </p:sp>
      <p:pic>
        <p:nvPicPr>
          <p:cNvPr id="6" name="Picture 5" descr="A picture containing text, screenshot&#10;&#10;Description automatically generated">
            <a:extLst>
              <a:ext uri="{FF2B5EF4-FFF2-40B4-BE49-F238E27FC236}">
                <a16:creationId xmlns:a16="http://schemas.microsoft.com/office/drawing/2014/main" id="{B57146A5-6479-55FE-DD2E-1634179EA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373" y="1169298"/>
            <a:ext cx="3079810" cy="4624340"/>
          </a:xfrm>
          <a:prstGeom prst="rect">
            <a:avLst/>
          </a:prstGeom>
        </p:spPr>
      </p:pic>
    </p:spTree>
    <p:extLst>
      <p:ext uri="{BB962C8B-B14F-4D97-AF65-F5344CB8AC3E}">
        <p14:creationId xmlns:p14="http://schemas.microsoft.com/office/powerpoint/2010/main" val="1536880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BCDB586-0E3A-ACE6-0287-FB58F43D6E79}"/>
              </a:ext>
            </a:extLst>
          </p:cNvPr>
          <p:cNvSpPr>
            <a:spLocks noGrp="1"/>
          </p:cNvSpPr>
          <p:nvPr>
            <p:ph type="ftr" sz="quarter" idx="11"/>
          </p:nvPr>
        </p:nvSpPr>
        <p:spPr/>
        <p:txBody>
          <a:bodyPr/>
          <a:lstStyle/>
          <a:p>
            <a:r>
              <a:rPr lang="en-US"/>
              <a:t>Jijang Bosal Book Club</a:t>
            </a:r>
            <a:endParaRPr lang="en-US" dirty="0"/>
          </a:p>
        </p:txBody>
      </p:sp>
      <p:sp>
        <p:nvSpPr>
          <p:cNvPr id="3" name="TextBox 2">
            <a:extLst>
              <a:ext uri="{FF2B5EF4-FFF2-40B4-BE49-F238E27FC236}">
                <a16:creationId xmlns:a16="http://schemas.microsoft.com/office/drawing/2014/main" id="{EC185D50-BBB9-7AD6-C2D6-5585FA78088B}"/>
              </a:ext>
            </a:extLst>
          </p:cNvPr>
          <p:cNvSpPr txBox="1"/>
          <p:nvPr/>
        </p:nvSpPr>
        <p:spPr>
          <a:xfrm>
            <a:off x="516941" y="520187"/>
            <a:ext cx="7593178" cy="6032421"/>
          </a:xfrm>
          <a:prstGeom prst="rect">
            <a:avLst/>
          </a:prstGeom>
          <a:noFill/>
        </p:spPr>
        <p:txBody>
          <a:bodyPr wrap="square" rtlCol="0">
            <a:spAutoFit/>
          </a:bodyPr>
          <a:lstStyle/>
          <a:p>
            <a:r>
              <a:rPr lang="en-US" dirty="0"/>
              <a:t>Stephen F. </a:t>
            </a:r>
            <a:r>
              <a:rPr lang="en-US" dirty="0" err="1"/>
              <a:t>Teiser</a:t>
            </a:r>
            <a:r>
              <a:rPr lang="en-US" dirty="0"/>
              <a:t> is D. T. Suzuki Professor in Buddhist Studies and Professor of   Religion in the Department of Religion at Princeton University. His work traces    the interaction between cultures using textual, artistic, and material remains from the Silk Road, specializing in Buddhism and Chinese religions. His forthcoming monograph from </a:t>
            </a:r>
            <a:r>
              <a:rPr lang="en-US" dirty="0" err="1"/>
              <a:t>Sanlian</a:t>
            </a:r>
            <a:r>
              <a:rPr lang="en-US" dirty="0"/>
              <a:t> Publishers, based on the 2014 Guanghua Lectures in the Humanities at Fudan University, is entitled </a:t>
            </a:r>
            <a:r>
              <a:rPr lang="zh-CN" altLang="en-US" dirty="0"/>
              <a:t>儀禮與佛教研究 </a:t>
            </a:r>
            <a:r>
              <a:rPr lang="en-US" altLang="zh-CN" dirty="0"/>
              <a:t>(</a:t>
            </a:r>
            <a:r>
              <a:rPr lang="en-US" dirty="0"/>
              <a:t>Ritual and the Study of Buddhism). He also serves as Director of Princeton’s interdepartmental Program in East Asian Studies, and in 2014 he received the Graduate Mentoring Award in the Humanities from Princeton University’s McGraw Center for Teaching and Learning,</a:t>
            </a:r>
          </a:p>
          <a:p>
            <a:endParaRPr lang="en-US" sz="800" dirty="0"/>
          </a:p>
          <a:p>
            <a:r>
              <a:rPr lang="en-US" dirty="0" err="1"/>
              <a:t>Teiser's</a:t>
            </a:r>
            <a:r>
              <a:rPr lang="en-US" dirty="0"/>
              <a:t> previous work appeared in three monographs: Reinventing the Wheel: Paintings of Rebirth in Medieval Buddhist Temples (2006), awarded the Prix Stanislas Julien by the Académie des Inscriptions et Belles </a:t>
            </a:r>
            <a:r>
              <a:rPr lang="en-US" dirty="0" err="1"/>
              <a:t>Lettres</a:t>
            </a:r>
            <a:r>
              <a:rPr lang="en-US" dirty="0"/>
              <a:t>, </a:t>
            </a:r>
            <a:r>
              <a:rPr lang="en-US" dirty="0" err="1"/>
              <a:t>Institut</a:t>
            </a:r>
            <a:r>
              <a:rPr lang="en-US" dirty="0"/>
              <a:t> de France; "</a:t>
            </a:r>
            <a:r>
              <a:rPr lang="en-US" b="1" dirty="0"/>
              <a:t>The Scripture on the Ten Kings" and the Making of Purgatory in Medieval Chinese Buddhism</a:t>
            </a:r>
            <a:r>
              <a:rPr lang="en-US" dirty="0"/>
              <a:t>" (1994), awarded the Joseph Levenson Book Prize (pre-twentieth century) in Chinese Studies by the AAS; and The Ghost Festival in Medieval China (1988), awarded the prize in History of Religions by the ACLS. He has also edited several books, including Readings of the Platform </a:t>
            </a:r>
            <a:r>
              <a:rPr lang="en-US" dirty="0" err="1"/>
              <a:t>Sūtra</a:t>
            </a:r>
            <a:r>
              <a:rPr lang="en-US" dirty="0"/>
              <a:t> (2012) and Readings of the Lotus </a:t>
            </a:r>
            <a:r>
              <a:rPr lang="en-US" dirty="0" err="1"/>
              <a:t>Sūtra</a:t>
            </a:r>
            <a:r>
              <a:rPr lang="en-US" dirty="0"/>
              <a:t> (2009).</a:t>
            </a:r>
          </a:p>
          <a:p>
            <a:endParaRPr lang="en-US" sz="800" dirty="0"/>
          </a:p>
          <a:p>
            <a:r>
              <a:rPr lang="en-US" dirty="0"/>
              <a:t>[from: </a:t>
            </a:r>
            <a:r>
              <a:rPr lang="en-US" dirty="0">
                <a:hlinkClick r:id="rId2"/>
              </a:rPr>
              <a:t>https://www.princeton.edu/~sfteiser/</a:t>
            </a:r>
            <a:endParaRPr lang="en-US" dirty="0"/>
          </a:p>
        </p:txBody>
      </p:sp>
      <p:pic>
        <p:nvPicPr>
          <p:cNvPr id="5" name="Picture 4">
            <a:extLst>
              <a:ext uri="{FF2B5EF4-FFF2-40B4-BE49-F238E27FC236}">
                <a16:creationId xmlns:a16="http://schemas.microsoft.com/office/drawing/2014/main" id="{7D1DC8D6-7E92-F5AC-40DF-FADAF3DAC153}"/>
              </a:ext>
            </a:extLst>
          </p:cNvPr>
          <p:cNvPicPr>
            <a:picLocks noChangeAspect="1"/>
          </p:cNvPicPr>
          <p:nvPr/>
        </p:nvPicPr>
        <p:blipFill>
          <a:blip r:embed="rId3"/>
          <a:stretch>
            <a:fillRect/>
          </a:stretch>
        </p:blipFill>
        <p:spPr>
          <a:xfrm>
            <a:off x="9036587" y="672998"/>
            <a:ext cx="1984944" cy="5226711"/>
          </a:xfrm>
          <a:prstGeom prst="rect">
            <a:avLst/>
          </a:prstGeom>
        </p:spPr>
      </p:pic>
      <p:sp>
        <p:nvSpPr>
          <p:cNvPr id="6" name="TextBox 5">
            <a:extLst>
              <a:ext uri="{FF2B5EF4-FFF2-40B4-BE49-F238E27FC236}">
                <a16:creationId xmlns:a16="http://schemas.microsoft.com/office/drawing/2014/main" id="{8A9AB6FD-4599-F663-DFD9-643C1E6BE262}"/>
              </a:ext>
            </a:extLst>
          </p:cNvPr>
          <p:cNvSpPr txBox="1"/>
          <p:nvPr/>
        </p:nvSpPr>
        <p:spPr>
          <a:xfrm>
            <a:off x="241402" y="58522"/>
            <a:ext cx="11433657" cy="461665"/>
          </a:xfrm>
          <a:prstGeom prst="rect">
            <a:avLst/>
          </a:prstGeom>
          <a:noFill/>
        </p:spPr>
        <p:txBody>
          <a:bodyPr wrap="square" rtlCol="0">
            <a:spAutoFit/>
          </a:bodyPr>
          <a:lstStyle/>
          <a:p>
            <a:r>
              <a:rPr lang="en-US" sz="24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lang="en-US" sz="24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.18 	</a:t>
            </a:r>
            <a:r>
              <a:rPr lang="en-US" sz="1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14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 Bosal Book Club, Preview)</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8977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5354B01-50E5-261C-7180-087A2BA34A07}"/>
              </a:ext>
            </a:extLst>
          </p:cNvPr>
          <p:cNvSpPr>
            <a:spLocks noGrp="1"/>
          </p:cNvSpPr>
          <p:nvPr>
            <p:ph type="ftr" sz="quarter" idx="11"/>
          </p:nvPr>
        </p:nvSpPr>
        <p:spPr/>
        <p:txBody>
          <a:bodyPr/>
          <a:lstStyle/>
          <a:p>
            <a:r>
              <a:rPr lang="en-US"/>
              <a:t>Jijang Bosal Book Club</a:t>
            </a:r>
            <a:endParaRPr lang="en-US" dirty="0"/>
          </a:p>
        </p:txBody>
      </p:sp>
      <p:sp>
        <p:nvSpPr>
          <p:cNvPr id="5" name="TextBox 4">
            <a:extLst>
              <a:ext uri="{FF2B5EF4-FFF2-40B4-BE49-F238E27FC236}">
                <a16:creationId xmlns:a16="http://schemas.microsoft.com/office/drawing/2014/main" id="{371B3C55-466C-B270-A231-2CCBDAEAB00E}"/>
              </a:ext>
            </a:extLst>
          </p:cNvPr>
          <p:cNvSpPr txBox="1"/>
          <p:nvPr/>
        </p:nvSpPr>
        <p:spPr>
          <a:xfrm>
            <a:off x="137625" y="149404"/>
            <a:ext cx="11801826" cy="648254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0.1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So – what is the deal with rebirth in Buddhism?</a:t>
            </a:r>
          </a:p>
          <a:p>
            <a:endParaRPr lang="en-US" sz="800" dirty="0"/>
          </a:p>
          <a:p>
            <a:r>
              <a:rPr lang="en-US" sz="2800" dirty="0"/>
              <a:t>• </a:t>
            </a:r>
            <a:r>
              <a:rPr lang="en-US" sz="2800" b="1" dirty="0" err="1"/>
              <a:t>Jijang</a:t>
            </a:r>
            <a:r>
              <a:rPr lang="en-US" sz="2800" b="1" dirty="0"/>
              <a:t> Bosal and the Mantra for Repairing Mistakes</a:t>
            </a:r>
          </a:p>
          <a:p>
            <a:endParaRPr lang="en-US" sz="400" b="1" dirty="0"/>
          </a:p>
          <a:p>
            <a:r>
              <a:rPr lang="en-US" dirty="0"/>
              <a:t>The story goes that there were once two friends named </a:t>
            </a:r>
            <a:r>
              <a:rPr lang="en-US" dirty="0" err="1"/>
              <a:t>Daoru</a:t>
            </a:r>
            <a:r>
              <a:rPr lang="en-US" dirty="0"/>
              <a:t> (</a:t>
            </a:r>
            <a:r>
              <a:rPr lang="zh-CN" altLang="en-US" dirty="0"/>
              <a:t>道如</a:t>
            </a:r>
            <a:r>
              <a:rPr lang="en-US" altLang="zh-CN" dirty="0"/>
              <a:t>) </a:t>
            </a:r>
            <a:r>
              <a:rPr lang="en-US" dirty="0"/>
              <a:t>and </a:t>
            </a:r>
            <a:r>
              <a:rPr lang="en-US" dirty="0" err="1"/>
              <a:t>Linju</a:t>
            </a:r>
            <a:r>
              <a:rPr lang="en-US" dirty="0"/>
              <a:t> (</a:t>
            </a:r>
            <a:r>
              <a:rPr lang="zh-CN" altLang="en-US" dirty="0"/>
              <a:t>邻居</a:t>
            </a:r>
            <a:r>
              <a:rPr lang="en-US" altLang="zh-CN" dirty="0"/>
              <a:t>). </a:t>
            </a:r>
            <a:r>
              <a:rPr lang="en-US" dirty="0" err="1"/>
              <a:t>Daoru</a:t>
            </a:r>
            <a:r>
              <a:rPr lang="en-US" dirty="0"/>
              <a:t> was famous because he had recited the Lotus Sutra 10,000 times. The only problem was that every time </a:t>
            </a:r>
            <a:r>
              <a:rPr lang="en-US" dirty="0" err="1"/>
              <a:t>Daoru</a:t>
            </a:r>
            <a:r>
              <a:rPr lang="en-US" dirty="0"/>
              <a:t> recited the Lotus Sutra he made 100 mistakes. So in the process of chanting the Sutra 10,000 times he made one million mistakes.</a:t>
            </a:r>
          </a:p>
          <a:p>
            <a:endParaRPr lang="en-US" sz="1400" dirty="0"/>
          </a:p>
          <a:p>
            <a:r>
              <a:rPr lang="en-US" dirty="0"/>
              <a:t>Then </a:t>
            </a:r>
            <a:r>
              <a:rPr lang="en-US" dirty="0" err="1"/>
              <a:t>Daoru's</a:t>
            </a:r>
            <a:r>
              <a:rPr lang="en-US" dirty="0"/>
              <a:t> friend, </a:t>
            </a:r>
            <a:r>
              <a:rPr lang="en-US" dirty="0" err="1"/>
              <a:t>Linju</a:t>
            </a:r>
            <a:r>
              <a:rPr lang="en-US" dirty="0"/>
              <a:t>, died. </a:t>
            </a:r>
            <a:r>
              <a:rPr lang="en-US" dirty="0" err="1"/>
              <a:t>Daoru</a:t>
            </a:r>
            <a:r>
              <a:rPr lang="en-US" dirty="0"/>
              <a:t> did "</a:t>
            </a:r>
            <a:r>
              <a:rPr lang="en-US" dirty="0" err="1"/>
              <a:t>Jijang</a:t>
            </a:r>
            <a:r>
              <a:rPr lang="en-US" dirty="0"/>
              <a:t> Bosal" chanting for his friend. </a:t>
            </a:r>
            <a:r>
              <a:rPr lang="en-US" dirty="0" err="1"/>
              <a:t>Jijang</a:t>
            </a:r>
            <a:r>
              <a:rPr lang="en-US" dirty="0"/>
              <a:t> Bosal met </a:t>
            </a:r>
            <a:r>
              <a:rPr lang="en-US" dirty="0" err="1"/>
              <a:t>Linju</a:t>
            </a:r>
            <a:r>
              <a:rPr lang="en-US" dirty="0"/>
              <a:t> in the Bardo and said "Hey – you're a friends with </a:t>
            </a:r>
            <a:r>
              <a:rPr lang="en-US" dirty="0" err="1"/>
              <a:t>Daoru</a:t>
            </a:r>
            <a:r>
              <a:rPr lang="en-US" dirty="0"/>
              <a:t>, right?". </a:t>
            </a:r>
          </a:p>
          <a:p>
            <a:endParaRPr lang="en-US" sz="1400" dirty="0"/>
          </a:p>
          <a:p>
            <a:r>
              <a:rPr lang="en-US" dirty="0" err="1"/>
              <a:t>Jijang</a:t>
            </a:r>
            <a:r>
              <a:rPr lang="en-US" dirty="0"/>
              <a:t> Bosal then proceeded to teach </a:t>
            </a:r>
            <a:r>
              <a:rPr lang="en-US" dirty="0" err="1"/>
              <a:t>Linju</a:t>
            </a:r>
            <a:r>
              <a:rPr lang="en-US" dirty="0"/>
              <a:t> a mantra, and </a:t>
            </a:r>
            <a:r>
              <a:rPr lang="en-US" dirty="0" err="1"/>
              <a:t>Jijang</a:t>
            </a:r>
            <a:r>
              <a:rPr lang="en-US" dirty="0"/>
              <a:t> Bosal also told </a:t>
            </a:r>
            <a:r>
              <a:rPr lang="en-US" dirty="0" err="1"/>
              <a:t>Linju</a:t>
            </a:r>
            <a:r>
              <a:rPr lang="en-US" dirty="0"/>
              <a:t> that instead of going on to his next life, he would be returned (alive) back to his previous body. </a:t>
            </a:r>
            <a:r>
              <a:rPr lang="en-US" dirty="0" err="1"/>
              <a:t>Linju's</a:t>
            </a:r>
            <a:r>
              <a:rPr lang="en-US" dirty="0"/>
              <a:t> job now was to teach everyone (especially his friend </a:t>
            </a:r>
            <a:r>
              <a:rPr lang="en-US" dirty="0" err="1"/>
              <a:t>Daoru</a:t>
            </a:r>
            <a:r>
              <a:rPr lang="en-US" dirty="0"/>
              <a:t>) this new mantra, which would repair all of the mistakes!</a:t>
            </a:r>
          </a:p>
          <a:p>
            <a:endParaRPr lang="en-US" sz="1400" dirty="0"/>
          </a:p>
          <a:p>
            <a:r>
              <a:rPr lang="en-US" dirty="0"/>
              <a:t>The Mantra for Correcting Mistakes</a:t>
            </a:r>
          </a:p>
          <a:p>
            <a:endParaRPr lang="en-US" sz="1200" dirty="0"/>
          </a:p>
          <a:p>
            <a:r>
              <a:rPr lang="zh-CN" altLang="en-US" sz="3200" b="1" dirty="0">
                <a:latin typeface="+mn-ea"/>
              </a:rPr>
              <a:t>補 闕 眞言   </a:t>
            </a:r>
            <a:r>
              <a:rPr lang="en-US" altLang="zh-CN" sz="3200" b="1" dirty="0">
                <a:latin typeface="+mn-ea"/>
              </a:rPr>
              <a:t>					</a:t>
            </a:r>
            <a:r>
              <a:rPr lang="en-US" altLang="zh-CN" sz="2400" b="1" dirty="0">
                <a:latin typeface="+mn-ea"/>
              </a:rPr>
              <a:t>(</a:t>
            </a:r>
            <a:r>
              <a:rPr lang="en-US" altLang="zh-CN" sz="2400" b="1" dirty="0" err="1">
                <a:latin typeface="+mn-ea"/>
              </a:rPr>
              <a:t>bo</a:t>
            </a:r>
            <a:r>
              <a:rPr lang="en-US" altLang="zh-CN" sz="2400" b="1" dirty="0">
                <a:latin typeface="+mn-ea"/>
              </a:rPr>
              <a:t> </a:t>
            </a:r>
            <a:r>
              <a:rPr lang="en-US" altLang="zh-CN" sz="2400" b="1" dirty="0" err="1">
                <a:latin typeface="+mn-ea"/>
              </a:rPr>
              <a:t>gwol</a:t>
            </a:r>
            <a:r>
              <a:rPr lang="en-US" altLang="zh-CN" sz="2400" b="1" dirty="0">
                <a:latin typeface="+mn-ea"/>
              </a:rPr>
              <a:t> </a:t>
            </a:r>
            <a:r>
              <a:rPr lang="en-US" altLang="zh-CN" sz="2400" b="1" dirty="0" err="1">
                <a:latin typeface="+mn-ea"/>
              </a:rPr>
              <a:t>jinon</a:t>
            </a:r>
            <a:r>
              <a:rPr lang="en-US" altLang="zh-CN" sz="2400" b="1" dirty="0">
                <a:latin typeface="+mn-ea"/>
              </a:rPr>
              <a:t>)</a:t>
            </a:r>
          </a:p>
          <a:p>
            <a:r>
              <a:rPr lang="zh-TW" altLang="en-US" sz="3200" b="1" dirty="0">
                <a:latin typeface="DengXian" panose="02010600030101010101" pitchFamily="2" charset="-122"/>
                <a:ea typeface="DengXian" panose="02010600030101010101" pitchFamily="2" charset="-122"/>
              </a:rPr>
              <a:t>唵 好魯好魯 舍野 謨契 娑婆訶</a:t>
            </a:r>
            <a:r>
              <a:rPr lang="en-US" altLang="zh-TW" sz="3200" b="1" dirty="0">
                <a:latin typeface="DengXian" panose="02010600030101010101" pitchFamily="2" charset="-122"/>
                <a:ea typeface="DengXian" panose="02010600030101010101" pitchFamily="2" charset="-122"/>
              </a:rPr>
              <a:t>		</a:t>
            </a:r>
            <a:r>
              <a:rPr lang="en-US" altLang="zh-TW" sz="2400" b="1" dirty="0">
                <a:latin typeface="DengXian" panose="02010600030101010101" pitchFamily="2" charset="-122"/>
                <a:ea typeface="DengXian" panose="02010600030101010101" pitchFamily="2" charset="-122"/>
              </a:rPr>
              <a:t>(om horo </a:t>
            </a:r>
            <a:r>
              <a:rPr lang="en-US" altLang="zh-TW" sz="2400" b="1" dirty="0" err="1">
                <a:latin typeface="DengXian" panose="02010600030101010101" pitchFamily="2" charset="-122"/>
                <a:ea typeface="DengXian" panose="02010600030101010101" pitchFamily="2" charset="-122"/>
              </a:rPr>
              <a:t>horo</a:t>
            </a:r>
            <a:r>
              <a:rPr lang="en-US" altLang="zh-TW" sz="2400" b="1" dirty="0">
                <a:latin typeface="DengXian" panose="02010600030101010101" pitchFamily="2" charset="-122"/>
                <a:ea typeface="DengXian" panose="02010600030101010101" pitchFamily="2" charset="-122"/>
              </a:rPr>
              <a:t> </a:t>
            </a:r>
            <a:r>
              <a:rPr lang="en-US" altLang="zh-TW" sz="2400" b="1" dirty="0" err="1">
                <a:latin typeface="DengXian" panose="02010600030101010101" pitchFamily="2" charset="-122"/>
                <a:ea typeface="DengXian" panose="02010600030101010101" pitchFamily="2" charset="-122"/>
              </a:rPr>
              <a:t>saya</a:t>
            </a:r>
            <a:r>
              <a:rPr lang="en-US" altLang="zh-TW" sz="2400" b="1" dirty="0">
                <a:latin typeface="DengXian" panose="02010600030101010101" pitchFamily="2" charset="-122"/>
                <a:ea typeface="DengXian" panose="02010600030101010101" pitchFamily="2" charset="-122"/>
              </a:rPr>
              <a:t> </a:t>
            </a:r>
            <a:r>
              <a:rPr lang="en-US" altLang="zh-TW" sz="2400" b="1" dirty="0" err="1">
                <a:latin typeface="DengXian" panose="02010600030101010101" pitchFamily="2" charset="-122"/>
                <a:ea typeface="DengXian" panose="02010600030101010101" pitchFamily="2" charset="-122"/>
              </a:rPr>
              <a:t>moke</a:t>
            </a:r>
            <a:r>
              <a:rPr lang="en-US" altLang="zh-TW" sz="2400" b="1" dirty="0">
                <a:latin typeface="DengXian" panose="02010600030101010101" pitchFamily="2" charset="-122"/>
                <a:ea typeface="DengXian" panose="02010600030101010101" pitchFamily="2" charset="-122"/>
              </a:rPr>
              <a:t> </a:t>
            </a:r>
            <a:r>
              <a:rPr lang="en-US" altLang="zh-TW" sz="2400" b="1" dirty="0" err="1">
                <a:latin typeface="DengXian" panose="02010600030101010101" pitchFamily="2" charset="-122"/>
                <a:ea typeface="DengXian" panose="02010600030101010101" pitchFamily="2" charset="-122"/>
              </a:rPr>
              <a:t>sabaha</a:t>
            </a:r>
            <a:r>
              <a:rPr lang="en-US" altLang="zh-TW" sz="2400" b="1" dirty="0">
                <a:latin typeface="DengXian" panose="02010600030101010101" pitchFamily="2" charset="-122"/>
                <a:ea typeface="DengXian" panose="02010600030101010101" pitchFamily="2" charset="-122"/>
              </a:rPr>
              <a:t>)</a:t>
            </a:r>
            <a:endParaRPr lang="en-US" sz="2400" b="1" dirty="0">
              <a:latin typeface="DengXian" panose="02010600030101010101" pitchFamily="2" charset="-122"/>
              <a:ea typeface="DengXian" panose="02010600030101010101" pitchFamily="2" charset="-122"/>
            </a:endParaRPr>
          </a:p>
          <a:p>
            <a:endParaRPr lang="en-US" dirty="0"/>
          </a:p>
        </p:txBody>
      </p:sp>
    </p:spTree>
    <p:extLst>
      <p:ext uri="{BB962C8B-B14F-4D97-AF65-F5344CB8AC3E}">
        <p14:creationId xmlns:p14="http://schemas.microsoft.com/office/powerpoint/2010/main" val="87179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6343BB-A864-BDC7-84C6-DF62630136EE}"/>
              </a:ext>
            </a:extLst>
          </p:cNvPr>
          <p:cNvSpPr txBox="1"/>
          <p:nvPr/>
        </p:nvSpPr>
        <p:spPr>
          <a:xfrm>
            <a:off x="270932" y="242711"/>
            <a:ext cx="11763023" cy="5000343"/>
          </a:xfrm>
          <a:prstGeom prst="rect">
            <a:avLst/>
          </a:prstGeom>
          <a:noFill/>
        </p:spPr>
        <p:txBody>
          <a:bodyPr wrap="square" rtlCol="0">
            <a:spAutoFit/>
          </a:bodyPr>
          <a:lstStyle/>
          <a:p>
            <a:pPr marL="0" marR="0">
              <a:lnSpc>
                <a:spcPct val="107000"/>
              </a:lnSpc>
              <a:spcBef>
                <a:spcPts val="0"/>
              </a:spcBef>
              <a:spcAft>
                <a:spcPts val="800"/>
              </a:spcAft>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lang="en-US" sz="2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.19</a:t>
            </a:r>
            <a:r>
              <a:rPr lang="en-US" sz="18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 Bosal Book Club, Preview)</a:t>
            </a:r>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"And the tenth, and final king, of the Ten Kings is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Odojeonryun</a:t>
            </a:r>
            <a:r>
              <a:rPr lang="en-US" sz="1800" dirty="0">
                <a:effectLst/>
                <a:latin typeface="Calibri" panose="020F0502020204030204" pitchFamily="34" charset="0"/>
                <a:ea typeface="DengXian" panose="02010600030101010101" pitchFamily="2" charset="-122"/>
                <a:cs typeface="Times New Roman" panose="02020603050405020304" pitchFamily="18" charset="0"/>
              </a:rPr>
              <a:t> – </a:t>
            </a:r>
            <a:r>
              <a:rPr lang="ko-KR" altLang="en-US" sz="1800" dirty="0">
                <a:effectLst/>
                <a:latin typeface="Calibri" panose="020F0502020204030204" pitchFamily="34" charset="0"/>
                <a:ea typeface="DengXian" panose="02010600030101010101" pitchFamily="2" charset="-122"/>
                <a:cs typeface="Times New Roman" panose="02020603050405020304" pitchFamily="18" charset="0"/>
              </a:rPr>
              <a:t>오도전륜</a:t>
            </a:r>
            <a:r>
              <a:rPr lang="en-US" altLang="ko-KR"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in Korean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Wudao</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Zhuanlun</a:t>
            </a:r>
            <a:r>
              <a:rPr lang="en-US" sz="1800" dirty="0">
                <a:effectLst/>
                <a:latin typeface="Calibri" panose="020F0502020204030204" pitchFamily="34" charset="0"/>
                <a:ea typeface="DengXian" panose="02010600030101010101" pitchFamily="2" charset="-122"/>
                <a:cs typeface="Times New Roman" panose="02020603050405020304" pitchFamily="18" charset="0"/>
              </a:rPr>
              <a:t> wang – </a:t>
            </a:r>
            <a:r>
              <a:rPr lang="zh-CN" altLang="en-US" sz="1800" dirty="0">
                <a:effectLst/>
                <a:latin typeface="Calibri" panose="020F0502020204030204" pitchFamily="34" charset="0"/>
                <a:ea typeface="DengXian" panose="02010600030101010101" pitchFamily="2" charset="-122"/>
                <a:cs typeface="Times New Roman" panose="02020603050405020304" pitchFamily="18" charset="0"/>
              </a:rPr>
              <a:t>五道轉輪</a:t>
            </a:r>
            <a:r>
              <a:rPr lang="en-US" altLang="zh-CN"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or 'The King Who Turns the Wheel of Rebirth in the Five Paths' in English, who presides over the dead after three years. After this court, the dead are assigned to their next mode of life. The clouded pathway shows the five (sometimes six) paths of rebirth in Buddhism. Other versions of this courtroom portray the paths more clearly using symbols to indicate gods, asuras, humans, beasts, hungry ghosts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agwi</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and sufferers in hell. Some of these courtrooms also include animal skins to the left of the king. It’s assumed that the king’s assistants would clothe a sinner with the hide appropriate for a soul’s rebirth. As for The King Who Turns the Wheel of Rebirth in the Five Paths, he wears a military suit and a general’s hat. He breathes fire, and he accompanied by assistants and club-wielding demons. This king sends the dead back into the world of the living, which is an attempt to bring the narrative of “The Scripture on the Ten Kings” full circle."</a:t>
            </a: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[From: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Siwang</a:t>
            </a:r>
            <a:r>
              <a:rPr lang="en-US" sz="1800" dirty="0">
                <a:effectLst/>
                <a:latin typeface="Calibri" panose="020F0502020204030204" pitchFamily="34" charset="0"/>
                <a:ea typeface="DengXian" panose="02010600030101010101" pitchFamily="2" charset="-122"/>
                <a:cs typeface="Times New Roman" panose="02020603050405020304" pitchFamily="18" charset="0"/>
              </a:rPr>
              <a:t> – The Ten Kings of the Underworld: </a:t>
            </a:r>
            <a:r>
              <a:rPr lang="ko-KR" altLang="en-US" sz="1800" b="1" dirty="0">
                <a:effectLst/>
                <a:latin typeface="Malgun Gothic" panose="020B0503020000020004" pitchFamily="34" charset="-127"/>
                <a:ea typeface="Malgun Gothic" panose="020B0503020000020004" pitchFamily="34" charset="-127"/>
                <a:cs typeface="Times New Roman" panose="02020603050405020304" pitchFamily="18" charset="0"/>
              </a:rPr>
              <a:t>시왕</a:t>
            </a:r>
            <a:r>
              <a:rPr lang="en-US" altLang="ko-KR" sz="18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dirty="0">
                <a:effectLst/>
                <a:latin typeface="Calibri" panose="020F0502020204030204" pitchFamily="34" charset="0"/>
                <a:ea typeface="DengXian" panose="02010600030101010101" pitchFamily="2" charset="-122"/>
                <a:cs typeface="Times New Roman" panose="02020603050405020304" pitchFamily="18" charset="0"/>
              </a:rPr>
              <a:t>by Dale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Quarrington</a:t>
            </a:r>
            <a:r>
              <a:rPr lang="en-US" dirty="0">
                <a:latin typeface="Calibri" panose="020F0502020204030204" pitchFamily="34" charset="0"/>
                <a:ea typeface="DengXian" panose="02010600030101010101" pitchFamily="2" charset="-122"/>
                <a:cs typeface="Times New Roman" panose="02020603050405020304" pitchFamily="18" charset="0"/>
              </a:rPr>
              <a: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hlinkClick r:id="rId2"/>
              </a:rPr>
              <a:t>http://koreantempleguide.com/siwang-the-ten-kings-of-the-underworld-</a:t>
            </a:r>
            <a:r>
              <a:rPr lang="ko-KR" altLang="en-US" sz="1800" dirty="0">
                <a:effectLst/>
                <a:latin typeface="Calibri" panose="020F0502020204030204" pitchFamily="34" charset="0"/>
                <a:ea typeface="DengXian" panose="02010600030101010101" pitchFamily="2" charset="-122"/>
                <a:cs typeface="Times New Roman" panose="02020603050405020304" pitchFamily="18" charset="0"/>
                <a:hlinkClick r:id="rId2"/>
              </a:rPr>
              <a:t>시왕</a:t>
            </a:r>
            <a:r>
              <a:rPr lang="en-US" altLang="ko-KR" sz="1800" dirty="0">
                <a:effectLst/>
                <a:latin typeface="Calibri" panose="020F0502020204030204" pitchFamily="34" charset="0"/>
                <a:ea typeface="DengXian" panose="02010600030101010101" pitchFamily="2" charset="-122"/>
                <a:cs typeface="Times New Roman" panose="02020603050405020304" pitchFamily="18" charset="0"/>
                <a:hlinkClick r:id="rId2"/>
              </a:rPr>
              <a:t>/</a:t>
            </a:r>
            <a:endParaRPr lang="en-US" altLang="ko-KR"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n-US" altLang="ko-KR" sz="1800" dirty="0">
              <a:effectLst/>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spcAft>
                <a:spcPts val="800"/>
              </a:spcAft>
            </a:pPr>
            <a:endParaRPr lang="en-US" sz="2400" b="1" dirty="0">
              <a:effectLst/>
              <a:latin typeface="Calibri" panose="020F0502020204030204" pitchFamily="34" charset="0"/>
              <a:ea typeface="DengXian" panose="02010600030101010101" pitchFamily="2" charset="-122"/>
              <a:cs typeface="Calibri" panose="020F0502020204030204" pitchFamily="34" charset="0"/>
            </a:endParaRPr>
          </a:p>
        </p:txBody>
      </p:sp>
      <p:sp>
        <p:nvSpPr>
          <p:cNvPr id="3" name="Footer Placeholder 2">
            <a:extLst>
              <a:ext uri="{FF2B5EF4-FFF2-40B4-BE49-F238E27FC236}">
                <a16:creationId xmlns:a16="http://schemas.microsoft.com/office/drawing/2014/main" id="{9DE167BE-86B6-40DC-9B92-E46E5E7A3B5C}"/>
              </a:ext>
            </a:extLst>
          </p:cNvPr>
          <p:cNvSpPr>
            <a:spLocks noGrp="1"/>
          </p:cNvSpPr>
          <p:nvPr>
            <p:ph type="ftr" sz="quarter" idx="11"/>
          </p:nvPr>
        </p:nvSpPr>
        <p:spPr>
          <a:xfrm>
            <a:off x="-76200" y="6426571"/>
            <a:ext cx="4114800" cy="365125"/>
          </a:xfrm>
        </p:spPr>
        <p:txBody>
          <a:bodyPr/>
          <a:lstStyle/>
          <a:p>
            <a:r>
              <a:rPr lang="en-US" dirty="0"/>
              <a:t>Jijang Bosal Book Club</a:t>
            </a:r>
          </a:p>
        </p:txBody>
      </p:sp>
      <p:pic>
        <p:nvPicPr>
          <p:cNvPr id="5" name="Picture 4">
            <a:extLst>
              <a:ext uri="{FF2B5EF4-FFF2-40B4-BE49-F238E27FC236}">
                <a16:creationId xmlns:a16="http://schemas.microsoft.com/office/drawing/2014/main" id="{491D01E2-0809-2EB2-9CAE-2CA7C88FB403}"/>
              </a:ext>
            </a:extLst>
          </p:cNvPr>
          <p:cNvPicPr>
            <a:picLocks noChangeAspect="1"/>
          </p:cNvPicPr>
          <p:nvPr/>
        </p:nvPicPr>
        <p:blipFill>
          <a:blip r:embed="rId3"/>
          <a:stretch>
            <a:fillRect/>
          </a:stretch>
        </p:blipFill>
        <p:spPr>
          <a:xfrm>
            <a:off x="5032058" y="4746351"/>
            <a:ext cx="5604244" cy="1732666"/>
          </a:xfrm>
          <a:prstGeom prst="rect">
            <a:avLst/>
          </a:prstGeom>
        </p:spPr>
      </p:pic>
      <p:pic>
        <p:nvPicPr>
          <p:cNvPr id="7" name="Picture 6">
            <a:extLst>
              <a:ext uri="{FF2B5EF4-FFF2-40B4-BE49-F238E27FC236}">
                <a16:creationId xmlns:a16="http://schemas.microsoft.com/office/drawing/2014/main" id="{6E46CF7C-EB88-6185-6F7D-D2E8A91F1F18}"/>
              </a:ext>
            </a:extLst>
          </p:cNvPr>
          <p:cNvPicPr>
            <a:picLocks noChangeAspect="1"/>
          </p:cNvPicPr>
          <p:nvPr/>
        </p:nvPicPr>
        <p:blipFill>
          <a:blip r:embed="rId4"/>
          <a:stretch>
            <a:fillRect/>
          </a:stretch>
        </p:blipFill>
        <p:spPr>
          <a:xfrm>
            <a:off x="1095286" y="4798798"/>
            <a:ext cx="3798137" cy="1627773"/>
          </a:xfrm>
          <a:prstGeom prst="rect">
            <a:avLst/>
          </a:prstGeom>
        </p:spPr>
      </p:pic>
      <p:sp>
        <p:nvSpPr>
          <p:cNvPr id="8" name="Rectangle 7">
            <a:extLst>
              <a:ext uri="{FF2B5EF4-FFF2-40B4-BE49-F238E27FC236}">
                <a16:creationId xmlns:a16="http://schemas.microsoft.com/office/drawing/2014/main" id="{A9927F31-E41A-8645-AC4F-16E6D7890F57}"/>
              </a:ext>
            </a:extLst>
          </p:cNvPr>
          <p:cNvSpPr/>
          <p:nvPr/>
        </p:nvSpPr>
        <p:spPr>
          <a:xfrm>
            <a:off x="1163117" y="4798798"/>
            <a:ext cx="3621024" cy="1627773"/>
          </a:xfrm>
          <a:prstGeom prst="rect">
            <a:avLst/>
          </a:prstGeom>
          <a:noFill/>
          <a:ln w="571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9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49E0D90-45E6-85B0-4E2E-C77E7ED330FD}"/>
              </a:ext>
            </a:extLst>
          </p:cNvPr>
          <p:cNvSpPr>
            <a:spLocks noGrp="1"/>
          </p:cNvSpPr>
          <p:nvPr>
            <p:ph type="ftr" sz="quarter" idx="11"/>
          </p:nvPr>
        </p:nvSpPr>
        <p:spPr/>
        <p:txBody>
          <a:bodyPr/>
          <a:lstStyle/>
          <a:p>
            <a:r>
              <a:rPr lang="en-US"/>
              <a:t>Jijang Bosal Book Club</a:t>
            </a:r>
            <a:endParaRPr lang="en-US" dirty="0"/>
          </a:p>
        </p:txBody>
      </p:sp>
      <p:sp>
        <p:nvSpPr>
          <p:cNvPr id="5" name="TextBox 4">
            <a:extLst>
              <a:ext uri="{FF2B5EF4-FFF2-40B4-BE49-F238E27FC236}">
                <a16:creationId xmlns:a16="http://schemas.microsoft.com/office/drawing/2014/main" id="{73379630-0CF1-C3BF-1F3B-78737E956E5E}"/>
              </a:ext>
            </a:extLst>
          </p:cNvPr>
          <p:cNvSpPr txBox="1"/>
          <p:nvPr/>
        </p:nvSpPr>
        <p:spPr>
          <a:xfrm>
            <a:off x="193183" y="128789"/>
            <a:ext cx="11932276"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0.2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p:txBody>
      </p:sp>
      <p:sp>
        <p:nvSpPr>
          <p:cNvPr id="6" name="TextBox 5">
            <a:extLst>
              <a:ext uri="{FF2B5EF4-FFF2-40B4-BE49-F238E27FC236}">
                <a16:creationId xmlns:a16="http://schemas.microsoft.com/office/drawing/2014/main" id="{0DFF2BEF-2E5D-7FB5-28A5-7B653E724CD0}"/>
              </a:ext>
            </a:extLst>
          </p:cNvPr>
          <p:cNvSpPr txBox="1"/>
          <p:nvPr/>
        </p:nvSpPr>
        <p:spPr>
          <a:xfrm>
            <a:off x="347730" y="740535"/>
            <a:ext cx="7862552" cy="5078313"/>
          </a:xfrm>
          <a:prstGeom prst="rect">
            <a:avLst/>
          </a:prstGeom>
          <a:noFill/>
        </p:spPr>
        <p:txBody>
          <a:bodyPr wrap="square" rtlCol="0">
            <a:spAutoFit/>
          </a:bodyPr>
          <a:lstStyle/>
          <a:p>
            <a:r>
              <a:rPr lang="en-US" dirty="0"/>
              <a:t>All Buddhist traditions agree that one of the key moments during Shakyamuni Buddha's enlightenment was when he clearly recalled all of his previous lives.</a:t>
            </a:r>
          </a:p>
          <a:p>
            <a:endParaRPr lang="en-US" dirty="0"/>
          </a:p>
          <a:p>
            <a:r>
              <a:rPr lang="en-US" dirty="0"/>
              <a:t>After his enlightenment,  the Buddha frequently referred to his past lives. Whenever he told one of these stories, though, it was never just about himself. Each of the other "characters" in the past life story was always someone present at the time when the Buddha was telling the story. And the story was always in some way relevant to a present day situation involving everyone in the story.</a:t>
            </a:r>
          </a:p>
          <a:p>
            <a:endParaRPr lang="en-US" dirty="0"/>
          </a:p>
          <a:p>
            <a:r>
              <a:rPr lang="en-US" dirty="0"/>
              <a:t>Whenever he finished telling one of these past life stories, the Buddha would then go around the room and tell people who they were in the story.</a:t>
            </a:r>
          </a:p>
          <a:p>
            <a:endParaRPr lang="en-US" dirty="0"/>
          </a:p>
          <a:p>
            <a:r>
              <a:rPr lang="en-US" dirty="0"/>
              <a:t>The point is that these past life stories were, in fact, always stories about </a:t>
            </a:r>
            <a:r>
              <a:rPr lang="en-US" b="1" i="1" dirty="0"/>
              <a:t>relationships</a:t>
            </a:r>
            <a:r>
              <a:rPr lang="en-US" dirty="0"/>
              <a:t> that extend over many lifetimes.</a:t>
            </a:r>
          </a:p>
          <a:p>
            <a:endParaRPr lang="en-US" dirty="0"/>
          </a:p>
          <a:p>
            <a:r>
              <a:rPr lang="en-US" dirty="0"/>
              <a:t>In addition to the so-called "Jataka Tales", many Mahayana Sutras contain stories about the Buddha's past lives, and these, too, are also always stories about relationships.</a:t>
            </a:r>
          </a:p>
        </p:txBody>
      </p:sp>
      <p:sp>
        <p:nvSpPr>
          <p:cNvPr id="9" name="TextBox 8">
            <a:extLst>
              <a:ext uri="{FF2B5EF4-FFF2-40B4-BE49-F238E27FC236}">
                <a16:creationId xmlns:a16="http://schemas.microsoft.com/office/drawing/2014/main" id="{A34543C1-7803-C159-5B33-64D2CF485D09}"/>
              </a:ext>
            </a:extLst>
          </p:cNvPr>
          <p:cNvSpPr txBox="1"/>
          <p:nvPr/>
        </p:nvSpPr>
        <p:spPr>
          <a:xfrm>
            <a:off x="8389210" y="5582991"/>
            <a:ext cx="3095625" cy="861774"/>
          </a:xfrm>
          <a:prstGeom prst="rect">
            <a:avLst/>
          </a:prstGeom>
          <a:noFill/>
        </p:spPr>
        <p:txBody>
          <a:bodyPr wrap="square" rtlCol="0">
            <a:spAutoFit/>
          </a:bodyPr>
          <a:lstStyle/>
          <a:p>
            <a:r>
              <a:rPr lang="en-US" dirty="0"/>
              <a:t>"The Jatakas: Birth Stories of the </a:t>
            </a:r>
            <a:r>
              <a:rPr lang="en-US" dirty="0" err="1"/>
              <a:t>Bodhisatta</a:t>
            </a:r>
            <a:r>
              <a:rPr lang="en-US" dirty="0"/>
              <a:t>" by Sarah Shaw</a:t>
            </a:r>
          </a:p>
          <a:p>
            <a:r>
              <a:rPr lang="en-US" sz="1400" dirty="0">
                <a:hlinkClick r:id="rId2"/>
              </a:rPr>
              <a:t>https://penguin.co.in/book/the-jatakas/</a:t>
            </a:r>
            <a:endParaRPr lang="en-US" sz="1400" dirty="0"/>
          </a:p>
        </p:txBody>
      </p:sp>
      <p:pic>
        <p:nvPicPr>
          <p:cNvPr id="11" name="Picture 10" descr="A picture containing background pattern&#10;&#10;Description automatically generated">
            <a:extLst>
              <a:ext uri="{FF2B5EF4-FFF2-40B4-BE49-F238E27FC236}">
                <a16:creationId xmlns:a16="http://schemas.microsoft.com/office/drawing/2014/main" id="{6EDBB68F-7E31-BF8B-4F5C-0E346FC8A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123" y="1077256"/>
            <a:ext cx="2895801" cy="4449812"/>
          </a:xfrm>
          <a:prstGeom prst="rect">
            <a:avLst/>
          </a:prstGeom>
        </p:spPr>
      </p:pic>
      <p:sp>
        <p:nvSpPr>
          <p:cNvPr id="13" name="Rectangle 12">
            <a:extLst>
              <a:ext uri="{FF2B5EF4-FFF2-40B4-BE49-F238E27FC236}">
                <a16:creationId xmlns:a16="http://schemas.microsoft.com/office/drawing/2014/main" id="{10E1C9EF-39B6-098E-1BD1-2EFA27DF6CA2}"/>
              </a:ext>
            </a:extLst>
          </p:cNvPr>
          <p:cNvSpPr/>
          <p:nvPr/>
        </p:nvSpPr>
        <p:spPr>
          <a:xfrm>
            <a:off x="8389210" y="5582991"/>
            <a:ext cx="3095625" cy="86177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23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2E9848-D4DA-8D9F-0F45-3D4FD3EA3061}"/>
              </a:ext>
            </a:extLst>
          </p:cNvPr>
          <p:cNvSpPr>
            <a:spLocks noGrp="1"/>
          </p:cNvSpPr>
          <p:nvPr>
            <p:ph type="ftr" sz="quarter" idx="11"/>
          </p:nvPr>
        </p:nvSpPr>
        <p:spPr/>
        <p:txBody>
          <a:bodyPr/>
          <a:lstStyle/>
          <a:p>
            <a:r>
              <a:rPr lang="en-US"/>
              <a:t>Jijang Bosal Book Club</a:t>
            </a:r>
            <a:endParaRPr lang="en-US" dirty="0"/>
          </a:p>
        </p:txBody>
      </p:sp>
      <p:sp>
        <p:nvSpPr>
          <p:cNvPr id="3" name="TextBox 2">
            <a:extLst>
              <a:ext uri="{FF2B5EF4-FFF2-40B4-BE49-F238E27FC236}">
                <a16:creationId xmlns:a16="http://schemas.microsoft.com/office/drawing/2014/main" id="{A6AE91E9-E8E5-E910-A725-0D30F29E8649}"/>
              </a:ext>
            </a:extLst>
          </p:cNvPr>
          <p:cNvSpPr txBox="1"/>
          <p:nvPr/>
        </p:nvSpPr>
        <p:spPr>
          <a:xfrm>
            <a:off x="115910" y="90152"/>
            <a:ext cx="1186144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0.3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p:txBody>
      </p:sp>
      <p:sp>
        <p:nvSpPr>
          <p:cNvPr id="4" name="TextBox 3">
            <a:extLst>
              <a:ext uri="{FF2B5EF4-FFF2-40B4-BE49-F238E27FC236}">
                <a16:creationId xmlns:a16="http://schemas.microsoft.com/office/drawing/2014/main" id="{6AA57972-E256-3C5A-830F-AF1503A90205}"/>
              </a:ext>
            </a:extLst>
          </p:cNvPr>
          <p:cNvSpPr txBox="1"/>
          <p:nvPr/>
        </p:nvSpPr>
        <p:spPr>
          <a:xfrm>
            <a:off x="180305" y="623056"/>
            <a:ext cx="8084130" cy="7017306"/>
          </a:xfrm>
          <a:prstGeom prst="rect">
            <a:avLst/>
          </a:prstGeom>
          <a:noFill/>
        </p:spPr>
        <p:txBody>
          <a:bodyPr wrap="square" rtlCol="0">
            <a:spAutoFit/>
          </a:bodyPr>
          <a:lstStyle/>
          <a:p>
            <a:endParaRPr lang="en-US" dirty="0"/>
          </a:p>
          <a:p>
            <a:r>
              <a:rPr lang="en-US" dirty="0"/>
              <a:t>Zen Master Seung </a:t>
            </a:r>
            <a:r>
              <a:rPr lang="en-US" dirty="0" err="1"/>
              <a:t>Sahn</a:t>
            </a:r>
            <a:r>
              <a:rPr lang="en-US" dirty="0"/>
              <a:t> frequently referred to rebirth in a matter of fact way in his teachings.</a:t>
            </a:r>
          </a:p>
          <a:p>
            <a:endParaRPr lang="en-US" dirty="0"/>
          </a:p>
          <a:p>
            <a:r>
              <a:rPr lang="en-US" dirty="0"/>
              <a:t>For example, he taught that if you brush against a stranger in a crowded street in a big city, that means you and that stranger have shared karma for 300 lifetimes. He liked to tell that story during retreats, and then say that everyone at the retreat had already practiced together for many lifetimes, and would continue to do so into the future for many lifetimes to come.</a:t>
            </a:r>
          </a:p>
          <a:p>
            <a:endParaRPr lang="en-US" dirty="0"/>
          </a:p>
          <a:p>
            <a:r>
              <a:rPr lang="en-US" dirty="0"/>
              <a:t>One time Master Seung </a:t>
            </a:r>
            <a:r>
              <a:rPr lang="en-US" dirty="0" err="1"/>
              <a:t>Sahn</a:t>
            </a:r>
            <a:r>
              <a:rPr lang="en-US" dirty="0"/>
              <a:t> was walking down the street in a city and he gave a large sum of money to a homeless person. One of his students was with him and voiced some concern. Seung </a:t>
            </a:r>
            <a:r>
              <a:rPr lang="en-US" dirty="0" err="1"/>
              <a:t>Sahn</a:t>
            </a:r>
            <a:r>
              <a:rPr lang="en-US" dirty="0"/>
              <a:t> said that it was none of the student's business: "In a past life he gave me money when I needed it, now I must repay him!"</a:t>
            </a:r>
          </a:p>
          <a:p>
            <a:endParaRPr lang="en-US" dirty="0"/>
          </a:p>
          <a:p>
            <a:r>
              <a:rPr lang="en-US" dirty="0"/>
              <a:t>Another time Master Seung </a:t>
            </a:r>
            <a:r>
              <a:rPr lang="en-US" dirty="0" err="1"/>
              <a:t>Sahn</a:t>
            </a:r>
            <a:r>
              <a:rPr lang="en-US" dirty="0"/>
              <a:t> was being driven to the airport by one of his students. Suddenly a squirrel darted out into the road and was run over by the car. The student who was driving the car was very upset, but Master Seung </a:t>
            </a:r>
            <a:r>
              <a:rPr lang="en-US" dirty="0" err="1"/>
              <a:t>Sahn</a:t>
            </a:r>
            <a:r>
              <a:rPr lang="en-US" dirty="0"/>
              <a:t> said, "Only chant '</a:t>
            </a:r>
            <a:r>
              <a:rPr lang="en-US" dirty="0" err="1"/>
              <a:t>Namu</a:t>
            </a:r>
            <a:r>
              <a:rPr lang="en-US" dirty="0"/>
              <a:t> </a:t>
            </a:r>
            <a:r>
              <a:rPr lang="en-US" dirty="0" err="1"/>
              <a:t>Amita</a:t>
            </a:r>
            <a:r>
              <a:rPr lang="en-US" dirty="0"/>
              <a:t> </a:t>
            </a:r>
            <a:r>
              <a:rPr lang="en-US" dirty="0" err="1"/>
              <a:t>Bul</a:t>
            </a:r>
            <a:r>
              <a:rPr lang="en-US" dirty="0"/>
              <a:t>' seven times, and the squirrel will come back as your student."</a:t>
            </a:r>
          </a:p>
          <a:p>
            <a:endParaRPr lang="en-US" dirty="0"/>
          </a:p>
          <a:p>
            <a:endParaRPr lang="en-US" dirty="0"/>
          </a:p>
          <a:p>
            <a:endParaRPr lang="en-US" dirty="0"/>
          </a:p>
          <a:p>
            <a:endParaRPr lang="en-US" dirty="0"/>
          </a:p>
          <a:p>
            <a:endParaRPr lang="en-US" dirty="0"/>
          </a:p>
        </p:txBody>
      </p:sp>
      <p:pic>
        <p:nvPicPr>
          <p:cNvPr id="6" name="Picture 5" descr="A statue of a person&#10;&#10;Description automatically generated with medium confidence">
            <a:extLst>
              <a:ext uri="{FF2B5EF4-FFF2-40B4-BE49-F238E27FC236}">
                <a16:creationId xmlns:a16="http://schemas.microsoft.com/office/drawing/2014/main" id="{3F80E6DB-43A4-0ADF-59CA-09D3B2BA0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7554" y="895080"/>
            <a:ext cx="2236256" cy="4668593"/>
          </a:xfrm>
          <a:prstGeom prst="rect">
            <a:avLst/>
          </a:prstGeom>
        </p:spPr>
      </p:pic>
      <p:sp>
        <p:nvSpPr>
          <p:cNvPr id="7" name="TextBox 6">
            <a:extLst>
              <a:ext uri="{FF2B5EF4-FFF2-40B4-BE49-F238E27FC236}">
                <a16:creationId xmlns:a16="http://schemas.microsoft.com/office/drawing/2014/main" id="{67401A61-1B7A-ABC0-2559-DE288509F326}"/>
              </a:ext>
            </a:extLst>
          </p:cNvPr>
          <p:cNvSpPr txBox="1"/>
          <p:nvPr/>
        </p:nvSpPr>
        <p:spPr>
          <a:xfrm>
            <a:off x="8916039" y="5658385"/>
            <a:ext cx="2380474" cy="830997"/>
          </a:xfrm>
          <a:prstGeom prst="rect">
            <a:avLst/>
          </a:prstGeom>
          <a:noFill/>
        </p:spPr>
        <p:txBody>
          <a:bodyPr wrap="square" rtlCol="0">
            <a:spAutoFit/>
          </a:bodyPr>
          <a:lstStyle/>
          <a:p>
            <a:r>
              <a:rPr lang="en-US" dirty="0" err="1"/>
              <a:t>Kūya</a:t>
            </a:r>
            <a:r>
              <a:rPr lang="en-US" dirty="0"/>
              <a:t> (</a:t>
            </a:r>
            <a:r>
              <a:rPr lang="zh-CN" altLang="en-US" dirty="0"/>
              <a:t>空也</a:t>
            </a:r>
            <a:r>
              <a:rPr lang="en-US" altLang="zh-CN" dirty="0"/>
              <a:t>) chanting nembutsu (</a:t>
            </a:r>
            <a:r>
              <a:rPr lang="zh-CN" altLang="en-US" dirty="0"/>
              <a:t>念佛</a:t>
            </a:r>
            <a:r>
              <a:rPr lang="en-US" altLang="zh-CN" dirty="0"/>
              <a:t>)</a:t>
            </a:r>
          </a:p>
          <a:p>
            <a:r>
              <a:rPr lang="en-US" sz="1200" dirty="0">
                <a:hlinkClick r:id="rId3"/>
              </a:rPr>
              <a:t>https://en.wikipedia.org/wiki/Kūya</a:t>
            </a:r>
            <a:endParaRPr lang="en-US" sz="1200" dirty="0"/>
          </a:p>
        </p:txBody>
      </p:sp>
      <p:sp>
        <p:nvSpPr>
          <p:cNvPr id="8" name="Rectangle 7">
            <a:extLst>
              <a:ext uri="{FF2B5EF4-FFF2-40B4-BE49-F238E27FC236}">
                <a16:creationId xmlns:a16="http://schemas.microsoft.com/office/drawing/2014/main" id="{17D226B8-724A-7B81-FFFD-286CCA8414C9}"/>
              </a:ext>
            </a:extLst>
          </p:cNvPr>
          <p:cNvSpPr/>
          <p:nvPr/>
        </p:nvSpPr>
        <p:spPr>
          <a:xfrm>
            <a:off x="8916039" y="5658385"/>
            <a:ext cx="2333657" cy="83099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25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456722-BEDC-577E-95A3-E866D86BD779}"/>
              </a:ext>
            </a:extLst>
          </p:cNvPr>
          <p:cNvSpPr>
            <a:spLocks noGrp="1"/>
          </p:cNvSpPr>
          <p:nvPr>
            <p:ph type="ftr" sz="quarter" idx="11"/>
          </p:nvPr>
        </p:nvSpPr>
        <p:spPr/>
        <p:txBody>
          <a:bodyPr/>
          <a:lstStyle/>
          <a:p>
            <a:r>
              <a:rPr lang="en-US"/>
              <a:t>Jijang Bosal Book Club</a:t>
            </a:r>
            <a:endParaRPr lang="en-US" dirty="0"/>
          </a:p>
        </p:txBody>
      </p:sp>
      <p:sp>
        <p:nvSpPr>
          <p:cNvPr id="3" name="TextBox 2">
            <a:extLst>
              <a:ext uri="{FF2B5EF4-FFF2-40B4-BE49-F238E27FC236}">
                <a16:creationId xmlns:a16="http://schemas.microsoft.com/office/drawing/2014/main" id="{34093407-629E-E373-5D3F-3A0A29A69943}"/>
              </a:ext>
            </a:extLst>
          </p:cNvPr>
          <p:cNvSpPr txBox="1"/>
          <p:nvPr/>
        </p:nvSpPr>
        <p:spPr>
          <a:xfrm>
            <a:off x="167426" y="94511"/>
            <a:ext cx="11751972"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0.4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p:txBody>
      </p:sp>
      <p:sp>
        <p:nvSpPr>
          <p:cNvPr id="5" name="TextBox 4">
            <a:extLst>
              <a:ext uri="{FF2B5EF4-FFF2-40B4-BE49-F238E27FC236}">
                <a16:creationId xmlns:a16="http://schemas.microsoft.com/office/drawing/2014/main" id="{A84A60FA-3F6C-786C-2C7A-72A40946323E}"/>
              </a:ext>
            </a:extLst>
          </p:cNvPr>
          <p:cNvSpPr txBox="1"/>
          <p:nvPr/>
        </p:nvSpPr>
        <p:spPr>
          <a:xfrm>
            <a:off x="167426" y="714776"/>
            <a:ext cx="8152326" cy="5355312"/>
          </a:xfrm>
          <a:prstGeom prst="rect">
            <a:avLst/>
          </a:prstGeom>
          <a:noFill/>
        </p:spPr>
        <p:txBody>
          <a:bodyPr wrap="square" rtlCol="0">
            <a:spAutoFit/>
          </a:bodyPr>
          <a:lstStyle/>
          <a:p>
            <a:r>
              <a:rPr lang="en-US" dirty="0"/>
              <a:t>The </a:t>
            </a:r>
            <a:r>
              <a:rPr lang="en-US" b="1" i="1" dirty="0" err="1"/>
              <a:t>Denkoroku</a:t>
            </a:r>
            <a:r>
              <a:rPr lang="en-US" dirty="0"/>
              <a:t> tells the story of </a:t>
            </a:r>
            <a:r>
              <a:rPr lang="en-US" dirty="0" err="1"/>
              <a:t>Mishaka</a:t>
            </a:r>
            <a:r>
              <a:rPr lang="en-US" dirty="0"/>
              <a:t> and </a:t>
            </a:r>
            <a:r>
              <a:rPr lang="en-US" dirty="0" err="1"/>
              <a:t>Daitaka</a:t>
            </a:r>
            <a:r>
              <a:rPr lang="en-US" dirty="0"/>
              <a:t>.</a:t>
            </a:r>
          </a:p>
          <a:p>
            <a:endParaRPr lang="en-US" dirty="0"/>
          </a:p>
          <a:p>
            <a:r>
              <a:rPr lang="en-US" dirty="0"/>
              <a:t>In the far distant past they were friends, but they parted ways when </a:t>
            </a:r>
            <a:r>
              <a:rPr lang="en-US" dirty="0" err="1"/>
              <a:t>Daitaka</a:t>
            </a:r>
            <a:r>
              <a:rPr lang="en-US" dirty="0"/>
              <a:t> met a Buddhist teacher and decided to study meditation, and </a:t>
            </a:r>
            <a:r>
              <a:rPr lang="en-US" dirty="0" err="1"/>
              <a:t>Mishaka</a:t>
            </a:r>
            <a:r>
              <a:rPr lang="en-US" dirty="0"/>
              <a:t> met a great sorcerer and decided to study magic.</a:t>
            </a:r>
          </a:p>
          <a:p>
            <a:endParaRPr lang="en-US" dirty="0"/>
          </a:p>
          <a:p>
            <a:r>
              <a:rPr lang="en-US" dirty="0"/>
              <a:t>Six </a:t>
            </a:r>
            <a:r>
              <a:rPr lang="en-US" dirty="0" err="1"/>
              <a:t>aeons</a:t>
            </a:r>
            <a:r>
              <a:rPr lang="en-US" dirty="0"/>
              <a:t> later they met again. By this time </a:t>
            </a:r>
            <a:r>
              <a:rPr lang="en-US" dirty="0" err="1"/>
              <a:t>Daitaka</a:t>
            </a:r>
            <a:r>
              <a:rPr lang="en-US" dirty="0"/>
              <a:t> was a great Zen Master. In fact, he was the Fifth Ancestor (that is, the fifth holder of the Zen lineage after Shakyamuni Buddha).</a:t>
            </a:r>
          </a:p>
          <a:p>
            <a:endParaRPr lang="en-US" dirty="0"/>
          </a:p>
          <a:p>
            <a:r>
              <a:rPr lang="en-US" dirty="0"/>
              <a:t>It had taken </a:t>
            </a:r>
            <a:r>
              <a:rPr lang="en-US" dirty="0" err="1"/>
              <a:t>Daitaka</a:t>
            </a:r>
            <a:r>
              <a:rPr lang="en-US" dirty="0"/>
              <a:t> countless lifetimes practicing meditation in order to attain enlightenment and become a Zen Master. Meanwhile his old friend </a:t>
            </a:r>
            <a:r>
              <a:rPr lang="en-US" dirty="0" err="1"/>
              <a:t>Mishaka</a:t>
            </a:r>
            <a:r>
              <a:rPr lang="en-US" dirty="0"/>
              <a:t> had been having a good time learning and perfecting various magical feats. By this lifetime </a:t>
            </a:r>
            <a:r>
              <a:rPr lang="en-US" dirty="0" err="1"/>
              <a:t>Mishaka</a:t>
            </a:r>
            <a:r>
              <a:rPr lang="en-US" dirty="0"/>
              <a:t> had become a powerful sorcerer who led an army of seven thousand sorcerers.</a:t>
            </a:r>
          </a:p>
          <a:p>
            <a:endParaRPr lang="en-US" dirty="0"/>
          </a:p>
          <a:p>
            <a:r>
              <a:rPr lang="en-US" dirty="0"/>
              <a:t>But upon reuniting with his old friend, </a:t>
            </a:r>
            <a:r>
              <a:rPr lang="en-US" dirty="0" err="1"/>
              <a:t>Mishaka</a:t>
            </a:r>
            <a:r>
              <a:rPr lang="en-US" dirty="0"/>
              <a:t> was able to attain enlightenment in that very lifetime. He became the Sixth Ancestor in the Zen tradition. And all of his sorcerer followers also became students of the Buddha Way.</a:t>
            </a:r>
          </a:p>
        </p:txBody>
      </p:sp>
      <p:pic>
        <p:nvPicPr>
          <p:cNvPr id="8" name="Picture 7">
            <a:extLst>
              <a:ext uri="{FF2B5EF4-FFF2-40B4-BE49-F238E27FC236}">
                <a16:creationId xmlns:a16="http://schemas.microsoft.com/office/drawing/2014/main" id="{B86C448C-9A0B-DD56-D46D-C277FB7C5709}"/>
              </a:ext>
            </a:extLst>
          </p:cNvPr>
          <p:cNvPicPr>
            <a:picLocks noChangeAspect="1"/>
          </p:cNvPicPr>
          <p:nvPr/>
        </p:nvPicPr>
        <p:blipFill>
          <a:blip r:embed="rId2"/>
          <a:stretch>
            <a:fillRect/>
          </a:stretch>
        </p:blipFill>
        <p:spPr>
          <a:xfrm>
            <a:off x="8718059" y="901520"/>
            <a:ext cx="2930996" cy="4367433"/>
          </a:xfrm>
          <a:prstGeom prst="rect">
            <a:avLst/>
          </a:prstGeom>
        </p:spPr>
      </p:pic>
      <p:sp>
        <p:nvSpPr>
          <p:cNvPr id="9" name="TextBox 8">
            <a:extLst>
              <a:ext uri="{FF2B5EF4-FFF2-40B4-BE49-F238E27FC236}">
                <a16:creationId xmlns:a16="http://schemas.microsoft.com/office/drawing/2014/main" id="{28451BE1-59BB-A587-1ECA-0835CC2768F8}"/>
              </a:ext>
            </a:extLst>
          </p:cNvPr>
          <p:cNvSpPr txBox="1"/>
          <p:nvPr/>
        </p:nvSpPr>
        <p:spPr>
          <a:xfrm>
            <a:off x="8718059" y="5376930"/>
            <a:ext cx="2988837" cy="707886"/>
          </a:xfrm>
          <a:prstGeom prst="rect">
            <a:avLst/>
          </a:prstGeom>
          <a:noFill/>
        </p:spPr>
        <p:txBody>
          <a:bodyPr wrap="square" rtlCol="0">
            <a:spAutoFit/>
          </a:bodyPr>
          <a:lstStyle/>
          <a:p>
            <a:r>
              <a:rPr lang="en-US" sz="1400" dirty="0"/>
              <a:t>A book on Chinese Sorcery that you can buy at Walmart for $37.59</a:t>
            </a:r>
          </a:p>
          <a:p>
            <a:r>
              <a:rPr lang="en-US" sz="1200" dirty="0">
                <a:hlinkClick r:id="rId3"/>
              </a:rPr>
              <a:t>"Practical Chinese Magic" by Jason Read</a:t>
            </a:r>
            <a:endParaRPr lang="en-US" sz="1200" dirty="0"/>
          </a:p>
        </p:txBody>
      </p:sp>
    </p:spTree>
    <p:extLst>
      <p:ext uri="{BB962C8B-B14F-4D97-AF65-F5344CB8AC3E}">
        <p14:creationId xmlns:p14="http://schemas.microsoft.com/office/powerpoint/2010/main" val="340455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041568B-6F53-1225-4356-277ECC3D6B2E}"/>
              </a:ext>
            </a:extLst>
          </p:cNvPr>
          <p:cNvSpPr>
            <a:spLocks noGrp="1"/>
          </p:cNvSpPr>
          <p:nvPr>
            <p:ph type="ftr" sz="quarter" idx="11"/>
          </p:nvPr>
        </p:nvSpPr>
        <p:spPr/>
        <p:txBody>
          <a:bodyPr/>
          <a:lstStyle/>
          <a:p>
            <a:r>
              <a:rPr lang="en-US"/>
              <a:t>Jijang Bosal Book Club</a:t>
            </a:r>
            <a:endParaRPr lang="en-US" dirty="0"/>
          </a:p>
        </p:txBody>
      </p:sp>
      <p:sp>
        <p:nvSpPr>
          <p:cNvPr id="3" name="TextBox 2">
            <a:extLst>
              <a:ext uri="{FF2B5EF4-FFF2-40B4-BE49-F238E27FC236}">
                <a16:creationId xmlns:a16="http://schemas.microsoft.com/office/drawing/2014/main" id="{1BD82877-A0F4-D8B9-99A5-7617E51261EC}"/>
              </a:ext>
            </a:extLst>
          </p:cNvPr>
          <p:cNvSpPr txBox="1"/>
          <p:nvPr/>
        </p:nvSpPr>
        <p:spPr>
          <a:xfrm>
            <a:off x="199623" y="109470"/>
            <a:ext cx="11771290"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0.5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p:txBody>
      </p:sp>
      <p:sp>
        <p:nvSpPr>
          <p:cNvPr id="4" name="TextBox 3">
            <a:extLst>
              <a:ext uri="{FF2B5EF4-FFF2-40B4-BE49-F238E27FC236}">
                <a16:creationId xmlns:a16="http://schemas.microsoft.com/office/drawing/2014/main" id="{CFCAA654-8FF7-5B9C-9753-F575E6F67320}"/>
              </a:ext>
            </a:extLst>
          </p:cNvPr>
          <p:cNvSpPr txBox="1"/>
          <p:nvPr/>
        </p:nvSpPr>
        <p:spPr>
          <a:xfrm>
            <a:off x="328411" y="708338"/>
            <a:ext cx="7244366" cy="5416868"/>
          </a:xfrm>
          <a:prstGeom prst="rect">
            <a:avLst/>
          </a:prstGeom>
          <a:noFill/>
        </p:spPr>
        <p:txBody>
          <a:bodyPr wrap="square" rtlCol="0">
            <a:spAutoFit/>
          </a:bodyPr>
          <a:lstStyle/>
          <a:p>
            <a:pPr algn="l">
              <a:spcAft>
                <a:spcPts val="800"/>
              </a:spcAft>
            </a:pPr>
            <a:r>
              <a:rPr lang="en-US" b="0" i="0" dirty="0">
                <a:solidFill>
                  <a:srgbClr val="4C4C4C"/>
                </a:solidFill>
                <a:effectLst/>
                <a:latin typeface="-apple-system"/>
              </a:rPr>
              <a:t>"There’s the view of </a:t>
            </a:r>
            <a:r>
              <a:rPr lang="en-US" b="0" i="0" dirty="0" err="1">
                <a:solidFill>
                  <a:srgbClr val="4C4C4C"/>
                </a:solidFill>
                <a:effectLst/>
                <a:latin typeface="-apple-system"/>
              </a:rPr>
              <a:t>eternalism</a:t>
            </a:r>
            <a:r>
              <a:rPr lang="en-US" b="0" i="0" dirty="0">
                <a:solidFill>
                  <a:srgbClr val="4C4C4C"/>
                </a:solidFill>
                <a:effectLst/>
                <a:latin typeface="-apple-system"/>
              </a:rPr>
              <a:t>. </a:t>
            </a:r>
            <a:r>
              <a:rPr lang="en-US" b="0" i="0" dirty="0" err="1">
                <a:solidFill>
                  <a:srgbClr val="4C4C4C"/>
                </a:solidFill>
                <a:effectLst/>
                <a:latin typeface="-apple-system"/>
              </a:rPr>
              <a:t>Eternalism</a:t>
            </a:r>
            <a:r>
              <a:rPr lang="en-US" b="0" i="0" dirty="0">
                <a:solidFill>
                  <a:srgbClr val="4C4C4C"/>
                </a:solidFill>
                <a:effectLst/>
                <a:latin typeface="-apple-system"/>
              </a:rPr>
              <a:t>. That means you have a soul that is eternal. And after you die, that soul remain intact and go to another      body and continues like that. That is </a:t>
            </a:r>
            <a:r>
              <a:rPr lang="en-US" b="0" i="0" dirty="0" err="1">
                <a:solidFill>
                  <a:srgbClr val="4C4C4C"/>
                </a:solidFill>
                <a:effectLst/>
                <a:latin typeface="-apple-system"/>
              </a:rPr>
              <a:t>eternalism</a:t>
            </a:r>
            <a:r>
              <a:rPr lang="en-US" b="0" i="0" dirty="0">
                <a:solidFill>
                  <a:srgbClr val="4C4C4C"/>
                </a:solidFill>
                <a:effectLst/>
                <a:latin typeface="-apple-system"/>
              </a:rPr>
              <a:t>.</a:t>
            </a:r>
          </a:p>
          <a:p>
            <a:pPr algn="l">
              <a:spcAft>
                <a:spcPts val="800"/>
              </a:spcAft>
            </a:pPr>
            <a:r>
              <a:rPr lang="en-US" b="0" i="0" dirty="0">
                <a:solidFill>
                  <a:srgbClr val="4C4C4C"/>
                </a:solidFill>
                <a:effectLst/>
                <a:latin typeface="-apple-system"/>
              </a:rPr>
              <a:t>"And then the other extreme is that after you die, well, there’s nothing left.   Nihilism.</a:t>
            </a:r>
          </a:p>
          <a:p>
            <a:pPr algn="l">
              <a:spcAft>
                <a:spcPts val="800"/>
              </a:spcAft>
            </a:pPr>
            <a:r>
              <a:rPr lang="en-US" b="0" i="0" dirty="0">
                <a:solidFill>
                  <a:srgbClr val="4C4C4C"/>
                </a:solidFill>
                <a:effectLst/>
                <a:latin typeface="-apple-system"/>
              </a:rPr>
              <a:t>"And nirvana is the extinction of these two views: Nihilism and </a:t>
            </a:r>
            <a:r>
              <a:rPr lang="en-US" b="0" i="0" dirty="0" err="1">
                <a:solidFill>
                  <a:srgbClr val="4C4C4C"/>
                </a:solidFill>
                <a:effectLst/>
                <a:latin typeface="-apple-system"/>
              </a:rPr>
              <a:t>Eternalism</a:t>
            </a:r>
            <a:r>
              <a:rPr lang="en-US" b="0" i="0" dirty="0">
                <a:solidFill>
                  <a:srgbClr val="4C4C4C"/>
                </a:solidFill>
                <a:effectLst/>
                <a:latin typeface="-apple-system"/>
              </a:rPr>
              <a:t>.</a:t>
            </a:r>
          </a:p>
          <a:p>
            <a:pPr algn="l">
              <a:spcAft>
                <a:spcPts val="800"/>
              </a:spcAft>
            </a:pPr>
            <a:r>
              <a:rPr lang="en-US" b="0" i="0" dirty="0">
                <a:solidFill>
                  <a:srgbClr val="4C4C4C"/>
                </a:solidFill>
                <a:effectLst/>
                <a:latin typeface="-apple-system"/>
              </a:rPr>
              <a:t>"And even in the life of a person, in the lifetime of person, when you grow 10 year old you are no longer the same when you were 5. So you at 5 and you at 10 – you are neither same nor a different person. So the notion of same and different should be transcended also.</a:t>
            </a:r>
          </a:p>
          <a:p>
            <a:pPr algn="l">
              <a:spcAft>
                <a:spcPts val="800"/>
              </a:spcAft>
            </a:pPr>
            <a:r>
              <a:rPr lang="en-US" b="0" i="0" dirty="0">
                <a:solidFill>
                  <a:srgbClr val="4C4C4C"/>
                </a:solidFill>
                <a:effectLst/>
                <a:latin typeface="-apple-system"/>
              </a:rPr>
              <a:t>"So if you don’t see that kind of light you don’t really understand rebirth in Buddhism. You may get caught in the view of </a:t>
            </a:r>
            <a:r>
              <a:rPr lang="en-US" b="0" i="0" dirty="0" err="1">
                <a:solidFill>
                  <a:srgbClr val="4C4C4C"/>
                </a:solidFill>
                <a:effectLst/>
                <a:latin typeface="-apple-system"/>
              </a:rPr>
              <a:t>eternalism</a:t>
            </a:r>
            <a:r>
              <a:rPr lang="en-US" b="0" i="0" dirty="0">
                <a:solidFill>
                  <a:srgbClr val="4C4C4C"/>
                </a:solidFill>
                <a:effectLst/>
                <a:latin typeface="-apple-system"/>
              </a:rPr>
              <a:t>, and you are not different from traditions who hold a view that there is a immortal soul.</a:t>
            </a:r>
          </a:p>
          <a:p>
            <a:pPr algn="l">
              <a:spcAft>
                <a:spcPts val="800"/>
              </a:spcAft>
            </a:pPr>
            <a:r>
              <a:rPr lang="en-US" b="0" i="0" dirty="0">
                <a:solidFill>
                  <a:srgbClr val="4C4C4C"/>
                </a:solidFill>
                <a:effectLst/>
                <a:latin typeface="-apple-system"/>
              </a:rPr>
              <a:t>"In the light of the teaching, everything is impermanent. Nothing in the five skandhas can remain the same, exactly the same, in two consecutive moments.</a:t>
            </a:r>
          </a:p>
          <a:p>
            <a:pPr algn="l">
              <a:spcAft>
                <a:spcPts val="800"/>
              </a:spcAft>
            </a:pPr>
            <a:r>
              <a:rPr lang="en-US" b="0" i="0" dirty="0">
                <a:solidFill>
                  <a:srgbClr val="4C4C4C"/>
                </a:solidFill>
                <a:effectLst/>
                <a:latin typeface="-apple-system"/>
              </a:rPr>
              <a:t>"But nothing is lost."</a:t>
            </a:r>
          </a:p>
        </p:txBody>
      </p:sp>
      <p:sp>
        <p:nvSpPr>
          <p:cNvPr id="8" name="TextBox 7">
            <a:extLst>
              <a:ext uri="{FF2B5EF4-FFF2-40B4-BE49-F238E27FC236}">
                <a16:creationId xmlns:a16="http://schemas.microsoft.com/office/drawing/2014/main" id="{C32F556F-A936-1F56-2137-2718106BAABD}"/>
              </a:ext>
            </a:extLst>
          </p:cNvPr>
          <p:cNvSpPr txBox="1"/>
          <p:nvPr/>
        </p:nvSpPr>
        <p:spPr>
          <a:xfrm>
            <a:off x="8384146" y="4172755"/>
            <a:ext cx="3196174" cy="2031325"/>
          </a:xfrm>
          <a:prstGeom prst="rect">
            <a:avLst/>
          </a:prstGeom>
          <a:noFill/>
        </p:spPr>
        <p:txBody>
          <a:bodyPr wrap="square" rtlCol="0">
            <a:spAutoFit/>
          </a:bodyPr>
          <a:lstStyle/>
          <a:p>
            <a:r>
              <a:rPr lang="en-US" dirty="0"/>
              <a:t>This quote is from a really wonderful video by Thich </a:t>
            </a:r>
            <a:r>
              <a:rPr lang="en-US" dirty="0" err="1"/>
              <a:t>Nhat</a:t>
            </a:r>
            <a:r>
              <a:rPr lang="en-US" dirty="0"/>
              <a:t> Hanh which does a great job of discussing the Buddhist view of rebirth in just under four minutes.</a:t>
            </a:r>
          </a:p>
          <a:p>
            <a:r>
              <a:rPr lang="en-US" dirty="0">
                <a:hlinkClick r:id="rId2"/>
              </a:rPr>
              <a:t>Rebirth in Zen Buddhism</a:t>
            </a:r>
            <a:endParaRPr lang="en-US" dirty="0"/>
          </a:p>
        </p:txBody>
      </p:sp>
      <p:pic>
        <p:nvPicPr>
          <p:cNvPr id="10" name="Picture 9">
            <a:extLst>
              <a:ext uri="{FF2B5EF4-FFF2-40B4-BE49-F238E27FC236}">
                <a16:creationId xmlns:a16="http://schemas.microsoft.com/office/drawing/2014/main" id="{52B5497C-92B6-90D4-7756-43124A7B24EE}"/>
              </a:ext>
            </a:extLst>
          </p:cNvPr>
          <p:cNvPicPr>
            <a:picLocks noChangeAspect="1"/>
          </p:cNvPicPr>
          <p:nvPr/>
        </p:nvPicPr>
        <p:blipFill>
          <a:blip r:embed="rId3"/>
          <a:stretch>
            <a:fillRect/>
          </a:stretch>
        </p:blipFill>
        <p:spPr>
          <a:xfrm>
            <a:off x="8499722" y="997563"/>
            <a:ext cx="2449590" cy="3147864"/>
          </a:xfrm>
          <a:prstGeom prst="rect">
            <a:avLst/>
          </a:prstGeom>
        </p:spPr>
      </p:pic>
    </p:spTree>
    <p:extLst>
      <p:ext uri="{BB962C8B-B14F-4D97-AF65-F5344CB8AC3E}">
        <p14:creationId xmlns:p14="http://schemas.microsoft.com/office/powerpoint/2010/main" val="1896168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BA719B-CE02-7B0B-7EC6-57B0E226046C}"/>
              </a:ext>
            </a:extLst>
          </p:cNvPr>
          <p:cNvSpPr>
            <a:spLocks noGrp="1"/>
          </p:cNvSpPr>
          <p:nvPr>
            <p:ph type="ftr" sz="quarter" idx="11"/>
          </p:nvPr>
        </p:nvSpPr>
        <p:spPr/>
        <p:txBody>
          <a:bodyPr/>
          <a:lstStyle/>
          <a:p>
            <a:r>
              <a:rPr lang="en-US"/>
              <a:t>Jijang Bosal Book Club</a:t>
            </a:r>
            <a:endParaRPr lang="en-US" dirty="0"/>
          </a:p>
        </p:txBody>
      </p:sp>
      <p:sp>
        <p:nvSpPr>
          <p:cNvPr id="3" name="TextBox 2">
            <a:extLst>
              <a:ext uri="{FF2B5EF4-FFF2-40B4-BE49-F238E27FC236}">
                <a16:creationId xmlns:a16="http://schemas.microsoft.com/office/drawing/2014/main" id="{8FC2A58E-0EDC-0806-41C4-CC573362586C}"/>
              </a:ext>
            </a:extLst>
          </p:cNvPr>
          <p:cNvSpPr txBox="1"/>
          <p:nvPr/>
        </p:nvSpPr>
        <p:spPr>
          <a:xfrm>
            <a:off x="212501" y="789414"/>
            <a:ext cx="8120130" cy="5560497"/>
          </a:xfrm>
          <a:prstGeom prst="rect">
            <a:avLst/>
          </a:prstGeom>
          <a:noFill/>
        </p:spPr>
        <p:txBody>
          <a:bodyPr wrap="square" rtlCol="0">
            <a:spAutoFit/>
          </a:bodyPr>
          <a:lstStyle/>
          <a:p>
            <a:r>
              <a:rPr lang="en-US" dirty="0"/>
              <a:t>Thich </a:t>
            </a:r>
            <a:r>
              <a:rPr lang="en-US" dirty="0" err="1"/>
              <a:t>Nhat</a:t>
            </a:r>
            <a:r>
              <a:rPr lang="en-US" dirty="0"/>
              <a:t> Hanh on the </a:t>
            </a:r>
            <a:r>
              <a:rPr lang="en-US" b="1" i="1" dirty="0"/>
              <a:t>Sutra on Knowing the Better Way to Catch a Snake</a:t>
            </a:r>
            <a:r>
              <a:rPr lang="en-US" dirty="0"/>
              <a:t>:</a:t>
            </a:r>
          </a:p>
          <a:p>
            <a:endParaRPr lang="en-US" dirty="0"/>
          </a:p>
          <a:p>
            <a:pPr>
              <a:spcAft>
                <a:spcPts val="800"/>
              </a:spcAft>
            </a:pPr>
            <a:r>
              <a:rPr lang="en-US" dirty="0"/>
              <a:t>"The Buddha urges us to study and practice the Dharma in an intelligent way so we  will not be caught by notions and words, like a person who knows how to catch a snake without being bitten. I had never before heard anyone compare his or her teaching to a snake or say that it can be dangerous to learn and practice, and I was impressed. </a:t>
            </a:r>
          </a:p>
          <a:p>
            <a:pPr>
              <a:spcAft>
                <a:spcPts val="800"/>
              </a:spcAft>
            </a:pPr>
            <a:r>
              <a:rPr lang="en-US" dirty="0"/>
              <a:t>"Although his teachings are deep, the Buddha likes to present them in a simple way. While describing the interdependent-origination nature of reality, for instance, he simply says, "This is, because that is." This may not sound difficult, but it is very profound, and many have misunderstood it, including people of his own time, even some monks and nuns who had the opportunity to hear the Buddha directly. It is no wonder that scholars and practitioners of later generations have misunderstood and misrepresented his teachings. Many people think, for example, that the Buddha teaches of nonbeing, annihilation, the destruction of all feelings and intentions, the dissolution of individualities into nirvana, and so forth. The teachings of emptiness, </a:t>
            </a:r>
            <a:r>
              <a:rPr lang="en-US" dirty="0" err="1"/>
              <a:t>nonself</a:t>
            </a:r>
            <a:r>
              <a:rPr lang="en-US" dirty="0"/>
              <a:t>, self, nirvana, non-obtaining, tathagata, etc., continue to be misunderstood, from generation to generation."</a:t>
            </a:r>
          </a:p>
          <a:p>
            <a:endParaRPr lang="en-US" dirty="0"/>
          </a:p>
        </p:txBody>
      </p:sp>
      <p:pic>
        <p:nvPicPr>
          <p:cNvPr id="4" name="Picture 3">
            <a:extLst>
              <a:ext uri="{FF2B5EF4-FFF2-40B4-BE49-F238E27FC236}">
                <a16:creationId xmlns:a16="http://schemas.microsoft.com/office/drawing/2014/main" id="{C5822B61-BCC4-86F8-E8BF-411BA8B2E44A}"/>
              </a:ext>
            </a:extLst>
          </p:cNvPr>
          <p:cNvPicPr>
            <a:picLocks noChangeAspect="1"/>
          </p:cNvPicPr>
          <p:nvPr/>
        </p:nvPicPr>
        <p:blipFill>
          <a:blip r:embed="rId2"/>
          <a:stretch>
            <a:fillRect/>
          </a:stretch>
        </p:blipFill>
        <p:spPr>
          <a:xfrm>
            <a:off x="8925059" y="1262532"/>
            <a:ext cx="2495550" cy="3714750"/>
          </a:xfrm>
          <a:prstGeom prst="rect">
            <a:avLst/>
          </a:prstGeom>
        </p:spPr>
      </p:pic>
      <p:sp>
        <p:nvSpPr>
          <p:cNvPr id="5" name="TextBox 4">
            <a:extLst>
              <a:ext uri="{FF2B5EF4-FFF2-40B4-BE49-F238E27FC236}">
                <a16:creationId xmlns:a16="http://schemas.microsoft.com/office/drawing/2014/main" id="{86D3EAF5-B9A1-9FBA-644F-F409410C5B1E}"/>
              </a:ext>
            </a:extLst>
          </p:cNvPr>
          <p:cNvSpPr txBox="1"/>
          <p:nvPr/>
        </p:nvSpPr>
        <p:spPr>
          <a:xfrm>
            <a:off x="212501" y="96592"/>
            <a:ext cx="11809927"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0.6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p:txBody>
      </p:sp>
      <p:sp>
        <p:nvSpPr>
          <p:cNvPr id="7" name="TextBox 6">
            <a:extLst>
              <a:ext uri="{FF2B5EF4-FFF2-40B4-BE49-F238E27FC236}">
                <a16:creationId xmlns:a16="http://schemas.microsoft.com/office/drawing/2014/main" id="{91470EA9-8CAD-8688-1422-DD3115139D4D}"/>
              </a:ext>
            </a:extLst>
          </p:cNvPr>
          <p:cNvSpPr txBox="1"/>
          <p:nvPr/>
        </p:nvSpPr>
        <p:spPr>
          <a:xfrm>
            <a:off x="8854225" y="5100034"/>
            <a:ext cx="2614412" cy="1200329"/>
          </a:xfrm>
          <a:prstGeom prst="rect">
            <a:avLst/>
          </a:prstGeom>
          <a:noFill/>
        </p:spPr>
        <p:txBody>
          <a:bodyPr wrap="square" rtlCol="0">
            <a:spAutoFit/>
          </a:bodyPr>
          <a:lstStyle/>
          <a:p>
            <a:r>
              <a:rPr lang="en-US" b="1" i="1" dirty="0">
                <a:hlinkClick r:id="rId3"/>
              </a:rPr>
              <a:t>Thundering Silence: Sutra on Knowing the Better Way to Catch a Snake</a:t>
            </a:r>
            <a:r>
              <a:rPr lang="en-US" b="1" i="1" dirty="0"/>
              <a:t> </a:t>
            </a:r>
          </a:p>
          <a:p>
            <a:r>
              <a:rPr lang="en-US" dirty="0"/>
              <a:t>by Thich </a:t>
            </a:r>
            <a:r>
              <a:rPr lang="en-US" dirty="0" err="1"/>
              <a:t>Nhat</a:t>
            </a:r>
            <a:r>
              <a:rPr lang="en-US" dirty="0"/>
              <a:t> Hanh</a:t>
            </a:r>
          </a:p>
        </p:txBody>
      </p:sp>
      <p:sp>
        <p:nvSpPr>
          <p:cNvPr id="9" name="Rectangle: Rounded Corners 8">
            <a:extLst>
              <a:ext uri="{FF2B5EF4-FFF2-40B4-BE49-F238E27FC236}">
                <a16:creationId xmlns:a16="http://schemas.microsoft.com/office/drawing/2014/main" id="{35C0071B-90C4-0369-24A0-97D0322E2C4E}"/>
              </a:ext>
            </a:extLst>
          </p:cNvPr>
          <p:cNvSpPr/>
          <p:nvPr/>
        </p:nvSpPr>
        <p:spPr>
          <a:xfrm>
            <a:off x="8776952" y="5100034"/>
            <a:ext cx="2794716" cy="120032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7710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D56B6F-2574-9FE5-01BB-5337AAC38949}"/>
              </a:ext>
            </a:extLst>
          </p:cNvPr>
          <p:cNvSpPr>
            <a:spLocks noGrp="1"/>
          </p:cNvSpPr>
          <p:nvPr>
            <p:ph type="ftr" sz="quarter" idx="11"/>
          </p:nvPr>
        </p:nvSpPr>
        <p:spPr/>
        <p:txBody>
          <a:bodyPr/>
          <a:lstStyle/>
          <a:p>
            <a:r>
              <a:rPr lang="en-US"/>
              <a:t>Jijang Bosal Book Club</a:t>
            </a:r>
            <a:endParaRPr lang="en-US" dirty="0"/>
          </a:p>
        </p:txBody>
      </p:sp>
      <p:sp>
        <p:nvSpPr>
          <p:cNvPr id="3" name="TextBox 2">
            <a:extLst>
              <a:ext uri="{FF2B5EF4-FFF2-40B4-BE49-F238E27FC236}">
                <a16:creationId xmlns:a16="http://schemas.microsoft.com/office/drawing/2014/main" id="{0A47F846-6F0A-71BB-EAC5-43AD029F7E30}"/>
              </a:ext>
            </a:extLst>
          </p:cNvPr>
          <p:cNvSpPr txBox="1"/>
          <p:nvPr/>
        </p:nvSpPr>
        <p:spPr>
          <a:xfrm>
            <a:off x="261257" y="593863"/>
            <a:ext cx="8429353" cy="6001643"/>
          </a:xfrm>
          <a:prstGeom prst="rect">
            <a:avLst/>
          </a:prstGeom>
          <a:noFill/>
        </p:spPr>
        <p:txBody>
          <a:bodyPr wrap="square" rtlCol="0">
            <a:spAutoFit/>
          </a:bodyPr>
          <a:lstStyle/>
          <a:p>
            <a:r>
              <a:rPr lang="en-US" dirty="0"/>
              <a:t>In Summary:</a:t>
            </a:r>
          </a:p>
          <a:p>
            <a:endParaRPr lang="en-US" sz="1200" dirty="0"/>
          </a:p>
          <a:p>
            <a:r>
              <a:rPr lang="en-US" dirty="0"/>
              <a:t>The idea of rebirth is universally taught in all Buddhist traditions, including Zen.</a:t>
            </a:r>
          </a:p>
          <a:p>
            <a:endParaRPr lang="en-US" sz="1200" dirty="0"/>
          </a:p>
          <a:p>
            <a:r>
              <a:rPr lang="en-US" dirty="0"/>
              <a:t>If one looks at stories about rebirth in Buddhism these tend to be stories about relationships that continue lifetime after lifetime – not stories just about separate   individuals.</a:t>
            </a:r>
          </a:p>
          <a:p>
            <a:endParaRPr lang="en-US" sz="1200" dirty="0"/>
          </a:p>
          <a:p>
            <a:r>
              <a:rPr lang="en-US" dirty="0"/>
              <a:t>The idea that nothing survives the death of the body is rejected by Buddhist teaching as nihilism. The idea that there is an immortal permanent soul is rejected as </a:t>
            </a:r>
            <a:r>
              <a:rPr lang="en-US" dirty="0" err="1"/>
              <a:t>eternalism</a:t>
            </a:r>
            <a:r>
              <a:rPr lang="en-US" dirty="0"/>
              <a:t>.</a:t>
            </a:r>
          </a:p>
          <a:p>
            <a:endParaRPr lang="en-US" sz="1200" dirty="0"/>
          </a:p>
          <a:p>
            <a:r>
              <a:rPr lang="en-US" dirty="0"/>
              <a:t>Everything changes, but "nothing is lost".</a:t>
            </a:r>
          </a:p>
          <a:p>
            <a:endParaRPr lang="en-US" sz="1200" dirty="0"/>
          </a:p>
          <a:p>
            <a:r>
              <a:rPr lang="en-US" dirty="0"/>
              <a:t>Buddhist teachings on death, rebirth, nihilism, </a:t>
            </a:r>
            <a:r>
              <a:rPr lang="en-US" dirty="0" err="1"/>
              <a:t>eternalism</a:t>
            </a:r>
            <a:r>
              <a:rPr lang="en-US" dirty="0"/>
              <a:t>, no-self, emptiness, </a:t>
            </a:r>
            <a:r>
              <a:rPr lang="en-US" dirty="0" err="1"/>
              <a:t>etc</a:t>
            </a:r>
            <a:r>
              <a:rPr lang="en-US" dirty="0"/>
              <a:t>, can be dangerous! You have to learn how to handle them properly. But what does that mean? At the very least it means to handle them with care. Don’t just grab hold of them carelessly and wave them around. That's how you get bitten.</a:t>
            </a:r>
          </a:p>
          <a:p>
            <a:endParaRPr lang="en-US" sz="1200" dirty="0"/>
          </a:p>
          <a:p>
            <a:r>
              <a:rPr lang="en-US" dirty="0"/>
              <a:t>"Whether belonging to the past, the future, or the present, whether it is our own body or the body of someone else, whether subtle or gross, ugly or beautiful, near or far, the body is not mine, is not me, is not the self." </a:t>
            </a:r>
          </a:p>
          <a:p>
            <a:r>
              <a:rPr lang="en-US" dirty="0"/>
              <a:t>[Sutra on Knowing the Better Way to Catch a Snake]</a:t>
            </a:r>
          </a:p>
          <a:p>
            <a:endParaRPr lang="en-US" dirty="0"/>
          </a:p>
        </p:txBody>
      </p:sp>
      <p:sp>
        <p:nvSpPr>
          <p:cNvPr id="4" name="TextBox 3">
            <a:extLst>
              <a:ext uri="{FF2B5EF4-FFF2-40B4-BE49-F238E27FC236}">
                <a16:creationId xmlns:a16="http://schemas.microsoft.com/office/drawing/2014/main" id="{B4E7B108-FBDB-4A49-EDD7-94B5F192B84E}"/>
              </a:ext>
            </a:extLst>
          </p:cNvPr>
          <p:cNvSpPr txBox="1"/>
          <p:nvPr/>
        </p:nvSpPr>
        <p:spPr>
          <a:xfrm>
            <a:off x="182880" y="60960"/>
            <a:ext cx="11747863" cy="53290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0.7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Bosal Book Club, Preview)</a:t>
            </a:r>
          </a:p>
        </p:txBody>
      </p:sp>
      <p:pic>
        <p:nvPicPr>
          <p:cNvPr id="6" name="Picture 5">
            <a:extLst>
              <a:ext uri="{FF2B5EF4-FFF2-40B4-BE49-F238E27FC236}">
                <a16:creationId xmlns:a16="http://schemas.microsoft.com/office/drawing/2014/main" id="{4A0FBC7C-D398-A6EE-AB24-F924C1B78A70}"/>
              </a:ext>
            </a:extLst>
          </p:cNvPr>
          <p:cNvPicPr>
            <a:picLocks noChangeAspect="1"/>
          </p:cNvPicPr>
          <p:nvPr/>
        </p:nvPicPr>
        <p:blipFill>
          <a:blip r:embed="rId2"/>
          <a:stretch>
            <a:fillRect/>
          </a:stretch>
        </p:blipFill>
        <p:spPr>
          <a:xfrm>
            <a:off x="8690610" y="1273492"/>
            <a:ext cx="2857500" cy="2847975"/>
          </a:xfrm>
          <a:prstGeom prst="rect">
            <a:avLst/>
          </a:prstGeom>
        </p:spPr>
      </p:pic>
      <p:sp>
        <p:nvSpPr>
          <p:cNvPr id="7" name="TextBox 6">
            <a:extLst>
              <a:ext uri="{FF2B5EF4-FFF2-40B4-BE49-F238E27FC236}">
                <a16:creationId xmlns:a16="http://schemas.microsoft.com/office/drawing/2014/main" id="{48CBF0C9-7408-ADA8-AB8B-DF95A648D8F7}"/>
              </a:ext>
            </a:extLst>
          </p:cNvPr>
          <p:cNvSpPr txBox="1"/>
          <p:nvPr/>
        </p:nvSpPr>
        <p:spPr>
          <a:xfrm>
            <a:off x="9009017" y="4661178"/>
            <a:ext cx="2220685" cy="923330"/>
          </a:xfrm>
          <a:prstGeom prst="rect">
            <a:avLst/>
          </a:prstGeom>
          <a:noFill/>
        </p:spPr>
        <p:txBody>
          <a:bodyPr wrap="square" rtlCol="0">
            <a:spAutoFit/>
          </a:bodyPr>
          <a:lstStyle/>
          <a:p>
            <a:r>
              <a:rPr lang="en-US" dirty="0"/>
              <a:t>Image of cobra from </a:t>
            </a:r>
          </a:p>
          <a:p>
            <a:r>
              <a:rPr lang="en-US" dirty="0">
                <a:hlinkClick r:id="rId3"/>
              </a:rPr>
              <a:t>brittanica.com</a:t>
            </a:r>
            <a:endParaRPr lang="en-US" dirty="0"/>
          </a:p>
          <a:p>
            <a:endParaRPr lang="en-US" dirty="0"/>
          </a:p>
        </p:txBody>
      </p:sp>
      <p:sp>
        <p:nvSpPr>
          <p:cNvPr id="8" name="Rectangle 7">
            <a:extLst>
              <a:ext uri="{FF2B5EF4-FFF2-40B4-BE49-F238E27FC236}">
                <a16:creationId xmlns:a16="http://schemas.microsoft.com/office/drawing/2014/main" id="{7DA81E88-450C-092A-C1A7-E34BDAA8736F}"/>
              </a:ext>
            </a:extLst>
          </p:cNvPr>
          <p:cNvSpPr/>
          <p:nvPr/>
        </p:nvSpPr>
        <p:spPr>
          <a:xfrm>
            <a:off x="8856617" y="4511040"/>
            <a:ext cx="2373085" cy="100148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56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12419491" y="6356350"/>
            <a:ext cx="45719" cy="220276"/>
          </a:xfrm>
        </p:spPr>
        <p:txBody>
          <a:bodyPr>
            <a:normAutofit/>
          </a:bodyPr>
          <a:lstStyle/>
          <a:p>
            <a:pPr algn="l"/>
            <a:endParaRPr lang="en-US" sz="900" dirty="0">
              <a:latin typeface="Arial" panose="020B0604020202020204" pitchFamily="34" charset="0"/>
              <a:cs typeface="Arial" panose="020B0604020202020204" pitchFamily="34" charset="0"/>
            </a:endParaRPr>
          </a:p>
        </p:txBody>
      </p:sp>
      <p:sp>
        <p:nvSpPr>
          <p:cNvPr id="5" name="TextBox 4"/>
          <p:cNvSpPr txBox="1"/>
          <p:nvPr/>
        </p:nvSpPr>
        <p:spPr>
          <a:xfrm>
            <a:off x="389323" y="106306"/>
            <a:ext cx="11584961" cy="689855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0</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.8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(Jijang Bosal Book Club, Preview)</a:t>
            </a:r>
          </a:p>
          <a:p>
            <a:pPr lvl="0">
              <a:lnSpc>
                <a:spcPct val="107000"/>
              </a:lnSpc>
              <a:defRPr/>
            </a:pPr>
            <a:r>
              <a:rPr lang="en-US" sz="24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S</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yllabus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 glance:</a:t>
            </a:r>
          </a:p>
          <a:p>
            <a:pPr lvl="0">
              <a:lnSpc>
                <a:spcPct val="107000"/>
              </a:lnSpc>
              <a:defRPr/>
            </a:pPr>
            <a:endParaRPr lang="en-US" sz="800" b="1"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lang="en-US" sz="16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1. March, April, May:   </a:t>
            </a:r>
          </a:p>
          <a:p>
            <a:pPr marL="0" marR="0" lvl="0" indent="0" algn="l" defTabSz="914400" rtl="0" eaLnBrk="1" fontAlgn="auto" latinLnBrk="0" hangingPunct="1">
              <a:lnSpc>
                <a:spcPct val="107000"/>
              </a:lnSpc>
              <a:spcBef>
                <a:spcPts val="0"/>
              </a:spcBef>
              <a:buClrTx/>
              <a:buSzTx/>
              <a:buFontTx/>
              <a:buNone/>
              <a:tabLst/>
              <a:defRPr/>
            </a:pP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16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a:t>
            </a:r>
            <a:r>
              <a:rPr lang="en-US" sz="1600" b="1"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Kṣitigarbha</a:t>
            </a:r>
            <a:r>
              <a:rPr lang="en-US" sz="16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 Sutra</a:t>
            </a: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aka:  </a:t>
            </a:r>
          </a:p>
          <a:p>
            <a:pPr marL="0" marR="0" lvl="0" indent="0" algn="l" defTabSz="914400" rtl="0" eaLnBrk="1" fontAlgn="auto" latinLnBrk="0" hangingPunct="1">
              <a:lnSpc>
                <a:spcPct val="107000"/>
              </a:lnSpc>
              <a:spcBef>
                <a:spcPts val="0"/>
              </a:spcBef>
              <a:buClrTx/>
              <a:buSzTx/>
              <a:buFontTx/>
              <a:buNone/>
              <a:tabLst/>
              <a:defRPr/>
            </a:pP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16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Kṣitigarbha</a:t>
            </a: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Bodhisattva </a:t>
            </a:r>
            <a:r>
              <a:rPr lang="en-US" sz="16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Pūrvapraṇidhāna</a:t>
            </a: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16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Sūtra</a:t>
            </a: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aka:    </a:t>
            </a:r>
          </a:p>
          <a:p>
            <a:pPr>
              <a:lnSpc>
                <a:spcPct val="107000"/>
              </a:lnSpc>
              <a:defRPr/>
            </a:pPr>
            <a:r>
              <a:rPr lang="en-US" altLang="zh-TW"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zh-TW" alt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地藏菩薩本願經 </a:t>
            </a:r>
            <a:r>
              <a:rPr lang="en-US" altLang="zh-TW"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a:t>
            </a:r>
            <a:r>
              <a:rPr lang="en-US" altLang="zh-TW" sz="16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Dìzàng</a:t>
            </a:r>
            <a:r>
              <a:rPr lang="en-US" altLang="zh-TW"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altLang="zh-TW" sz="1600" dirty="0" err="1">
                <a:solidFill>
                  <a:prstClr val="black"/>
                </a:solidFill>
                <a:latin typeface="Calibri" panose="020F0502020204030204" pitchFamily="34" charset="0"/>
                <a:ea typeface="MS Mincho" panose="02020609040205080304" pitchFamily="49" charset="-128"/>
                <a:cs typeface="Times New Roman" panose="02020603050405020304" pitchFamily="18" charset="0"/>
              </a:rPr>
              <a:t>P</a:t>
            </a:r>
            <a:r>
              <a:rPr lang="en-US" sz="1600" dirty="0" err="1">
                <a:effectLst/>
                <a:latin typeface="Calibri" panose="020F0502020204030204" pitchFamily="34" charset="0"/>
                <a:ea typeface="MS Mincho" panose="02020609040205080304" pitchFamily="49" charset="-128"/>
                <a:cs typeface="Times New Roman" panose="02020603050405020304" pitchFamily="18" charset="0"/>
              </a:rPr>
              <a:t>úsà</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dirty="0" err="1">
                <a:latin typeface="Calibri" panose="020F0502020204030204" pitchFamily="34" charset="0"/>
                <a:ea typeface="MS Mincho" panose="02020609040205080304" pitchFamily="49" charset="-128"/>
                <a:cs typeface="Times New Roman" panose="02020603050405020304" pitchFamily="18" charset="0"/>
              </a:rPr>
              <a:t>B</a:t>
            </a:r>
            <a:r>
              <a:rPr lang="en-US" sz="1600" dirty="0" err="1">
                <a:effectLst/>
                <a:latin typeface="Calibri" panose="020F0502020204030204" pitchFamily="34" charset="0"/>
                <a:ea typeface="MS Mincho" panose="02020609040205080304" pitchFamily="49" charset="-128"/>
                <a:cs typeface="Times New Roman" panose="02020603050405020304" pitchFamily="18" charset="0"/>
              </a:rPr>
              <a:t>ěnyuàn</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dirty="0" err="1">
                <a:latin typeface="Calibri" panose="020F0502020204030204" pitchFamily="34" charset="0"/>
                <a:ea typeface="MS Mincho" panose="02020609040205080304" pitchFamily="49" charset="-128"/>
                <a:cs typeface="Times New Roman" panose="02020603050405020304" pitchFamily="18" charset="0"/>
              </a:rPr>
              <a:t>J</a:t>
            </a:r>
            <a:r>
              <a:rPr lang="en-US" sz="1600" dirty="0" err="1">
                <a:effectLst/>
                <a:latin typeface="Calibri" panose="020F0502020204030204" pitchFamily="34" charset="0"/>
                <a:ea typeface="MS Mincho" panose="02020609040205080304" pitchFamily="49" charset="-128"/>
                <a:cs typeface="Times New Roman" panose="02020603050405020304" pitchFamily="18" charset="0"/>
              </a:rPr>
              <a:t>īng</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 aka:</a:t>
            </a:r>
          </a:p>
          <a:p>
            <a:pPr>
              <a:lnSpc>
                <a:spcPct val="107000"/>
              </a:lnSpc>
              <a:defRPr/>
            </a:pPr>
            <a:r>
              <a:rPr lang="en-US" sz="1600" dirty="0">
                <a:latin typeface="Calibri" panose="020F0502020204030204" pitchFamily="34" charset="0"/>
                <a:ea typeface="MS Mincho" panose="02020609040205080304" pitchFamily="49" charset="-128"/>
                <a:cs typeface="Times New Roman" panose="02020603050405020304" pitchFamily="18" charset="0"/>
              </a:rPr>
              <a:t>	</a:t>
            </a:r>
            <a:r>
              <a:rPr lang="en-US" sz="1600" dirty="0" err="1">
                <a:latin typeface="Calibri" panose="020F0502020204030204" pitchFamily="34" charset="0"/>
                <a:ea typeface="MS Mincho" panose="02020609040205080304" pitchFamily="49" charset="-128"/>
                <a:cs typeface="Times New Roman" panose="02020603050405020304" pitchFamily="18" charset="0"/>
              </a:rPr>
              <a:t>Dizang</a:t>
            </a:r>
            <a:r>
              <a:rPr lang="en-US" sz="1600" dirty="0">
                <a:latin typeface="Calibri" panose="020F0502020204030204" pitchFamily="34" charset="0"/>
                <a:ea typeface="MS Mincho" panose="02020609040205080304" pitchFamily="49" charset="-128"/>
                <a:cs typeface="Times New Roman" panose="02020603050405020304" pitchFamily="18" charset="0"/>
              </a:rPr>
              <a:t> Bodhisattva Fundamental Vows Sutra</a:t>
            </a:r>
          </a:p>
          <a:p>
            <a:pPr>
              <a:lnSpc>
                <a:spcPct val="107000"/>
              </a:lnSpc>
              <a:defRPr/>
            </a:pPr>
            <a:r>
              <a:rPr lang="en-US" sz="1600" dirty="0">
                <a:latin typeface="Calibri" panose="020F0502020204030204" pitchFamily="34" charset="0"/>
                <a:ea typeface="MS Mincho" panose="02020609040205080304" pitchFamily="49" charset="-128"/>
                <a:cs typeface="Times New Roman" panose="02020603050405020304" pitchFamily="18" charset="0"/>
              </a:rPr>
              <a:t>	Multiple versions/translations of this Sutra are freely available online.</a:t>
            </a:r>
          </a:p>
          <a:p>
            <a:pPr>
              <a:lnSpc>
                <a:spcPct val="107000"/>
              </a:lnSpc>
              <a:defRPr/>
            </a:pPr>
            <a:endParaRPr lang="en-US" sz="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defRPr/>
            </a:pPr>
            <a:r>
              <a:rPr lang="en-US" sz="1600" b="1" dirty="0">
                <a:latin typeface="Calibri" panose="020F0502020204030204" pitchFamily="34" charset="0"/>
                <a:ea typeface="MS Mincho" panose="02020609040205080304" pitchFamily="49" charset="-128"/>
                <a:cs typeface="Times New Roman" panose="02020603050405020304" pitchFamily="18" charset="0"/>
              </a:rPr>
              <a:t>2. June, July, August:</a:t>
            </a:r>
          </a:p>
          <a:p>
            <a:pPr>
              <a:lnSpc>
                <a:spcPct val="107000"/>
              </a:lnSpc>
              <a:defRPr/>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b="1" dirty="0">
                <a:effectLst/>
                <a:latin typeface="Calibri" panose="020F0502020204030204" pitchFamily="34" charset="0"/>
                <a:ea typeface="MS Mincho" panose="02020609040205080304" pitchFamily="49" charset="-128"/>
                <a:cs typeface="Times New Roman" panose="02020603050405020304" pitchFamily="18" charset="0"/>
              </a:rPr>
              <a:t>"The Making of a Savior Bodhisattva: </a:t>
            </a:r>
            <a:r>
              <a:rPr lang="en-US" sz="1600" b="1" dirty="0" err="1">
                <a:effectLst/>
                <a:latin typeface="Calibri" panose="020F0502020204030204" pitchFamily="34" charset="0"/>
                <a:ea typeface="MS Mincho" panose="02020609040205080304" pitchFamily="49" charset="-128"/>
                <a:cs typeface="Times New Roman" panose="02020603050405020304" pitchFamily="18" charset="0"/>
              </a:rPr>
              <a:t>Dizang</a:t>
            </a:r>
            <a:r>
              <a:rPr lang="en-US" sz="1600" b="1" dirty="0">
                <a:effectLst/>
                <a:latin typeface="Calibri" panose="020F0502020204030204" pitchFamily="34" charset="0"/>
                <a:ea typeface="MS Mincho" panose="02020609040205080304" pitchFamily="49" charset="-128"/>
                <a:cs typeface="Times New Roman" panose="02020603050405020304" pitchFamily="18" charset="0"/>
              </a:rPr>
              <a:t> in Medieval China" </a:t>
            </a:r>
          </a:p>
          <a:p>
            <a:pPr>
              <a:lnSpc>
                <a:spcPct val="107000"/>
              </a:lnSpc>
              <a:defRPr/>
            </a:pPr>
            <a:r>
              <a:rPr lang="en-US" sz="1600" dirty="0">
                <a:latin typeface="Calibri" panose="020F0502020204030204" pitchFamily="34" charset="0"/>
                <a:ea typeface="MS Mincho" panose="02020609040205080304" pitchFamily="49" charset="-128"/>
                <a:cs typeface="Times New Roman" panose="02020603050405020304" pitchFamily="18" charset="0"/>
              </a:rPr>
              <a:t>	</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Zhiru Ng, Chair of Religious Studies, Pomona College</a:t>
            </a:r>
          </a:p>
          <a:p>
            <a:pPr>
              <a:lnSpc>
                <a:spcPct val="107000"/>
              </a:lnSpc>
              <a:defRPr/>
            </a:pPr>
            <a:r>
              <a:rPr lang="en-US" sz="1600" dirty="0">
                <a:latin typeface="Calibri" panose="020F0502020204030204" pitchFamily="34" charset="0"/>
                <a:ea typeface="MS Mincho" panose="02020609040205080304" pitchFamily="49" charset="-128"/>
                <a:cs typeface="Times New Roman" panose="02020603050405020304" pitchFamily="18" charset="0"/>
              </a:rPr>
              <a:t>	If you register for this portion of the class you are expected to obtain a copy of the book!</a:t>
            </a:r>
          </a:p>
          <a:p>
            <a:pPr>
              <a:lnSpc>
                <a:spcPct val="107000"/>
              </a:lnSpc>
              <a:defRPr/>
            </a:pPr>
            <a:endParaRPr lang="en-US" sz="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defRPr/>
            </a:pPr>
            <a:r>
              <a:rPr lang="en-US" sz="1600" b="1" dirty="0">
                <a:latin typeface="Calibri" panose="020F0502020204030204" pitchFamily="34" charset="0"/>
                <a:ea typeface="MS Mincho" panose="02020609040205080304" pitchFamily="49" charset="-128"/>
                <a:cs typeface="Times New Roman" panose="02020603050405020304" pitchFamily="18" charset="0"/>
              </a:rPr>
              <a:t>3. September, October, November:</a:t>
            </a:r>
          </a:p>
          <a:p>
            <a:pPr>
              <a:lnSpc>
                <a:spcPct val="107000"/>
              </a:lnSpc>
              <a:defRPr/>
            </a:pPr>
            <a:r>
              <a:rPr lang="en-US" sz="16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b="1" dirty="0">
                <a:effectLst/>
                <a:latin typeface="Calibri" panose="020F0502020204030204" pitchFamily="34" charset="0"/>
                <a:ea typeface="MS Mincho" panose="02020609040205080304" pitchFamily="49" charset="-128"/>
                <a:cs typeface="Times New Roman" panose="02020603050405020304" pitchFamily="18" charset="0"/>
              </a:rPr>
              <a:t>"Living Karma: The Religious Practices of </a:t>
            </a:r>
            <a:r>
              <a:rPr lang="en-US" sz="1600" b="1" dirty="0" err="1">
                <a:effectLst/>
                <a:latin typeface="Calibri" panose="020F0502020204030204" pitchFamily="34" charset="0"/>
                <a:ea typeface="MS Mincho" panose="02020609040205080304" pitchFamily="49" charset="-128"/>
                <a:cs typeface="Times New Roman" panose="02020603050405020304" pitchFamily="18" charset="0"/>
              </a:rPr>
              <a:t>Ouyi</a:t>
            </a:r>
            <a:r>
              <a:rPr lang="en-US" sz="1600" b="1" dirty="0">
                <a:effectLst/>
                <a:latin typeface="Calibri" panose="020F0502020204030204" pitchFamily="34" charset="0"/>
                <a:ea typeface="MS Mincho" panose="02020609040205080304" pitchFamily="49" charset="-128"/>
                <a:cs typeface="Times New Roman" panose="02020603050405020304" pitchFamily="18" charset="0"/>
              </a:rPr>
              <a:t> </a:t>
            </a:r>
            <a:r>
              <a:rPr lang="en-US" sz="1600" b="1" dirty="0" err="1">
                <a:effectLst/>
                <a:latin typeface="Calibri" panose="020F0502020204030204" pitchFamily="34" charset="0"/>
                <a:ea typeface="MS Mincho" panose="02020609040205080304" pitchFamily="49" charset="-128"/>
                <a:cs typeface="Times New Roman" panose="02020603050405020304" pitchFamily="18" charset="0"/>
              </a:rPr>
              <a:t>Zhixu</a:t>
            </a:r>
            <a:r>
              <a:rPr lang="en-US" sz="1600" b="1" dirty="0">
                <a:effectLst/>
                <a:latin typeface="Calibri" panose="020F0502020204030204" pitchFamily="34" charset="0"/>
                <a:ea typeface="MS Mincho" panose="02020609040205080304" pitchFamily="49" charset="-128"/>
                <a:cs typeface="Times New Roman" panose="02020603050405020304" pitchFamily="18" charset="0"/>
              </a:rPr>
              <a:t>" </a:t>
            </a:r>
          </a:p>
          <a:p>
            <a:pPr>
              <a:lnSpc>
                <a:spcPct val="107000"/>
              </a:lnSpc>
              <a:defRPr/>
            </a:pPr>
            <a:r>
              <a:rPr lang="en-US" sz="1600" dirty="0">
                <a:latin typeface="Calibri" panose="020F0502020204030204" pitchFamily="34" charset="0"/>
                <a:ea typeface="MS Mincho" panose="02020609040205080304" pitchFamily="49" charset="-128"/>
                <a:cs typeface="Times New Roman" panose="02020603050405020304" pitchFamily="18" charset="0"/>
              </a:rPr>
              <a:t>	</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Beverley </a:t>
            </a:r>
            <a:r>
              <a:rPr lang="en-US" sz="1600" dirty="0" err="1">
                <a:effectLst/>
                <a:latin typeface="Calibri" panose="020F0502020204030204" pitchFamily="34" charset="0"/>
                <a:ea typeface="MS Mincho" panose="02020609040205080304" pitchFamily="49" charset="-128"/>
                <a:cs typeface="Times New Roman" panose="02020603050405020304" pitchFamily="18" charset="0"/>
              </a:rPr>
              <a:t>Foulks</a:t>
            </a:r>
            <a:r>
              <a:rPr lang="en-US" sz="1600" dirty="0">
                <a:effectLst/>
                <a:latin typeface="Calibri" panose="020F0502020204030204" pitchFamily="34" charset="0"/>
                <a:ea typeface="MS Mincho" panose="02020609040205080304" pitchFamily="49" charset="-128"/>
                <a:cs typeface="Times New Roman" panose="02020603050405020304" pitchFamily="18" charset="0"/>
              </a:rPr>
              <a:t> McGuire, Professor of Philosophy and Religion, University of North Carolina Wilmington</a:t>
            </a:r>
          </a:p>
          <a:p>
            <a:pPr>
              <a:lnSpc>
                <a:spcPct val="107000"/>
              </a:lnSpc>
              <a:defRPr/>
            </a:pP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If you register for this portion of the class you are expected to obtain a copy of the book!</a:t>
            </a:r>
          </a:p>
          <a:p>
            <a:pPr>
              <a:lnSpc>
                <a:spcPct val="107000"/>
              </a:lnSpc>
              <a:defRPr/>
            </a:pPr>
            <a:endParaRPr lang="en-US" sz="8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a:lnSpc>
                <a:spcPct val="107000"/>
              </a:lnSpc>
              <a:defRPr/>
            </a:pPr>
            <a:r>
              <a:rPr lang="en-US" sz="16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4. December (2023), January (2024), February:</a:t>
            </a:r>
          </a:p>
          <a:p>
            <a:pPr>
              <a:lnSpc>
                <a:spcPct val="107000"/>
              </a:lnSpc>
              <a:defRPr/>
            </a:pP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a:t>
            </a:r>
            <a:r>
              <a:rPr lang="en-US" sz="1600" b="1" dirty="0">
                <a:solidFill>
                  <a:prstClr val="black"/>
                </a:solidFill>
                <a:latin typeface="Calibri" panose="020F0502020204030204" pitchFamily="34" charset="0"/>
                <a:ea typeface="DengXian" panose="02010600030101010101" pitchFamily="2" charset="-122"/>
                <a:cs typeface="Times New Roman" panose="02020603050405020304" pitchFamily="18" charset="0"/>
              </a:rPr>
              <a:t>"The Scripture on the Ten Kings and the Making Purgatory in Medieval China" </a:t>
            </a:r>
          </a:p>
          <a:p>
            <a:pPr>
              <a:lnSpc>
                <a:spcPct val="107000"/>
              </a:lnSpc>
              <a:defRPr/>
            </a:pP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Stephen F. </a:t>
            </a:r>
            <a:r>
              <a:rPr lang="en-US" sz="1600" dirty="0" err="1">
                <a:solidFill>
                  <a:prstClr val="black"/>
                </a:solidFill>
                <a:latin typeface="Calibri" panose="020F0502020204030204" pitchFamily="34" charset="0"/>
                <a:ea typeface="DengXian" panose="02010600030101010101" pitchFamily="2" charset="-122"/>
                <a:cs typeface="Times New Roman" panose="02020603050405020304" pitchFamily="18" charset="0"/>
              </a:rPr>
              <a:t>Teiser</a:t>
            </a: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D.T. Suzuki Professor in Buddhist Studies, Princeton University</a:t>
            </a:r>
          </a:p>
          <a:p>
            <a:pPr>
              <a:lnSpc>
                <a:spcPct val="107000"/>
              </a:lnSpc>
              <a:defRPr/>
            </a:pPr>
            <a:r>
              <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rPr>
              <a:t>	If you register for this portion of the class you are expected to obtain a copy of the book!</a:t>
            </a:r>
          </a:p>
          <a:p>
            <a:pPr>
              <a:lnSpc>
                <a:spcPct val="107000"/>
              </a:lnSpc>
              <a:defRPr/>
            </a:pPr>
            <a:endParaRPr lang="en-US" sz="1600" dirty="0">
              <a:solidFill>
                <a:prstClr val="black"/>
              </a:solidFill>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p>
        </p:txBody>
      </p:sp>
      <p:sp>
        <p:nvSpPr>
          <p:cNvPr id="4" name="Footer Placeholder 3">
            <a:extLst>
              <a:ext uri="{FF2B5EF4-FFF2-40B4-BE49-F238E27FC236}">
                <a16:creationId xmlns:a16="http://schemas.microsoft.com/office/drawing/2014/main" id="{B2931D59-F8E5-0CB1-B9BA-D072F0F28192}"/>
              </a:ext>
            </a:extLst>
          </p:cNvPr>
          <p:cNvSpPr>
            <a:spLocks noGrp="1"/>
          </p:cNvSpPr>
          <p:nvPr>
            <p:ph type="ftr" sz="quarter" idx="11"/>
          </p:nvPr>
        </p:nvSpPr>
        <p:spPr>
          <a:xfrm>
            <a:off x="-865165" y="6356350"/>
            <a:ext cx="4114800" cy="365125"/>
          </a:xfrm>
        </p:spPr>
        <p:txBody>
          <a:bodyPr/>
          <a:lstStyle/>
          <a:p>
            <a:r>
              <a:rPr lang="en-US" dirty="0"/>
              <a:t>Jijang Bosal Book Club</a:t>
            </a:r>
          </a:p>
        </p:txBody>
      </p:sp>
      <p:sp>
        <p:nvSpPr>
          <p:cNvPr id="7" name="Rectangle 6">
            <a:extLst>
              <a:ext uri="{FF2B5EF4-FFF2-40B4-BE49-F238E27FC236}">
                <a16:creationId xmlns:a16="http://schemas.microsoft.com/office/drawing/2014/main" id="{CB088EBB-54FE-7EF1-77FB-8880E86B4212}"/>
              </a:ext>
            </a:extLst>
          </p:cNvPr>
          <p:cNvSpPr/>
          <p:nvPr/>
        </p:nvSpPr>
        <p:spPr>
          <a:xfrm>
            <a:off x="7273861" y="1045257"/>
            <a:ext cx="4700423" cy="238374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4B51157-F7BF-156F-A634-9CA722DE0F15}"/>
              </a:ext>
            </a:extLst>
          </p:cNvPr>
          <p:cNvPicPr>
            <a:picLocks noChangeAspect="1"/>
          </p:cNvPicPr>
          <p:nvPr/>
        </p:nvPicPr>
        <p:blipFill>
          <a:blip r:embed="rId2"/>
          <a:stretch>
            <a:fillRect/>
          </a:stretch>
        </p:blipFill>
        <p:spPr>
          <a:xfrm>
            <a:off x="7292150" y="1151946"/>
            <a:ext cx="4682134" cy="2170364"/>
          </a:xfrm>
          <a:prstGeom prst="rect">
            <a:avLst/>
          </a:prstGeom>
        </p:spPr>
      </p:pic>
    </p:spTree>
    <p:extLst>
      <p:ext uri="{BB962C8B-B14F-4D97-AF65-F5344CB8AC3E}">
        <p14:creationId xmlns:p14="http://schemas.microsoft.com/office/powerpoint/2010/main" val="4248655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33569</TotalTime>
  <Words>4863</Words>
  <Application>Microsoft Office PowerPoint</Application>
  <PresentationFormat>Widescreen</PresentationFormat>
  <Paragraphs>222</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-apple-system</vt:lpstr>
      <vt:lpstr>DengXian</vt:lpstr>
      <vt:lpstr>DengXian</vt:lpstr>
      <vt:lpstr>futura-pt</vt:lpstr>
      <vt:lpstr>GothamBook</vt:lpstr>
      <vt:lpstr>맑은 고딕</vt:lpstr>
      <vt:lpstr>맑은 고딕</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Curtis Steinmetz</cp:lastModifiedBy>
  <cp:revision>138</cp:revision>
  <dcterms:created xsi:type="dcterms:W3CDTF">2020-12-30T18:04:54Z</dcterms:created>
  <dcterms:modified xsi:type="dcterms:W3CDTF">2023-01-31T15:18:37Z</dcterms:modified>
</cp:coreProperties>
</file>