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91" r:id="rId4"/>
    <p:sldId id="257" r:id="rId5"/>
    <p:sldId id="258" r:id="rId6"/>
    <p:sldId id="259" r:id="rId7"/>
    <p:sldId id="289" r:id="rId8"/>
    <p:sldId id="290"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6" d="100"/>
          <a:sy n="76" d="100"/>
        </p:scale>
        <p:origin x="56" y="6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EB9B1-0058-415C-A4D6-AF74EF856A4B}"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EEA06-76D4-429F-9423-1A2C9EFCF1D9}" type="slidenum">
              <a:rPr lang="en-US" smtClean="0"/>
              <a:t>‹#›</a:t>
            </a:fld>
            <a:endParaRPr lang="en-US"/>
          </a:p>
        </p:txBody>
      </p:sp>
    </p:spTree>
    <p:extLst>
      <p:ext uri="{BB962C8B-B14F-4D97-AF65-F5344CB8AC3E}">
        <p14:creationId xmlns:p14="http://schemas.microsoft.com/office/powerpoint/2010/main" val="39416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74D9-0841-3ECD-D216-BECA4A4B4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0AB403-27FA-BCA9-270B-70EBD2713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8E2FF-27E6-5E42-ED05-782E28043058}"/>
              </a:ext>
            </a:extLst>
          </p:cNvPr>
          <p:cNvSpPr>
            <a:spLocks noGrp="1"/>
          </p:cNvSpPr>
          <p:nvPr>
            <p:ph type="dt" sz="half" idx="10"/>
          </p:nvPr>
        </p:nvSpPr>
        <p:spPr/>
        <p:txBody>
          <a:bodyPr/>
          <a:lstStyle/>
          <a:p>
            <a:fld id="{EF454D48-F854-440E-90C6-2FA2AC6B7731}" type="datetime1">
              <a:rPr lang="en-US" smtClean="0"/>
              <a:t>5/3/2023</a:t>
            </a:fld>
            <a:endParaRPr lang="en-US"/>
          </a:p>
        </p:txBody>
      </p:sp>
      <p:sp>
        <p:nvSpPr>
          <p:cNvPr id="5" name="Footer Placeholder 4">
            <a:extLst>
              <a:ext uri="{FF2B5EF4-FFF2-40B4-BE49-F238E27FC236}">
                <a16:creationId xmlns:a16="http://schemas.microsoft.com/office/drawing/2014/main" id="{8B4EE955-17B4-A81F-7DC2-8893BF3D4E4A}"/>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B0D09EA1-E1D6-3D10-218A-D92ED57ED283}"/>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24600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0E96-C26A-6285-7F81-24002C05F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2564A-EFD2-82B7-92CE-21A11CCEC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418D-43E6-ADB7-D297-DC6A87B4661E}"/>
              </a:ext>
            </a:extLst>
          </p:cNvPr>
          <p:cNvSpPr>
            <a:spLocks noGrp="1"/>
          </p:cNvSpPr>
          <p:nvPr>
            <p:ph type="dt" sz="half" idx="10"/>
          </p:nvPr>
        </p:nvSpPr>
        <p:spPr/>
        <p:txBody>
          <a:bodyPr/>
          <a:lstStyle/>
          <a:p>
            <a:fld id="{4D6B3ACD-B208-4F5F-AFD7-5C770076EA66}" type="datetime1">
              <a:rPr lang="en-US" smtClean="0"/>
              <a:t>5/3/2023</a:t>
            </a:fld>
            <a:endParaRPr lang="en-US"/>
          </a:p>
        </p:txBody>
      </p:sp>
      <p:sp>
        <p:nvSpPr>
          <p:cNvPr id="5" name="Footer Placeholder 4">
            <a:extLst>
              <a:ext uri="{FF2B5EF4-FFF2-40B4-BE49-F238E27FC236}">
                <a16:creationId xmlns:a16="http://schemas.microsoft.com/office/drawing/2014/main" id="{26D2294D-724E-1245-162A-550F21B596BC}"/>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92A3670C-3D5A-BA03-9917-4E8D82746E4E}"/>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64862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89573-DCF2-76AE-3B1A-2A4B37C70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F057B-EF03-09B8-BFE8-16A45A869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48CD0-BF61-DF3E-B6E2-E1B830EC811E}"/>
              </a:ext>
            </a:extLst>
          </p:cNvPr>
          <p:cNvSpPr>
            <a:spLocks noGrp="1"/>
          </p:cNvSpPr>
          <p:nvPr>
            <p:ph type="dt" sz="half" idx="10"/>
          </p:nvPr>
        </p:nvSpPr>
        <p:spPr/>
        <p:txBody>
          <a:bodyPr/>
          <a:lstStyle/>
          <a:p>
            <a:fld id="{7940B640-6797-4330-B44E-7BE154983C9C}" type="datetime1">
              <a:rPr lang="en-US" smtClean="0"/>
              <a:t>5/3/2023</a:t>
            </a:fld>
            <a:endParaRPr lang="en-US"/>
          </a:p>
        </p:txBody>
      </p:sp>
      <p:sp>
        <p:nvSpPr>
          <p:cNvPr id="5" name="Footer Placeholder 4">
            <a:extLst>
              <a:ext uri="{FF2B5EF4-FFF2-40B4-BE49-F238E27FC236}">
                <a16:creationId xmlns:a16="http://schemas.microsoft.com/office/drawing/2014/main" id="{AD2C0D27-E274-8605-879A-F09FC7D3C743}"/>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C411AE4A-E804-9EE4-D3DB-5DC6D25B3F46}"/>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00035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F5E7-5F46-F76C-B710-320D74474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C615E-7E0C-FCE5-237B-547D04F84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45799-A3A6-0714-C44F-BD2C217DF21C}"/>
              </a:ext>
            </a:extLst>
          </p:cNvPr>
          <p:cNvSpPr>
            <a:spLocks noGrp="1"/>
          </p:cNvSpPr>
          <p:nvPr>
            <p:ph type="dt" sz="half" idx="10"/>
          </p:nvPr>
        </p:nvSpPr>
        <p:spPr/>
        <p:txBody>
          <a:bodyPr/>
          <a:lstStyle/>
          <a:p>
            <a:fld id="{01041E07-F942-41EC-AEC3-57F29CB95F0D}" type="datetime1">
              <a:rPr lang="en-US" smtClean="0"/>
              <a:t>5/3/2023</a:t>
            </a:fld>
            <a:endParaRPr lang="en-US"/>
          </a:p>
        </p:txBody>
      </p:sp>
      <p:sp>
        <p:nvSpPr>
          <p:cNvPr id="5" name="Footer Placeholder 4">
            <a:extLst>
              <a:ext uri="{FF2B5EF4-FFF2-40B4-BE49-F238E27FC236}">
                <a16:creationId xmlns:a16="http://schemas.microsoft.com/office/drawing/2014/main" id="{8D06DC0B-BE4D-2E57-754E-F94E2BF485C0}"/>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FA90C56C-5437-857D-D77B-C7B6D9D46487}"/>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2658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184-1EE3-011A-EDBB-0130DEA55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2FE82-EBAB-73F7-B148-EE2A1CABF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0FD84-F8BF-59D3-D77A-7D843F9D9AF8}"/>
              </a:ext>
            </a:extLst>
          </p:cNvPr>
          <p:cNvSpPr>
            <a:spLocks noGrp="1"/>
          </p:cNvSpPr>
          <p:nvPr>
            <p:ph type="dt" sz="half" idx="10"/>
          </p:nvPr>
        </p:nvSpPr>
        <p:spPr/>
        <p:txBody>
          <a:bodyPr/>
          <a:lstStyle/>
          <a:p>
            <a:fld id="{83C29F10-BB34-4BE1-95AC-9D03D18DFF72}" type="datetime1">
              <a:rPr lang="en-US" smtClean="0"/>
              <a:t>5/3/2023</a:t>
            </a:fld>
            <a:endParaRPr lang="en-US"/>
          </a:p>
        </p:txBody>
      </p:sp>
      <p:sp>
        <p:nvSpPr>
          <p:cNvPr id="5" name="Footer Placeholder 4">
            <a:extLst>
              <a:ext uri="{FF2B5EF4-FFF2-40B4-BE49-F238E27FC236}">
                <a16:creationId xmlns:a16="http://schemas.microsoft.com/office/drawing/2014/main" id="{B0702C05-6292-C33A-26F4-7550F1E03951}"/>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494D2895-E367-8584-63FD-AB6467E68C71}"/>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67903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C960-0A2C-1B13-15D2-262E5183D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BD90D-8782-76EA-755F-957710A2F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3A570-7F83-F5E0-912E-0BF70E80254C}"/>
              </a:ext>
            </a:extLst>
          </p:cNvPr>
          <p:cNvSpPr>
            <a:spLocks noGrp="1"/>
          </p:cNvSpPr>
          <p:nvPr>
            <p:ph type="dt" sz="half" idx="10"/>
          </p:nvPr>
        </p:nvSpPr>
        <p:spPr/>
        <p:txBody>
          <a:bodyPr/>
          <a:lstStyle/>
          <a:p>
            <a:fld id="{C4A9A38C-164C-419B-8DDD-3AC95F3CF981}" type="datetime1">
              <a:rPr lang="en-US" smtClean="0"/>
              <a:t>5/3/2023</a:t>
            </a:fld>
            <a:endParaRPr lang="en-US"/>
          </a:p>
        </p:txBody>
      </p:sp>
      <p:sp>
        <p:nvSpPr>
          <p:cNvPr id="5" name="Footer Placeholder 4">
            <a:extLst>
              <a:ext uri="{FF2B5EF4-FFF2-40B4-BE49-F238E27FC236}">
                <a16:creationId xmlns:a16="http://schemas.microsoft.com/office/drawing/2014/main" id="{23504737-F89B-B0B4-F100-EB94B7703EFD}"/>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216CB2E9-C979-8EBC-762C-1F1671D609EF}"/>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71873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8350-D47E-99F8-B845-94E14E2B1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67527-5727-72B2-2451-4E8CA0DAD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EC075A-629B-98FA-1965-4543A4921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17E78-09A8-C329-D78F-48A8DB7BBBBB}"/>
              </a:ext>
            </a:extLst>
          </p:cNvPr>
          <p:cNvSpPr>
            <a:spLocks noGrp="1"/>
          </p:cNvSpPr>
          <p:nvPr>
            <p:ph type="dt" sz="half" idx="10"/>
          </p:nvPr>
        </p:nvSpPr>
        <p:spPr/>
        <p:txBody>
          <a:bodyPr/>
          <a:lstStyle/>
          <a:p>
            <a:fld id="{74F49B99-EFA8-4611-9185-BEC67860AF2F}" type="datetime1">
              <a:rPr lang="en-US" smtClean="0"/>
              <a:t>5/3/2023</a:t>
            </a:fld>
            <a:endParaRPr lang="en-US"/>
          </a:p>
        </p:txBody>
      </p:sp>
      <p:sp>
        <p:nvSpPr>
          <p:cNvPr id="6" name="Footer Placeholder 5">
            <a:extLst>
              <a:ext uri="{FF2B5EF4-FFF2-40B4-BE49-F238E27FC236}">
                <a16:creationId xmlns:a16="http://schemas.microsoft.com/office/drawing/2014/main" id="{1E2EA530-C65D-BE5B-013A-C26121988388}"/>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D1486BF-E553-F0C7-D250-78114CA6C2F3}"/>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35283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4FA-28DF-27A1-829A-71F5EFE56B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E36A5-5031-D46F-9F66-6B9AD56DC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31EA72-E771-155C-5489-C0BAC1773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D57F4-5B61-7035-F385-4C5C1A695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723CC-773F-3577-AA08-FEEA25913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FF2A0-9740-0C7F-1C24-8274F9819999}"/>
              </a:ext>
            </a:extLst>
          </p:cNvPr>
          <p:cNvSpPr>
            <a:spLocks noGrp="1"/>
          </p:cNvSpPr>
          <p:nvPr>
            <p:ph type="dt" sz="half" idx="10"/>
          </p:nvPr>
        </p:nvSpPr>
        <p:spPr/>
        <p:txBody>
          <a:bodyPr/>
          <a:lstStyle/>
          <a:p>
            <a:fld id="{6B42EA38-ABED-4DC2-BF2B-B7E106C732D3}" type="datetime1">
              <a:rPr lang="en-US" smtClean="0"/>
              <a:t>5/3/2023</a:t>
            </a:fld>
            <a:endParaRPr lang="en-US"/>
          </a:p>
        </p:txBody>
      </p:sp>
      <p:sp>
        <p:nvSpPr>
          <p:cNvPr id="8" name="Footer Placeholder 7">
            <a:extLst>
              <a:ext uri="{FF2B5EF4-FFF2-40B4-BE49-F238E27FC236}">
                <a16:creationId xmlns:a16="http://schemas.microsoft.com/office/drawing/2014/main" id="{AFEC8A27-AF83-8B77-9E38-D718C0E9F200}"/>
              </a:ext>
            </a:extLst>
          </p:cNvPr>
          <p:cNvSpPr>
            <a:spLocks noGrp="1"/>
          </p:cNvSpPr>
          <p:nvPr>
            <p:ph type="ftr" sz="quarter" idx="11"/>
          </p:nvPr>
        </p:nvSpPr>
        <p:spPr/>
        <p:txBody>
          <a:bodyPr/>
          <a:lstStyle/>
          <a:p>
            <a:r>
              <a:rPr lang="en-US" dirty="0"/>
              <a:t>Xuanzang's Heart Sutra in Sino-Korean</a:t>
            </a:r>
          </a:p>
        </p:txBody>
      </p:sp>
      <p:sp>
        <p:nvSpPr>
          <p:cNvPr id="9" name="Slide Number Placeholder 8">
            <a:extLst>
              <a:ext uri="{FF2B5EF4-FFF2-40B4-BE49-F238E27FC236}">
                <a16:creationId xmlns:a16="http://schemas.microsoft.com/office/drawing/2014/main" id="{A556F00D-72B8-E8F0-20AD-037D7130341B}"/>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68941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A2AE-27FF-D76C-2AB8-E5BAEEA5A0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15C-1B40-F27D-1BDC-325B96B82BB8}"/>
              </a:ext>
            </a:extLst>
          </p:cNvPr>
          <p:cNvSpPr>
            <a:spLocks noGrp="1"/>
          </p:cNvSpPr>
          <p:nvPr>
            <p:ph type="dt" sz="half" idx="10"/>
          </p:nvPr>
        </p:nvSpPr>
        <p:spPr/>
        <p:txBody>
          <a:bodyPr/>
          <a:lstStyle/>
          <a:p>
            <a:fld id="{62E2C633-78DF-488B-9054-27A4132B7673}" type="datetime1">
              <a:rPr lang="en-US" smtClean="0"/>
              <a:t>5/3/2023</a:t>
            </a:fld>
            <a:endParaRPr lang="en-US"/>
          </a:p>
        </p:txBody>
      </p:sp>
      <p:sp>
        <p:nvSpPr>
          <p:cNvPr id="4" name="Footer Placeholder 3">
            <a:extLst>
              <a:ext uri="{FF2B5EF4-FFF2-40B4-BE49-F238E27FC236}">
                <a16:creationId xmlns:a16="http://schemas.microsoft.com/office/drawing/2014/main" id="{2306599F-55A4-96FF-B7D0-C2C0D11E5997}"/>
              </a:ext>
            </a:extLst>
          </p:cNvPr>
          <p:cNvSpPr>
            <a:spLocks noGrp="1"/>
          </p:cNvSpPr>
          <p:nvPr>
            <p:ph type="ftr" sz="quarter" idx="11"/>
          </p:nvPr>
        </p:nvSpPr>
        <p:spPr/>
        <p:txBody>
          <a:bodyPr/>
          <a:lstStyle/>
          <a:p>
            <a:r>
              <a:rPr lang="en-US" dirty="0"/>
              <a:t>Xuanzang's Heart Sutra in Sino-Korean</a:t>
            </a:r>
          </a:p>
        </p:txBody>
      </p:sp>
      <p:sp>
        <p:nvSpPr>
          <p:cNvPr id="5" name="Slide Number Placeholder 4">
            <a:extLst>
              <a:ext uri="{FF2B5EF4-FFF2-40B4-BE49-F238E27FC236}">
                <a16:creationId xmlns:a16="http://schemas.microsoft.com/office/drawing/2014/main" id="{00268A5E-F6F9-D07F-B87F-180AF93D7BDE}"/>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068419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68E91-6EDF-3EC8-4321-6AC0A74507C3}"/>
              </a:ext>
            </a:extLst>
          </p:cNvPr>
          <p:cNvSpPr>
            <a:spLocks noGrp="1"/>
          </p:cNvSpPr>
          <p:nvPr>
            <p:ph type="dt" sz="half" idx="10"/>
          </p:nvPr>
        </p:nvSpPr>
        <p:spPr/>
        <p:txBody>
          <a:bodyPr/>
          <a:lstStyle/>
          <a:p>
            <a:fld id="{579DEC38-FD19-43BD-BF74-B12A56B21FD0}" type="datetime1">
              <a:rPr lang="en-US" smtClean="0"/>
              <a:t>5/3/2023</a:t>
            </a:fld>
            <a:endParaRPr lang="en-US"/>
          </a:p>
        </p:txBody>
      </p:sp>
      <p:sp>
        <p:nvSpPr>
          <p:cNvPr id="3" name="Footer Placeholder 2">
            <a:extLst>
              <a:ext uri="{FF2B5EF4-FFF2-40B4-BE49-F238E27FC236}">
                <a16:creationId xmlns:a16="http://schemas.microsoft.com/office/drawing/2014/main" id="{68430CFF-1464-496B-976B-92DFAB6AE33B}"/>
              </a:ext>
            </a:extLst>
          </p:cNvPr>
          <p:cNvSpPr>
            <a:spLocks noGrp="1"/>
          </p:cNvSpPr>
          <p:nvPr>
            <p:ph type="ftr" sz="quarter" idx="11"/>
          </p:nvPr>
        </p:nvSpPr>
        <p:spPr/>
        <p:txBody>
          <a:bodyPr/>
          <a:lstStyle/>
          <a:p>
            <a:r>
              <a:rPr lang="en-US" dirty="0"/>
              <a:t>Xuanzang's Heart Sutra in Sino-Korean</a:t>
            </a:r>
          </a:p>
        </p:txBody>
      </p:sp>
      <p:sp>
        <p:nvSpPr>
          <p:cNvPr id="4" name="Slide Number Placeholder 3">
            <a:extLst>
              <a:ext uri="{FF2B5EF4-FFF2-40B4-BE49-F238E27FC236}">
                <a16:creationId xmlns:a16="http://schemas.microsoft.com/office/drawing/2014/main" id="{6C1B0EAE-55C5-7559-0BCC-6764E0A3AD5B}"/>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401795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6DAD-0370-2805-184D-C9E829B8B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8FD883-DDB1-BE7A-2ABE-A72DC4C7A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16C84-7940-9253-4CCE-068FC0C32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EE558-B86F-98E2-71F0-F4F20F3B181E}"/>
              </a:ext>
            </a:extLst>
          </p:cNvPr>
          <p:cNvSpPr>
            <a:spLocks noGrp="1"/>
          </p:cNvSpPr>
          <p:nvPr>
            <p:ph type="dt" sz="half" idx="10"/>
          </p:nvPr>
        </p:nvSpPr>
        <p:spPr/>
        <p:txBody>
          <a:bodyPr/>
          <a:lstStyle/>
          <a:p>
            <a:fld id="{16A9EAD7-7F66-4EC0-AB85-731427E967EA}" type="datetime1">
              <a:rPr lang="en-US" smtClean="0"/>
              <a:t>5/3/2023</a:t>
            </a:fld>
            <a:endParaRPr lang="en-US"/>
          </a:p>
        </p:txBody>
      </p:sp>
      <p:sp>
        <p:nvSpPr>
          <p:cNvPr id="6" name="Footer Placeholder 5">
            <a:extLst>
              <a:ext uri="{FF2B5EF4-FFF2-40B4-BE49-F238E27FC236}">
                <a16:creationId xmlns:a16="http://schemas.microsoft.com/office/drawing/2014/main" id="{9AA5ABBA-1096-41C9-EE5A-CB0F54526B18}"/>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43C5099-50B1-048C-42A8-27D04D3DDA15}"/>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91832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F0B9-672F-9AD5-D218-C85EA0B26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EF90B-0275-79B8-BB55-3DFBD2725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23EC7-5105-F402-0B2D-FC95014CC68F}"/>
              </a:ext>
            </a:extLst>
          </p:cNvPr>
          <p:cNvSpPr>
            <a:spLocks noGrp="1"/>
          </p:cNvSpPr>
          <p:nvPr>
            <p:ph type="dt" sz="half" idx="10"/>
          </p:nvPr>
        </p:nvSpPr>
        <p:spPr/>
        <p:txBody>
          <a:bodyPr/>
          <a:lstStyle/>
          <a:p>
            <a:fld id="{4C2E17A9-A385-481B-8B27-4E36B7CDDDA0}" type="datetime1">
              <a:rPr lang="en-US" smtClean="0"/>
              <a:t>5/3/2023</a:t>
            </a:fld>
            <a:endParaRPr lang="en-US"/>
          </a:p>
        </p:txBody>
      </p:sp>
      <p:sp>
        <p:nvSpPr>
          <p:cNvPr id="5" name="Footer Placeholder 4">
            <a:extLst>
              <a:ext uri="{FF2B5EF4-FFF2-40B4-BE49-F238E27FC236}">
                <a16:creationId xmlns:a16="http://schemas.microsoft.com/office/drawing/2014/main" id="{E15A076B-8E7A-90EB-8590-5CDA49DB96AB}"/>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A087EA32-6CC8-F608-4E52-74597A45710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73039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1C5-38F4-941A-F4B7-892D15530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ECAB84-8041-F56C-1E27-7933EFE42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3893DD-DF20-C938-6EB9-869BF3B7C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235F8-F9CD-9455-CAF7-08258386D459}"/>
              </a:ext>
            </a:extLst>
          </p:cNvPr>
          <p:cNvSpPr>
            <a:spLocks noGrp="1"/>
          </p:cNvSpPr>
          <p:nvPr>
            <p:ph type="dt" sz="half" idx="10"/>
          </p:nvPr>
        </p:nvSpPr>
        <p:spPr/>
        <p:txBody>
          <a:bodyPr/>
          <a:lstStyle/>
          <a:p>
            <a:fld id="{A942531A-0517-4861-8D5E-5387BAC7BED4}" type="datetime1">
              <a:rPr lang="en-US" smtClean="0"/>
              <a:t>5/3/2023</a:t>
            </a:fld>
            <a:endParaRPr lang="en-US"/>
          </a:p>
        </p:txBody>
      </p:sp>
      <p:sp>
        <p:nvSpPr>
          <p:cNvPr id="6" name="Footer Placeholder 5">
            <a:extLst>
              <a:ext uri="{FF2B5EF4-FFF2-40B4-BE49-F238E27FC236}">
                <a16:creationId xmlns:a16="http://schemas.microsoft.com/office/drawing/2014/main" id="{2A5F5B93-0BF0-A1E0-0267-CCC8FB15614D}"/>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7CE4945-17EE-DF0E-5417-90D8356316D4}"/>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31784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9907-7B10-3B68-E7C2-2E7B63B9F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B331E-6966-F1B2-B1A1-2D400DB4EF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CBB1A-DE4D-3DC3-A962-5CAE39572267}"/>
              </a:ext>
            </a:extLst>
          </p:cNvPr>
          <p:cNvSpPr>
            <a:spLocks noGrp="1"/>
          </p:cNvSpPr>
          <p:nvPr>
            <p:ph type="dt" sz="half" idx="10"/>
          </p:nvPr>
        </p:nvSpPr>
        <p:spPr/>
        <p:txBody>
          <a:bodyPr/>
          <a:lstStyle/>
          <a:p>
            <a:fld id="{CEB37F9E-17BA-4CE1-805F-BF0883DCB8FA}" type="datetime1">
              <a:rPr lang="en-US" smtClean="0"/>
              <a:t>5/3/2023</a:t>
            </a:fld>
            <a:endParaRPr lang="en-US"/>
          </a:p>
        </p:txBody>
      </p:sp>
      <p:sp>
        <p:nvSpPr>
          <p:cNvPr id="5" name="Footer Placeholder 4">
            <a:extLst>
              <a:ext uri="{FF2B5EF4-FFF2-40B4-BE49-F238E27FC236}">
                <a16:creationId xmlns:a16="http://schemas.microsoft.com/office/drawing/2014/main" id="{788BD246-91D7-A683-D295-941219A41202}"/>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7D1FE5B8-4553-5FBB-4698-D0B180715268}"/>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712316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58A16-ECCE-888E-12B4-48F7B492B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34A28-E30E-8E18-E03E-F17BF73B5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5A904-1B91-3179-6D38-CF19FAC793F4}"/>
              </a:ext>
            </a:extLst>
          </p:cNvPr>
          <p:cNvSpPr>
            <a:spLocks noGrp="1"/>
          </p:cNvSpPr>
          <p:nvPr>
            <p:ph type="dt" sz="half" idx="10"/>
          </p:nvPr>
        </p:nvSpPr>
        <p:spPr/>
        <p:txBody>
          <a:bodyPr/>
          <a:lstStyle/>
          <a:p>
            <a:fld id="{67968D83-A7E7-470F-96F0-A0AF80E7A7DD}" type="datetime1">
              <a:rPr lang="en-US" smtClean="0"/>
              <a:t>5/3/2023</a:t>
            </a:fld>
            <a:endParaRPr lang="en-US"/>
          </a:p>
        </p:txBody>
      </p:sp>
      <p:sp>
        <p:nvSpPr>
          <p:cNvPr id="5" name="Footer Placeholder 4">
            <a:extLst>
              <a:ext uri="{FF2B5EF4-FFF2-40B4-BE49-F238E27FC236}">
                <a16:creationId xmlns:a16="http://schemas.microsoft.com/office/drawing/2014/main" id="{E969A45C-457E-C886-C6CF-556BB0A92908}"/>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5EEB968F-C62D-D552-AE62-B18B994FDDA9}"/>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12111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7637-F21D-4CAA-74E8-AE3ABDC3F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9A0408-A79F-1994-566E-6E85A63F4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6AE59-87A9-31C7-7520-69B3B8024C96}"/>
              </a:ext>
            </a:extLst>
          </p:cNvPr>
          <p:cNvSpPr>
            <a:spLocks noGrp="1"/>
          </p:cNvSpPr>
          <p:nvPr>
            <p:ph type="dt" sz="half" idx="10"/>
          </p:nvPr>
        </p:nvSpPr>
        <p:spPr/>
        <p:txBody>
          <a:bodyPr/>
          <a:lstStyle/>
          <a:p>
            <a:fld id="{0792998F-7457-4033-A51B-9B73C892A5A0}" type="datetime1">
              <a:rPr lang="en-US" smtClean="0"/>
              <a:t>5/3/2023</a:t>
            </a:fld>
            <a:endParaRPr lang="en-US"/>
          </a:p>
        </p:txBody>
      </p:sp>
      <p:sp>
        <p:nvSpPr>
          <p:cNvPr id="5" name="Footer Placeholder 4">
            <a:extLst>
              <a:ext uri="{FF2B5EF4-FFF2-40B4-BE49-F238E27FC236}">
                <a16:creationId xmlns:a16="http://schemas.microsoft.com/office/drawing/2014/main" id="{E1D6FB7E-C5D8-D878-F777-8DAF95675F3D}"/>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FA26DE0B-1770-373E-6502-E9BDB2FD6B5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99587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0C65-D35E-5663-7851-D6581955B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E614-777E-B806-ADF1-3C79F8BB7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B2A2F-8BF4-AF3F-3D68-6E9D31E45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F55CA-0358-9703-7D99-0DEBB3679B86}"/>
              </a:ext>
            </a:extLst>
          </p:cNvPr>
          <p:cNvSpPr>
            <a:spLocks noGrp="1"/>
          </p:cNvSpPr>
          <p:nvPr>
            <p:ph type="dt" sz="half" idx="10"/>
          </p:nvPr>
        </p:nvSpPr>
        <p:spPr/>
        <p:txBody>
          <a:bodyPr/>
          <a:lstStyle/>
          <a:p>
            <a:fld id="{E4C89651-DF66-4A92-BC24-C583DEBF2058}" type="datetime1">
              <a:rPr lang="en-US" smtClean="0"/>
              <a:t>5/3/2023</a:t>
            </a:fld>
            <a:endParaRPr lang="en-US"/>
          </a:p>
        </p:txBody>
      </p:sp>
      <p:sp>
        <p:nvSpPr>
          <p:cNvPr id="6" name="Footer Placeholder 5">
            <a:extLst>
              <a:ext uri="{FF2B5EF4-FFF2-40B4-BE49-F238E27FC236}">
                <a16:creationId xmlns:a16="http://schemas.microsoft.com/office/drawing/2014/main" id="{A0B1CA3C-012A-709F-7A44-6DE9A84653B5}"/>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40A8F763-2CB2-2A80-A9A0-9595023F0B8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66283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10B9-26D8-F6CE-FC67-9AEA98FA78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61412-C536-2282-EA49-736EC3788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C6A58-6B5E-133B-990F-3194117E9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8FE85-BAB9-C52F-401A-729A5E9B8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5FC95-941A-1C4F-05B9-D16BD9BCE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18588-6485-5ADB-9E9F-ABB4E9272196}"/>
              </a:ext>
            </a:extLst>
          </p:cNvPr>
          <p:cNvSpPr>
            <a:spLocks noGrp="1"/>
          </p:cNvSpPr>
          <p:nvPr>
            <p:ph type="dt" sz="half" idx="10"/>
          </p:nvPr>
        </p:nvSpPr>
        <p:spPr/>
        <p:txBody>
          <a:bodyPr/>
          <a:lstStyle/>
          <a:p>
            <a:fld id="{E54EF138-AC5A-4093-B4DF-5F73E0D98E38}" type="datetime1">
              <a:rPr lang="en-US" smtClean="0"/>
              <a:t>5/3/2023</a:t>
            </a:fld>
            <a:endParaRPr lang="en-US"/>
          </a:p>
        </p:txBody>
      </p:sp>
      <p:sp>
        <p:nvSpPr>
          <p:cNvPr id="8" name="Footer Placeholder 7">
            <a:extLst>
              <a:ext uri="{FF2B5EF4-FFF2-40B4-BE49-F238E27FC236}">
                <a16:creationId xmlns:a16="http://schemas.microsoft.com/office/drawing/2014/main" id="{D01992E1-8919-6C5B-335D-013207B46278}"/>
              </a:ext>
            </a:extLst>
          </p:cNvPr>
          <p:cNvSpPr>
            <a:spLocks noGrp="1"/>
          </p:cNvSpPr>
          <p:nvPr>
            <p:ph type="ftr" sz="quarter" idx="11"/>
          </p:nvPr>
        </p:nvSpPr>
        <p:spPr/>
        <p:txBody>
          <a:bodyPr/>
          <a:lstStyle/>
          <a:p>
            <a:r>
              <a:rPr lang="en-US"/>
              <a:t>Xuanzang's Heart Sutra in Sino-Korean</a:t>
            </a:r>
          </a:p>
        </p:txBody>
      </p:sp>
      <p:sp>
        <p:nvSpPr>
          <p:cNvPr id="9" name="Slide Number Placeholder 8">
            <a:extLst>
              <a:ext uri="{FF2B5EF4-FFF2-40B4-BE49-F238E27FC236}">
                <a16:creationId xmlns:a16="http://schemas.microsoft.com/office/drawing/2014/main" id="{8DA64D16-789E-1C90-487C-5EE2F7410F8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87847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0A3D-F2E8-3009-3D61-10AB95CAB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DC748-08D6-BABC-6339-EF03F690C784}"/>
              </a:ext>
            </a:extLst>
          </p:cNvPr>
          <p:cNvSpPr>
            <a:spLocks noGrp="1"/>
          </p:cNvSpPr>
          <p:nvPr>
            <p:ph type="dt" sz="half" idx="10"/>
          </p:nvPr>
        </p:nvSpPr>
        <p:spPr/>
        <p:txBody>
          <a:bodyPr/>
          <a:lstStyle/>
          <a:p>
            <a:fld id="{ED77FE1B-4CA7-440B-BED9-B2356DBB9889}" type="datetime1">
              <a:rPr lang="en-US" smtClean="0"/>
              <a:t>5/3/2023</a:t>
            </a:fld>
            <a:endParaRPr lang="en-US"/>
          </a:p>
        </p:txBody>
      </p:sp>
      <p:sp>
        <p:nvSpPr>
          <p:cNvPr id="4" name="Footer Placeholder 3">
            <a:extLst>
              <a:ext uri="{FF2B5EF4-FFF2-40B4-BE49-F238E27FC236}">
                <a16:creationId xmlns:a16="http://schemas.microsoft.com/office/drawing/2014/main" id="{BD54FDAC-1BBC-1C07-64B4-8EA86ED11E6F}"/>
              </a:ext>
            </a:extLst>
          </p:cNvPr>
          <p:cNvSpPr>
            <a:spLocks noGrp="1"/>
          </p:cNvSpPr>
          <p:nvPr>
            <p:ph type="ftr" sz="quarter" idx="11"/>
          </p:nvPr>
        </p:nvSpPr>
        <p:spPr/>
        <p:txBody>
          <a:bodyPr/>
          <a:lstStyle/>
          <a:p>
            <a:r>
              <a:rPr lang="en-US"/>
              <a:t>Xuanzang's Heart Sutra in Sino-Korean</a:t>
            </a:r>
          </a:p>
        </p:txBody>
      </p:sp>
      <p:sp>
        <p:nvSpPr>
          <p:cNvPr id="5" name="Slide Number Placeholder 4">
            <a:extLst>
              <a:ext uri="{FF2B5EF4-FFF2-40B4-BE49-F238E27FC236}">
                <a16:creationId xmlns:a16="http://schemas.microsoft.com/office/drawing/2014/main" id="{891E4526-DE17-0D30-01F1-65D7F098F72B}"/>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58836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4271A-5CDC-EE72-368F-A43545F9029D}"/>
              </a:ext>
            </a:extLst>
          </p:cNvPr>
          <p:cNvSpPr>
            <a:spLocks noGrp="1"/>
          </p:cNvSpPr>
          <p:nvPr>
            <p:ph type="dt" sz="half" idx="10"/>
          </p:nvPr>
        </p:nvSpPr>
        <p:spPr/>
        <p:txBody>
          <a:bodyPr/>
          <a:lstStyle/>
          <a:p>
            <a:fld id="{9EBEF81C-9DEB-4E99-9039-8F1B25E5942D}" type="datetime1">
              <a:rPr lang="en-US" smtClean="0"/>
              <a:t>5/3/2023</a:t>
            </a:fld>
            <a:endParaRPr lang="en-US"/>
          </a:p>
        </p:txBody>
      </p:sp>
      <p:sp>
        <p:nvSpPr>
          <p:cNvPr id="3" name="Footer Placeholder 2">
            <a:extLst>
              <a:ext uri="{FF2B5EF4-FFF2-40B4-BE49-F238E27FC236}">
                <a16:creationId xmlns:a16="http://schemas.microsoft.com/office/drawing/2014/main" id="{6163D732-952B-10DE-DEE4-B4701B832CB9}"/>
              </a:ext>
            </a:extLst>
          </p:cNvPr>
          <p:cNvSpPr>
            <a:spLocks noGrp="1"/>
          </p:cNvSpPr>
          <p:nvPr>
            <p:ph type="ftr" sz="quarter" idx="11"/>
          </p:nvPr>
        </p:nvSpPr>
        <p:spPr/>
        <p:txBody>
          <a:bodyPr/>
          <a:lstStyle/>
          <a:p>
            <a:r>
              <a:rPr lang="en-US"/>
              <a:t>Xuanzang's Heart Sutra in Sino-Korean</a:t>
            </a:r>
          </a:p>
        </p:txBody>
      </p:sp>
      <p:sp>
        <p:nvSpPr>
          <p:cNvPr id="4" name="Slide Number Placeholder 3">
            <a:extLst>
              <a:ext uri="{FF2B5EF4-FFF2-40B4-BE49-F238E27FC236}">
                <a16:creationId xmlns:a16="http://schemas.microsoft.com/office/drawing/2014/main" id="{4C344A62-6AB4-B0D7-F534-C8E9E973706F}"/>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98385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ED2D-5BA5-DBCA-D046-1608A9398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DC40A-D08A-5902-6FD9-2FA75F3C3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9A39D-922C-356C-E4E6-40770A3A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76F13-AFE5-8C23-D307-48169F11B133}"/>
              </a:ext>
            </a:extLst>
          </p:cNvPr>
          <p:cNvSpPr>
            <a:spLocks noGrp="1"/>
          </p:cNvSpPr>
          <p:nvPr>
            <p:ph type="dt" sz="half" idx="10"/>
          </p:nvPr>
        </p:nvSpPr>
        <p:spPr/>
        <p:txBody>
          <a:bodyPr/>
          <a:lstStyle/>
          <a:p>
            <a:fld id="{3DE6BC6B-1ADC-4160-8B8C-91EA38889DE1}" type="datetime1">
              <a:rPr lang="en-US" smtClean="0"/>
              <a:t>5/3/2023</a:t>
            </a:fld>
            <a:endParaRPr lang="en-US"/>
          </a:p>
        </p:txBody>
      </p:sp>
      <p:sp>
        <p:nvSpPr>
          <p:cNvPr id="6" name="Footer Placeholder 5">
            <a:extLst>
              <a:ext uri="{FF2B5EF4-FFF2-40B4-BE49-F238E27FC236}">
                <a16:creationId xmlns:a16="http://schemas.microsoft.com/office/drawing/2014/main" id="{FFBCE158-D90D-AB92-483E-3D012BE3D3ED}"/>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8F386D18-19C8-E8ED-9A88-19C6379C0BD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45829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F1F6-0DAF-A7FC-FAC2-64E45B22C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7D49E-3F54-12B8-2147-A405560E6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490D8-EEA3-3D7D-C0DF-EA8D453B2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E6F74-6777-E63F-12D0-401957EEEFBD}"/>
              </a:ext>
            </a:extLst>
          </p:cNvPr>
          <p:cNvSpPr>
            <a:spLocks noGrp="1"/>
          </p:cNvSpPr>
          <p:nvPr>
            <p:ph type="dt" sz="half" idx="10"/>
          </p:nvPr>
        </p:nvSpPr>
        <p:spPr/>
        <p:txBody>
          <a:bodyPr/>
          <a:lstStyle/>
          <a:p>
            <a:fld id="{F961601F-D7A2-497E-ABE0-B95587B3B082}" type="datetime1">
              <a:rPr lang="en-US" smtClean="0"/>
              <a:t>5/3/2023</a:t>
            </a:fld>
            <a:endParaRPr lang="en-US"/>
          </a:p>
        </p:txBody>
      </p:sp>
      <p:sp>
        <p:nvSpPr>
          <p:cNvPr id="6" name="Footer Placeholder 5">
            <a:extLst>
              <a:ext uri="{FF2B5EF4-FFF2-40B4-BE49-F238E27FC236}">
                <a16:creationId xmlns:a16="http://schemas.microsoft.com/office/drawing/2014/main" id="{D8DE8E23-DD31-B025-B0BC-FDB9DB998E20}"/>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87EB37D5-7B3B-0A4E-23E3-5DA5C7E1FBE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88017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72C7C-4C60-F99C-6BC9-7394118E2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DD134-DB3F-969A-7DE8-21E8B13CD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4B68D-2A57-0DBA-D37C-B01A673A4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7ADA-F606-4FD5-9768-5EF85AB13C49}" type="datetime1">
              <a:rPr lang="en-US" smtClean="0"/>
              <a:t>5/3/2023</a:t>
            </a:fld>
            <a:endParaRPr lang="en-US"/>
          </a:p>
        </p:txBody>
      </p:sp>
      <p:sp>
        <p:nvSpPr>
          <p:cNvPr id="5" name="Footer Placeholder 4">
            <a:extLst>
              <a:ext uri="{FF2B5EF4-FFF2-40B4-BE49-F238E27FC236}">
                <a16:creationId xmlns:a16="http://schemas.microsoft.com/office/drawing/2014/main" id="{B74F07DD-F327-F2ED-311C-89056E68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Xuanzang's Heart Sutra in Sino-Korean</a:t>
            </a:r>
          </a:p>
        </p:txBody>
      </p:sp>
      <p:sp>
        <p:nvSpPr>
          <p:cNvPr id="6" name="Slide Number Placeholder 5">
            <a:extLst>
              <a:ext uri="{FF2B5EF4-FFF2-40B4-BE49-F238E27FC236}">
                <a16:creationId xmlns:a16="http://schemas.microsoft.com/office/drawing/2014/main" id="{3AB9E2DC-7C0D-AEAC-A23D-8F18029DC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018F-D9BC-4A27-B77F-8DAA719037AE}" type="slidenum">
              <a:rPr lang="en-US" smtClean="0"/>
              <a:t>‹#›</a:t>
            </a:fld>
            <a:endParaRPr lang="en-US"/>
          </a:p>
        </p:txBody>
      </p:sp>
    </p:spTree>
    <p:extLst>
      <p:ext uri="{BB962C8B-B14F-4D97-AF65-F5344CB8AC3E}">
        <p14:creationId xmlns:p14="http://schemas.microsoft.com/office/powerpoint/2010/main" val="199606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6EC79-5B6D-4300-2739-38ACFF5A0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2D5EAE-B762-4802-2BC3-C1D350954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CBB84-28CB-B866-F122-214EC86D7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F4338-6BE5-4FA6-91E5-FBB695B43BA4}" type="datetime1">
              <a:rPr lang="en-US" smtClean="0"/>
              <a:t>5/3/2023</a:t>
            </a:fld>
            <a:endParaRPr lang="en-US"/>
          </a:p>
        </p:txBody>
      </p:sp>
      <p:sp>
        <p:nvSpPr>
          <p:cNvPr id="5" name="Footer Placeholder 4">
            <a:extLst>
              <a:ext uri="{FF2B5EF4-FFF2-40B4-BE49-F238E27FC236}">
                <a16:creationId xmlns:a16="http://schemas.microsoft.com/office/drawing/2014/main" id="{2A2CBB6E-2729-2351-51E3-B4F1E7C2E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Xuanzang's Heart Sutra in Sino-Korean</a:t>
            </a:r>
          </a:p>
        </p:txBody>
      </p:sp>
      <p:sp>
        <p:nvSpPr>
          <p:cNvPr id="6" name="Slide Number Placeholder 5">
            <a:extLst>
              <a:ext uri="{FF2B5EF4-FFF2-40B4-BE49-F238E27FC236}">
                <a16:creationId xmlns:a16="http://schemas.microsoft.com/office/drawing/2014/main" id="{B37E5617-2AF0-3FA7-64D5-07F2FEA15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4721B-0FC7-4C85-B78F-D516B96F6715}" type="slidenum">
              <a:rPr lang="en-US" smtClean="0"/>
              <a:t>‹#›</a:t>
            </a:fld>
            <a:endParaRPr lang="en-US"/>
          </a:p>
        </p:txBody>
      </p:sp>
    </p:spTree>
    <p:extLst>
      <p:ext uri="{BB962C8B-B14F-4D97-AF65-F5344CB8AC3E}">
        <p14:creationId xmlns:p14="http://schemas.microsoft.com/office/powerpoint/2010/main" val="3747480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Xu_Sh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purpleculture.net/chinese_practice_shee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A6CEC-62E7-76A9-DFCC-AF32B2CFB39D}"/>
              </a:ext>
            </a:extLst>
          </p:cNvPr>
          <p:cNvSpPr txBox="1"/>
          <p:nvPr/>
        </p:nvSpPr>
        <p:spPr>
          <a:xfrm>
            <a:off x="92869" y="0"/>
            <a:ext cx="1200864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5" name="TextBox 4">
            <a:extLst>
              <a:ext uri="{FF2B5EF4-FFF2-40B4-BE49-F238E27FC236}">
                <a16:creationId xmlns:a16="http://schemas.microsoft.com/office/drawing/2014/main" id="{0C26B7C2-F898-0744-53E2-EE69742F0428}"/>
              </a:ext>
            </a:extLst>
          </p:cNvPr>
          <p:cNvSpPr txBox="1"/>
          <p:nvPr/>
        </p:nvSpPr>
        <p:spPr>
          <a:xfrm>
            <a:off x="261731" y="536066"/>
            <a:ext cx="7586206" cy="5447645"/>
          </a:xfrm>
          <a:prstGeom prst="rect">
            <a:avLst/>
          </a:prstGeom>
          <a:noFill/>
        </p:spPr>
        <p:txBody>
          <a:bodyPr wrap="square" rtlCol="0">
            <a:spAutoFit/>
          </a:bodyPr>
          <a:lstStyle/>
          <a:p>
            <a:r>
              <a:rPr lang="en-US" sz="2000" dirty="0"/>
              <a:t>In this class (lesson two) we will complete the title of the Heart Sutra, and start looking at the Mantra.</a:t>
            </a:r>
          </a:p>
          <a:p>
            <a:endParaRPr lang="en-US" sz="1000" dirty="0"/>
          </a:p>
          <a:p>
            <a:r>
              <a:rPr lang="en-US" sz="2000" dirty="0"/>
              <a:t>In the process of learning the 360 characters that we'll be  covering in this course, there are some topics, tips, strategies, and tools that need to be picked up along the way. </a:t>
            </a:r>
          </a:p>
          <a:p>
            <a:endParaRPr lang="en-US" sz="1000" dirty="0"/>
          </a:p>
          <a:p>
            <a:r>
              <a:rPr lang="en-US" sz="2000" dirty="0"/>
              <a:t>No two people will use exactly the same learning strategy, but we can (and should) learn from each other.</a:t>
            </a:r>
          </a:p>
          <a:p>
            <a:endParaRPr lang="en-US" sz="1000" dirty="0"/>
          </a:p>
          <a:p>
            <a:r>
              <a:rPr lang="en-US" sz="2400" b="1" dirty="0"/>
              <a:t>Topics</a:t>
            </a:r>
            <a:r>
              <a:rPr lang="en-US" sz="2400" dirty="0"/>
              <a:t>:</a:t>
            </a:r>
            <a:r>
              <a:rPr lang="en-US" dirty="0"/>
              <a:t> </a:t>
            </a:r>
            <a:r>
              <a:rPr lang="en-US" sz="2000" b="1" dirty="0"/>
              <a:t>What</a:t>
            </a:r>
            <a:r>
              <a:rPr lang="en-US" sz="2000" dirty="0"/>
              <a:t> are (1) components, (2) radicals, (3) strokes? </a:t>
            </a:r>
            <a:r>
              <a:rPr lang="en-US" sz="2000" b="1" dirty="0"/>
              <a:t>How</a:t>
            </a:r>
            <a:r>
              <a:rPr lang="en-US" sz="2000" dirty="0"/>
              <a:t> are Chinese characters pronounced in Sino-Korean? </a:t>
            </a:r>
            <a:r>
              <a:rPr lang="en-US" sz="2000" b="1" dirty="0"/>
              <a:t>What</a:t>
            </a:r>
            <a:r>
              <a:rPr lang="en-US" sz="2000" dirty="0"/>
              <a:t> do they mean? </a:t>
            </a:r>
            <a:r>
              <a:rPr lang="en-US" sz="2000" b="1" dirty="0"/>
              <a:t>How</a:t>
            </a:r>
            <a:r>
              <a:rPr lang="en-US" sz="2000" dirty="0"/>
              <a:t> are components put together to make more complex characters? </a:t>
            </a:r>
            <a:r>
              <a:rPr lang="en-US" sz="2000" b="1" dirty="0"/>
              <a:t>How</a:t>
            </a:r>
            <a:r>
              <a:rPr lang="en-US" sz="2000" dirty="0"/>
              <a:t> do components contribute to the (1) shape, (2) sound, and (3) meaning of more complex characters?</a:t>
            </a:r>
          </a:p>
          <a:p>
            <a:endParaRPr lang="en-US" sz="1000" dirty="0"/>
          </a:p>
          <a:p>
            <a:r>
              <a:rPr lang="en-US" sz="2400" b="1" dirty="0"/>
              <a:t>Tips, tools, and strategies</a:t>
            </a:r>
            <a:r>
              <a:rPr lang="en-US" sz="2400" dirty="0"/>
              <a:t>:</a:t>
            </a:r>
            <a:r>
              <a:rPr lang="en-US" dirty="0"/>
              <a:t> </a:t>
            </a:r>
            <a:r>
              <a:rPr lang="en-US" sz="2000" b="1" dirty="0"/>
              <a:t>How</a:t>
            </a:r>
            <a:r>
              <a:rPr lang="en-US" sz="2000" dirty="0"/>
              <a:t> to actually learn all this stuff?? </a:t>
            </a:r>
            <a:r>
              <a:rPr lang="en-US" sz="2000" b="1" dirty="0"/>
              <a:t>Where</a:t>
            </a:r>
            <a:r>
              <a:rPr lang="en-US" sz="2000" dirty="0"/>
              <a:t> to start? </a:t>
            </a:r>
            <a:r>
              <a:rPr lang="en-US" sz="2000" b="1" dirty="0"/>
              <a:t>What</a:t>
            </a:r>
            <a:r>
              <a:rPr lang="en-US" sz="2000" dirty="0"/>
              <a:t> to focus on? </a:t>
            </a:r>
            <a:r>
              <a:rPr lang="en-US" sz="2000" b="1" dirty="0"/>
              <a:t>How </a:t>
            </a:r>
            <a:r>
              <a:rPr lang="en-US" sz="2000" dirty="0"/>
              <a:t>do I test myself to see how I'm doing?</a:t>
            </a:r>
          </a:p>
        </p:txBody>
      </p:sp>
      <p:sp>
        <p:nvSpPr>
          <p:cNvPr id="2" name="Footer Placeholder 1">
            <a:extLst>
              <a:ext uri="{FF2B5EF4-FFF2-40B4-BE49-F238E27FC236}">
                <a16:creationId xmlns:a16="http://schemas.microsoft.com/office/drawing/2014/main" id="{9D4C0FB1-24F2-B4B0-02B4-F372AE584C45}"/>
              </a:ext>
            </a:extLst>
          </p:cNvPr>
          <p:cNvSpPr>
            <a:spLocks noGrp="1"/>
          </p:cNvSpPr>
          <p:nvPr>
            <p:ph type="ftr" sz="quarter" idx="11"/>
          </p:nvPr>
        </p:nvSpPr>
        <p:spPr>
          <a:xfrm>
            <a:off x="2501347" y="6500157"/>
            <a:ext cx="4114800" cy="365125"/>
          </a:xfrm>
        </p:spPr>
        <p:txBody>
          <a:bodyPr/>
          <a:lstStyle/>
          <a:p>
            <a:r>
              <a:rPr lang="en-US" dirty="0" err="1"/>
              <a:t>Xuanzang's</a:t>
            </a:r>
            <a:r>
              <a:rPr lang="en-US" dirty="0"/>
              <a:t> Heart Sutra in Sino-Korean</a:t>
            </a:r>
          </a:p>
        </p:txBody>
      </p:sp>
      <p:pic>
        <p:nvPicPr>
          <p:cNvPr id="3" name="Picture 2">
            <a:extLst>
              <a:ext uri="{FF2B5EF4-FFF2-40B4-BE49-F238E27FC236}">
                <a16:creationId xmlns:a16="http://schemas.microsoft.com/office/drawing/2014/main" id="{B5941FD6-14D1-EDF7-D390-D5344CB6E63A}"/>
              </a:ext>
            </a:extLst>
          </p:cNvPr>
          <p:cNvPicPr>
            <a:picLocks noChangeAspect="1"/>
          </p:cNvPicPr>
          <p:nvPr/>
        </p:nvPicPr>
        <p:blipFill>
          <a:blip r:embed="rId2"/>
          <a:stretch>
            <a:fillRect/>
          </a:stretch>
        </p:blipFill>
        <p:spPr>
          <a:xfrm>
            <a:off x="8373386" y="766488"/>
            <a:ext cx="3170195" cy="3255546"/>
          </a:xfrm>
          <a:prstGeom prst="rect">
            <a:avLst/>
          </a:prstGeom>
        </p:spPr>
      </p:pic>
      <p:sp>
        <p:nvSpPr>
          <p:cNvPr id="8" name="TextBox 7">
            <a:extLst>
              <a:ext uri="{FF2B5EF4-FFF2-40B4-BE49-F238E27FC236}">
                <a16:creationId xmlns:a16="http://schemas.microsoft.com/office/drawing/2014/main" id="{D2B41877-0139-63BE-A670-E6E801B0C0FE}"/>
              </a:ext>
            </a:extLst>
          </p:cNvPr>
          <p:cNvSpPr txBox="1"/>
          <p:nvPr/>
        </p:nvSpPr>
        <p:spPr>
          <a:xfrm>
            <a:off x="8568468" y="4463463"/>
            <a:ext cx="2975113" cy="1754326"/>
          </a:xfrm>
          <a:prstGeom prst="rect">
            <a:avLst/>
          </a:prstGeom>
          <a:noFill/>
        </p:spPr>
        <p:txBody>
          <a:bodyPr wrap="square" rtlCol="0">
            <a:spAutoFit/>
          </a:bodyPr>
          <a:lstStyle/>
          <a:p>
            <a:r>
              <a:rPr lang="en-US" b="1" dirty="0"/>
              <a:t>2023</a:t>
            </a:r>
            <a:r>
              <a:rPr lang="en-US" dirty="0"/>
              <a:t> Mar 4	Apr 1</a:t>
            </a:r>
          </a:p>
          <a:p>
            <a:r>
              <a:rPr lang="en-US" dirty="0"/>
              <a:t>May 6		Jun 3</a:t>
            </a:r>
          </a:p>
          <a:p>
            <a:r>
              <a:rPr lang="en-US" dirty="0"/>
              <a:t>Jul 1		Aug 5</a:t>
            </a:r>
          </a:p>
          <a:p>
            <a:r>
              <a:rPr lang="en-US" dirty="0"/>
              <a:t>Sep 2		Oct 7</a:t>
            </a:r>
          </a:p>
          <a:p>
            <a:r>
              <a:rPr lang="en-US" dirty="0"/>
              <a:t>Nov 4		Dec 2</a:t>
            </a:r>
          </a:p>
          <a:p>
            <a:r>
              <a:rPr lang="en-US" b="1" dirty="0"/>
              <a:t>2024</a:t>
            </a:r>
            <a:r>
              <a:rPr lang="en-US" dirty="0"/>
              <a:t>  Jan 6	Feb 3</a:t>
            </a:r>
          </a:p>
        </p:txBody>
      </p:sp>
      <p:sp>
        <p:nvSpPr>
          <p:cNvPr id="11" name="Rectangle: Rounded Corners 10">
            <a:extLst>
              <a:ext uri="{FF2B5EF4-FFF2-40B4-BE49-F238E27FC236}">
                <a16:creationId xmlns:a16="http://schemas.microsoft.com/office/drawing/2014/main" id="{8B0B5B08-B2A3-6CEA-1F47-CF022B6E42A6}"/>
              </a:ext>
            </a:extLst>
          </p:cNvPr>
          <p:cNvSpPr/>
          <p:nvPr/>
        </p:nvSpPr>
        <p:spPr>
          <a:xfrm>
            <a:off x="8430277" y="4346713"/>
            <a:ext cx="2975113" cy="19878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9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7335E-C392-69B8-D266-CB1136D92B42}"/>
              </a:ext>
            </a:extLst>
          </p:cNvPr>
          <p:cNvSpPr txBox="1"/>
          <p:nvPr/>
        </p:nvSpPr>
        <p:spPr>
          <a:xfrm>
            <a:off x="894522" y="1134789"/>
            <a:ext cx="8905461" cy="5078313"/>
          </a:xfrm>
          <a:prstGeom prst="rect">
            <a:avLst/>
          </a:prstGeom>
          <a:noFill/>
        </p:spPr>
        <p:txBody>
          <a:bodyPr wrap="square" rtlCol="0">
            <a:spAutoFit/>
          </a:bodyPr>
          <a:lstStyle/>
          <a:p>
            <a:r>
              <a:rPr lang="zh-TW" altLang="en-US" b="1" dirty="0">
                <a:solidFill>
                  <a:srgbClr val="C00000"/>
                </a:solidFill>
                <a:highlight>
                  <a:srgbClr val="FFFF00"/>
                </a:highlight>
              </a:rPr>
              <a:t>摩 訶 般 若 波 羅 蜜 多 心 經</a:t>
            </a:r>
            <a:r>
              <a:rPr lang="zh-TW" altLang="en-US" b="1" dirty="0">
                <a:solidFill>
                  <a:srgbClr val="C00000"/>
                </a:solidFill>
              </a:rPr>
              <a:t>  </a:t>
            </a:r>
            <a:r>
              <a:rPr lang="en-US" altLang="zh-TW" b="1" dirty="0"/>
              <a:t>Title</a:t>
            </a:r>
          </a:p>
          <a:p>
            <a:endParaRPr lang="en-US" altLang="zh-TW" b="1" dirty="0"/>
          </a:p>
          <a:p>
            <a:r>
              <a:rPr lang="zh-TW" altLang="en-US" b="1" dirty="0">
                <a:solidFill>
                  <a:srgbClr val="C00000"/>
                </a:solidFill>
                <a:highlight>
                  <a:srgbClr val="FFFF00"/>
                </a:highlight>
              </a:rPr>
              <a:t>觀 自 在 </a:t>
            </a:r>
            <a:r>
              <a:rPr lang="zh-TW" altLang="en-US" b="1" dirty="0">
                <a:highlight>
                  <a:srgbClr val="00FF00"/>
                </a:highlight>
              </a:rPr>
              <a:t>菩 薩 行 深 般 若</a:t>
            </a:r>
            <a:r>
              <a:rPr lang="zh-TW" altLang="en-US" b="1" dirty="0"/>
              <a:t>  </a:t>
            </a:r>
            <a:r>
              <a:rPr lang="en-US" altLang="zh-TW" b="1" dirty="0"/>
              <a:t>1	 		</a:t>
            </a:r>
            <a:r>
              <a:rPr lang="zh-TW" altLang="en-US" b="1" dirty="0">
                <a:highlight>
                  <a:srgbClr val="00FFFF"/>
                </a:highlight>
              </a:rPr>
              <a:t>乃 至 無 老 死 亦 無 老 死 盡 </a:t>
            </a:r>
            <a:r>
              <a:rPr lang="zh-TW" altLang="en-US" b="1" dirty="0"/>
              <a:t> </a:t>
            </a:r>
            <a:r>
              <a:rPr lang="en-US" altLang="zh-TW" b="1" dirty="0"/>
              <a:t>15</a:t>
            </a:r>
          </a:p>
          <a:p>
            <a:r>
              <a:rPr lang="zh-TW" altLang="en-US" b="1" dirty="0">
                <a:highlight>
                  <a:srgbClr val="00FF00"/>
                </a:highlight>
              </a:rPr>
              <a:t>波 羅 蜜 多 時 照 見 五 蘊 皆 空</a:t>
            </a:r>
            <a:r>
              <a:rPr lang="zh-TW" altLang="en-US" b="1" dirty="0"/>
              <a:t>  </a:t>
            </a:r>
            <a:r>
              <a:rPr lang="en-US" altLang="zh-TW" b="1" dirty="0"/>
              <a:t>2	 	</a:t>
            </a:r>
            <a:r>
              <a:rPr lang="zh-TW" altLang="en-US" b="1" dirty="0">
                <a:highlight>
                  <a:srgbClr val="00FFFF"/>
                </a:highlight>
              </a:rPr>
              <a:t>無 苦 集 滅 道 無 智 亦 無 得 以 </a:t>
            </a:r>
            <a:r>
              <a:rPr lang="zh-TW" altLang="en-US" b="1" dirty="0"/>
              <a:t> </a:t>
            </a:r>
            <a:r>
              <a:rPr lang="en-US" altLang="zh-TW" b="1" dirty="0"/>
              <a:t>16</a:t>
            </a:r>
          </a:p>
          <a:p>
            <a:r>
              <a:rPr lang="zh-TW" altLang="en-US" b="1" dirty="0">
                <a:highlight>
                  <a:srgbClr val="00FF00"/>
                </a:highlight>
              </a:rPr>
              <a:t>度 一 切 苦 厄</a:t>
            </a:r>
            <a:r>
              <a:rPr lang="zh-TW" altLang="en-US" b="1" dirty="0"/>
              <a:t>  </a:t>
            </a:r>
            <a:r>
              <a:rPr lang="en-US" altLang="zh-TW" b="1" dirty="0"/>
              <a:t>3	 			</a:t>
            </a:r>
            <a:r>
              <a:rPr lang="zh-TW" altLang="en-US" b="1" dirty="0">
                <a:highlight>
                  <a:srgbClr val="00FFFF"/>
                </a:highlight>
              </a:rPr>
              <a:t>無 所 得 故 菩 提 薩 埵 依</a:t>
            </a:r>
            <a:r>
              <a:rPr lang="zh-TW" altLang="en-US" b="1" dirty="0"/>
              <a:t>  </a:t>
            </a:r>
            <a:r>
              <a:rPr lang="en-US" altLang="zh-TW" b="1" dirty="0"/>
              <a:t>17</a:t>
            </a:r>
          </a:p>
          <a:p>
            <a:r>
              <a:rPr lang="zh-TW" altLang="en-US" b="1" dirty="0">
                <a:highlight>
                  <a:srgbClr val="00FF00"/>
                </a:highlight>
              </a:rPr>
              <a:t>舍 利 子 色 不 異 空</a:t>
            </a:r>
            <a:r>
              <a:rPr lang="zh-TW" altLang="en-US" b="1" dirty="0"/>
              <a:t>  </a:t>
            </a:r>
            <a:r>
              <a:rPr lang="en-US" altLang="zh-TW" b="1" dirty="0"/>
              <a:t>4	 		</a:t>
            </a:r>
            <a:r>
              <a:rPr lang="zh-TW" altLang="en-US" b="1" dirty="0">
                <a:highlight>
                  <a:srgbClr val="00FFFF"/>
                </a:highlight>
              </a:rPr>
              <a:t>般 若 波 羅 蜜 多 故 心 無 罣 礙</a:t>
            </a:r>
            <a:r>
              <a:rPr lang="zh-TW" altLang="en-US" b="1" dirty="0"/>
              <a:t>  </a:t>
            </a:r>
            <a:r>
              <a:rPr lang="en-US" altLang="zh-TW" b="1" dirty="0"/>
              <a:t>18</a:t>
            </a:r>
          </a:p>
          <a:p>
            <a:r>
              <a:rPr lang="zh-TW" altLang="en-US" b="1" dirty="0">
                <a:highlight>
                  <a:srgbClr val="00FF00"/>
                </a:highlight>
              </a:rPr>
              <a:t>空 不 異 色 色 即 是 空</a:t>
            </a:r>
            <a:r>
              <a:rPr lang="zh-TW" altLang="en-US" b="1" dirty="0"/>
              <a:t>  </a:t>
            </a:r>
            <a:r>
              <a:rPr lang="en-US" altLang="zh-TW" b="1" dirty="0"/>
              <a:t>5	 		</a:t>
            </a:r>
            <a:r>
              <a:rPr lang="zh-TW" altLang="en-US" b="1" dirty="0">
                <a:highlight>
                  <a:srgbClr val="00FFFF"/>
                </a:highlight>
              </a:rPr>
              <a:t>無 罣 礙 故 無 有 恐 怖</a:t>
            </a:r>
            <a:r>
              <a:rPr lang="zh-TW" altLang="en-US" b="1" dirty="0"/>
              <a:t>  </a:t>
            </a:r>
            <a:r>
              <a:rPr lang="en-US" altLang="zh-TW" b="1" dirty="0"/>
              <a:t>19</a:t>
            </a:r>
          </a:p>
          <a:p>
            <a:r>
              <a:rPr lang="zh-TW" altLang="en-US" b="1" dirty="0">
                <a:highlight>
                  <a:srgbClr val="00FF00"/>
                </a:highlight>
              </a:rPr>
              <a:t>空 即 是 色</a:t>
            </a:r>
            <a:r>
              <a:rPr lang="zh-TW" altLang="en-US" b="1" dirty="0"/>
              <a:t>  </a:t>
            </a:r>
            <a:r>
              <a:rPr lang="en-US" altLang="zh-TW" b="1" dirty="0"/>
              <a:t>6	 			</a:t>
            </a:r>
            <a:r>
              <a:rPr lang="zh-TW" altLang="en-US" b="1" dirty="0">
                <a:solidFill>
                  <a:srgbClr val="FFFF00"/>
                </a:solidFill>
                <a:highlight>
                  <a:srgbClr val="000080"/>
                </a:highlight>
              </a:rPr>
              <a:t>遠 離 顚 倒 夢 想 究 竟 涅 槃</a:t>
            </a:r>
            <a:r>
              <a:rPr lang="zh-TW" altLang="en-US" b="1" dirty="0">
                <a:solidFill>
                  <a:srgbClr val="FFFF00"/>
                </a:solidFill>
              </a:rPr>
              <a:t>  </a:t>
            </a:r>
            <a:r>
              <a:rPr lang="en-US" altLang="zh-TW" b="1" dirty="0"/>
              <a:t>20</a:t>
            </a:r>
          </a:p>
          <a:p>
            <a:r>
              <a:rPr lang="zh-TW" altLang="en-US" b="1" dirty="0">
                <a:highlight>
                  <a:srgbClr val="00FF00"/>
                </a:highlight>
              </a:rPr>
              <a:t>受 想 行 識 亦 復 如 是</a:t>
            </a:r>
            <a:r>
              <a:rPr lang="zh-TW" altLang="en-US" b="1" dirty="0"/>
              <a:t>  </a:t>
            </a:r>
            <a:r>
              <a:rPr lang="en-US" altLang="zh-TW" b="1" dirty="0"/>
              <a:t>7	 		</a:t>
            </a:r>
            <a:r>
              <a:rPr lang="zh-TW" altLang="en-US" b="1" dirty="0">
                <a:solidFill>
                  <a:srgbClr val="FFFF00"/>
                </a:solidFill>
                <a:highlight>
                  <a:srgbClr val="000080"/>
                </a:highlight>
              </a:rPr>
              <a:t>三 世 諸 佛 依 般 若 </a:t>
            </a:r>
            <a:r>
              <a:rPr lang="zh-TW" altLang="en-US" b="1" dirty="0"/>
              <a:t> </a:t>
            </a:r>
            <a:r>
              <a:rPr lang="en-US" altLang="zh-TW" b="1" dirty="0"/>
              <a:t>21</a:t>
            </a:r>
          </a:p>
          <a:p>
            <a:r>
              <a:rPr lang="zh-TW" altLang="en-US" b="1" dirty="0">
                <a:highlight>
                  <a:srgbClr val="00FF00"/>
                </a:highlight>
              </a:rPr>
              <a:t>舍 利 子 是 諸 法 空 相</a:t>
            </a:r>
            <a:r>
              <a:rPr lang="zh-TW" altLang="en-US" b="1" dirty="0"/>
              <a:t>  </a:t>
            </a:r>
            <a:r>
              <a:rPr lang="en-US" altLang="zh-TW" b="1" dirty="0"/>
              <a:t>8	 		</a:t>
            </a:r>
            <a:r>
              <a:rPr lang="zh-TW" altLang="en-US" b="1" dirty="0">
                <a:solidFill>
                  <a:srgbClr val="FFFF00"/>
                </a:solidFill>
                <a:highlight>
                  <a:srgbClr val="000080"/>
                </a:highlight>
              </a:rPr>
              <a:t>波 羅 蜜 多 故 得 阿 耨 多 羅 </a:t>
            </a:r>
            <a:r>
              <a:rPr lang="zh-TW" altLang="en-US" b="1" dirty="0">
                <a:solidFill>
                  <a:srgbClr val="FFFF00"/>
                </a:solidFill>
              </a:rPr>
              <a:t> </a:t>
            </a:r>
            <a:r>
              <a:rPr lang="en-US" altLang="zh-TW" b="1" dirty="0"/>
              <a:t>22</a:t>
            </a:r>
          </a:p>
          <a:p>
            <a:r>
              <a:rPr lang="zh-TW" altLang="en-US" b="1" dirty="0">
                <a:highlight>
                  <a:srgbClr val="00FF00"/>
                </a:highlight>
              </a:rPr>
              <a:t>不 生 不 滅 不 垢 不 淨</a:t>
            </a:r>
            <a:r>
              <a:rPr lang="zh-TW" altLang="en-US" b="1" dirty="0"/>
              <a:t>  </a:t>
            </a:r>
            <a:r>
              <a:rPr lang="en-US" altLang="zh-TW" b="1" dirty="0"/>
              <a:t>9	 		</a:t>
            </a:r>
            <a:r>
              <a:rPr lang="zh-TW" altLang="en-US" b="1" dirty="0">
                <a:solidFill>
                  <a:srgbClr val="FFFF00"/>
                </a:solidFill>
                <a:highlight>
                  <a:srgbClr val="000080"/>
                </a:highlight>
              </a:rPr>
              <a:t>三 藐 三 菩 提 故 知 般 若 </a:t>
            </a:r>
            <a:r>
              <a:rPr lang="zh-TW" altLang="en-US" b="1" dirty="0">
                <a:solidFill>
                  <a:srgbClr val="FFFF00"/>
                </a:solidFill>
              </a:rPr>
              <a:t> </a:t>
            </a:r>
            <a:r>
              <a:rPr lang="en-US" altLang="zh-TW" b="1" dirty="0"/>
              <a:t>23</a:t>
            </a:r>
          </a:p>
          <a:p>
            <a:r>
              <a:rPr lang="zh-TW" altLang="en-US" b="1" dirty="0">
                <a:highlight>
                  <a:srgbClr val="00FFFF"/>
                </a:highlight>
              </a:rPr>
              <a:t>不 增 不 減 是 故 空 中 無 色 </a:t>
            </a:r>
            <a:r>
              <a:rPr lang="zh-TW" altLang="en-US" b="1" dirty="0"/>
              <a:t> </a:t>
            </a:r>
            <a:r>
              <a:rPr lang="en-US" altLang="zh-TW" b="1" dirty="0"/>
              <a:t>10	 	</a:t>
            </a:r>
            <a:r>
              <a:rPr lang="zh-TW" altLang="en-US" b="1" dirty="0">
                <a:solidFill>
                  <a:srgbClr val="FFFF00"/>
                </a:solidFill>
                <a:highlight>
                  <a:srgbClr val="000080"/>
                </a:highlight>
              </a:rPr>
              <a:t>波 羅 蜜 多 是 大 神 呪 </a:t>
            </a:r>
            <a:r>
              <a:rPr lang="zh-TW" altLang="en-US" b="1" dirty="0">
                <a:solidFill>
                  <a:srgbClr val="FFFF00"/>
                </a:solidFill>
              </a:rPr>
              <a:t> </a:t>
            </a:r>
            <a:r>
              <a:rPr lang="en-US" altLang="zh-TW" b="1" dirty="0"/>
              <a:t>24</a:t>
            </a:r>
          </a:p>
          <a:p>
            <a:r>
              <a:rPr lang="zh-TW" altLang="en-US" b="1" dirty="0">
                <a:highlight>
                  <a:srgbClr val="00FFFF"/>
                </a:highlight>
              </a:rPr>
              <a:t>無 受 想 行 識 無 眼 耳 鼻 舌 身 意 </a:t>
            </a:r>
            <a:r>
              <a:rPr lang="zh-TW" altLang="en-US" b="1" dirty="0"/>
              <a:t> </a:t>
            </a:r>
            <a:r>
              <a:rPr lang="en-US" altLang="zh-TW" b="1" dirty="0"/>
              <a:t>11	 	</a:t>
            </a:r>
            <a:r>
              <a:rPr lang="zh-TW" altLang="en-US" b="1" dirty="0">
                <a:solidFill>
                  <a:srgbClr val="FFFF00"/>
                </a:solidFill>
                <a:highlight>
                  <a:srgbClr val="000080"/>
                </a:highlight>
              </a:rPr>
              <a:t>是 大 明 呪 是 無 上 呪</a:t>
            </a:r>
            <a:r>
              <a:rPr lang="zh-TW" altLang="en-US" b="1" dirty="0"/>
              <a:t>  </a:t>
            </a:r>
            <a:r>
              <a:rPr lang="en-US" altLang="zh-TW" b="1" dirty="0"/>
              <a:t>25</a:t>
            </a:r>
          </a:p>
          <a:p>
            <a:r>
              <a:rPr lang="zh-TW" altLang="en-US" b="1" dirty="0">
                <a:highlight>
                  <a:srgbClr val="00FFFF"/>
                </a:highlight>
              </a:rPr>
              <a:t>無 色 聲 香 味 觸 法</a:t>
            </a:r>
            <a:r>
              <a:rPr lang="zh-TW" altLang="en-US" b="1" dirty="0"/>
              <a:t>  </a:t>
            </a:r>
            <a:r>
              <a:rPr lang="en-US" altLang="zh-TW" b="1" dirty="0"/>
              <a:t>12	 		</a:t>
            </a:r>
            <a:r>
              <a:rPr lang="zh-TW" altLang="en-US" b="1" dirty="0">
                <a:solidFill>
                  <a:srgbClr val="FFFF00"/>
                </a:solidFill>
                <a:highlight>
                  <a:srgbClr val="000080"/>
                </a:highlight>
              </a:rPr>
              <a:t>是 無 等 等 呪 能 除 一 切 苦</a:t>
            </a:r>
            <a:r>
              <a:rPr lang="zh-TW" altLang="en-US" b="1" dirty="0">
                <a:solidFill>
                  <a:srgbClr val="FFFF00"/>
                </a:solidFill>
              </a:rPr>
              <a:t>  </a:t>
            </a:r>
            <a:r>
              <a:rPr lang="en-US" altLang="zh-TW" b="1" dirty="0"/>
              <a:t>26</a:t>
            </a:r>
          </a:p>
          <a:p>
            <a:r>
              <a:rPr lang="zh-TW" altLang="en-US" b="1" dirty="0">
                <a:highlight>
                  <a:srgbClr val="00FFFF"/>
                </a:highlight>
              </a:rPr>
              <a:t>無 眼 界 乃 至 無 意 識 界 </a:t>
            </a:r>
            <a:r>
              <a:rPr lang="zh-TW" altLang="en-US" b="1" dirty="0"/>
              <a:t> </a:t>
            </a:r>
            <a:r>
              <a:rPr lang="en-US" altLang="zh-TW" b="1" dirty="0"/>
              <a:t>13	 	</a:t>
            </a:r>
            <a:r>
              <a:rPr lang="zh-TW" altLang="en-US" b="1" dirty="0">
                <a:solidFill>
                  <a:srgbClr val="FFFF00"/>
                </a:solidFill>
                <a:highlight>
                  <a:srgbClr val="000080"/>
                </a:highlight>
              </a:rPr>
              <a:t>眞 實 不 虛 故 說 般 若 波 羅 蜜 多</a:t>
            </a:r>
            <a:r>
              <a:rPr lang="zh-TW" altLang="en-US" b="1" dirty="0">
                <a:solidFill>
                  <a:srgbClr val="FFFF00"/>
                </a:solidFill>
              </a:rPr>
              <a:t>  </a:t>
            </a:r>
            <a:r>
              <a:rPr lang="en-US" altLang="zh-TW" b="1" dirty="0"/>
              <a:t>27</a:t>
            </a:r>
          </a:p>
          <a:p>
            <a:r>
              <a:rPr lang="zh-TW" altLang="en-US" b="1" dirty="0">
                <a:highlight>
                  <a:srgbClr val="00FFFF"/>
                </a:highlight>
              </a:rPr>
              <a:t>無 無 明 亦 無 無 明 盡</a:t>
            </a:r>
            <a:r>
              <a:rPr lang="zh-TW" altLang="en-US" b="1" dirty="0"/>
              <a:t>  </a:t>
            </a:r>
            <a:r>
              <a:rPr lang="en-US" altLang="zh-TW" b="1" dirty="0"/>
              <a:t>14	 		</a:t>
            </a:r>
            <a:r>
              <a:rPr lang="zh-TW" altLang="en-US" b="1" dirty="0">
                <a:solidFill>
                  <a:srgbClr val="FFFF00"/>
                </a:solidFill>
                <a:highlight>
                  <a:srgbClr val="000080"/>
                </a:highlight>
              </a:rPr>
              <a:t>呪 即 說 呪 曰</a:t>
            </a:r>
            <a:r>
              <a:rPr lang="zh-TW" altLang="en-US" b="1" dirty="0">
                <a:solidFill>
                  <a:srgbClr val="FFFF00"/>
                </a:solidFill>
              </a:rPr>
              <a:t>  </a:t>
            </a:r>
            <a:r>
              <a:rPr lang="en-US" altLang="zh-TW" b="1" dirty="0"/>
              <a:t>28</a:t>
            </a:r>
          </a:p>
          <a:p>
            <a:endParaRPr lang="en-US" altLang="zh-TW" b="1" dirty="0"/>
          </a:p>
          <a:p>
            <a:r>
              <a:rPr lang="zh-TW" altLang="en-US" b="1" dirty="0">
                <a:solidFill>
                  <a:srgbClr val="C00000"/>
                </a:solidFill>
                <a:highlight>
                  <a:srgbClr val="FFFF00"/>
                </a:highlight>
              </a:rPr>
              <a:t>揭 諦 揭 諦 波 羅 揭 諦 波 羅 僧 揭 諦 菩 提 娑 婆 訶</a:t>
            </a:r>
            <a:r>
              <a:rPr lang="zh-TW" altLang="en-US" b="1" dirty="0">
                <a:solidFill>
                  <a:srgbClr val="C00000"/>
                </a:solidFill>
              </a:rPr>
              <a:t>  </a:t>
            </a:r>
            <a:r>
              <a:rPr lang="en-US" altLang="zh-TW" b="1" dirty="0"/>
              <a:t>Mantra</a:t>
            </a:r>
          </a:p>
        </p:txBody>
      </p:sp>
      <p:sp>
        <p:nvSpPr>
          <p:cNvPr id="4" name="TextBox 3">
            <a:extLst>
              <a:ext uri="{FF2B5EF4-FFF2-40B4-BE49-F238E27FC236}">
                <a16:creationId xmlns:a16="http://schemas.microsoft.com/office/drawing/2014/main" id="{67AC8BF1-3E19-73C0-99A6-F0C14504052B}"/>
              </a:ext>
            </a:extLst>
          </p:cNvPr>
          <p:cNvSpPr txBox="1"/>
          <p:nvPr/>
        </p:nvSpPr>
        <p:spPr>
          <a:xfrm>
            <a:off x="4489174" y="1163565"/>
            <a:ext cx="1298713" cy="369332"/>
          </a:xfrm>
          <a:prstGeom prst="rect">
            <a:avLst/>
          </a:prstGeom>
          <a:noFill/>
        </p:spPr>
        <p:txBody>
          <a:bodyPr wrap="square" rtlCol="0">
            <a:spAutoFit/>
          </a:bodyPr>
          <a:lstStyle/>
          <a:p>
            <a:r>
              <a:rPr lang="en-US" b="1" dirty="0">
                <a:solidFill>
                  <a:srgbClr val="C00000"/>
                </a:solidFill>
                <a:highlight>
                  <a:srgbClr val="FFFF00"/>
                </a:highlight>
              </a:rPr>
              <a:t>Months 1-3</a:t>
            </a:r>
          </a:p>
        </p:txBody>
      </p:sp>
      <p:sp>
        <p:nvSpPr>
          <p:cNvPr id="6" name="TextBox 5">
            <a:extLst>
              <a:ext uri="{FF2B5EF4-FFF2-40B4-BE49-F238E27FC236}">
                <a16:creationId xmlns:a16="http://schemas.microsoft.com/office/drawing/2014/main" id="{3CA0BCC0-F6BC-AA4C-2CDA-2F5D55639C1A}"/>
              </a:ext>
            </a:extLst>
          </p:cNvPr>
          <p:cNvSpPr txBox="1"/>
          <p:nvPr/>
        </p:nvSpPr>
        <p:spPr>
          <a:xfrm>
            <a:off x="6950765" y="5843770"/>
            <a:ext cx="2246243" cy="369332"/>
          </a:xfrm>
          <a:prstGeom prst="rect">
            <a:avLst/>
          </a:prstGeom>
          <a:noFill/>
        </p:spPr>
        <p:txBody>
          <a:bodyPr wrap="square" rtlCol="0">
            <a:spAutoFit/>
          </a:bodyPr>
          <a:lstStyle/>
          <a:p>
            <a:r>
              <a:rPr lang="en-US" sz="1800" b="1" dirty="0">
                <a:solidFill>
                  <a:srgbClr val="C00000"/>
                </a:solidFill>
                <a:highlight>
                  <a:srgbClr val="FFFF00"/>
                </a:highlight>
              </a:rPr>
              <a:t>Months 1-3</a:t>
            </a:r>
          </a:p>
        </p:txBody>
      </p:sp>
      <p:sp>
        <p:nvSpPr>
          <p:cNvPr id="7" name="TextBox 6">
            <a:extLst>
              <a:ext uri="{FF2B5EF4-FFF2-40B4-BE49-F238E27FC236}">
                <a16:creationId xmlns:a16="http://schemas.microsoft.com/office/drawing/2014/main" id="{8C1297D2-BBC7-3D12-D0DD-CA6EB73A2BBF}"/>
              </a:ext>
            </a:extLst>
          </p:cNvPr>
          <p:cNvSpPr txBox="1"/>
          <p:nvPr/>
        </p:nvSpPr>
        <p:spPr>
          <a:xfrm>
            <a:off x="3955774" y="5002072"/>
            <a:ext cx="1318591" cy="369332"/>
          </a:xfrm>
          <a:prstGeom prst="rect">
            <a:avLst/>
          </a:prstGeom>
          <a:noFill/>
        </p:spPr>
        <p:txBody>
          <a:bodyPr wrap="square" rtlCol="0">
            <a:spAutoFit/>
          </a:bodyPr>
          <a:lstStyle/>
          <a:p>
            <a:r>
              <a:rPr lang="en-US" sz="1800" b="1" dirty="0">
                <a:highlight>
                  <a:srgbClr val="00FFFF"/>
                </a:highlight>
              </a:rPr>
              <a:t>Months 7-9</a:t>
            </a:r>
          </a:p>
        </p:txBody>
      </p:sp>
      <p:sp>
        <p:nvSpPr>
          <p:cNvPr id="8" name="TextBox 7">
            <a:extLst>
              <a:ext uri="{FF2B5EF4-FFF2-40B4-BE49-F238E27FC236}">
                <a16:creationId xmlns:a16="http://schemas.microsoft.com/office/drawing/2014/main" id="{7A2468D4-3E64-9F2C-AC4A-845F2E669511}"/>
              </a:ext>
            </a:extLst>
          </p:cNvPr>
          <p:cNvSpPr txBox="1"/>
          <p:nvPr/>
        </p:nvSpPr>
        <p:spPr>
          <a:xfrm>
            <a:off x="9107557" y="1883491"/>
            <a:ext cx="1384852" cy="369332"/>
          </a:xfrm>
          <a:prstGeom prst="rect">
            <a:avLst/>
          </a:prstGeom>
          <a:noFill/>
        </p:spPr>
        <p:txBody>
          <a:bodyPr wrap="square" rtlCol="0">
            <a:spAutoFit/>
          </a:bodyPr>
          <a:lstStyle/>
          <a:p>
            <a:r>
              <a:rPr lang="en-US" sz="1800" b="1" dirty="0">
                <a:highlight>
                  <a:srgbClr val="00FFFF"/>
                </a:highlight>
              </a:rPr>
              <a:t>Months 7-9</a:t>
            </a:r>
          </a:p>
        </p:txBody>
      </p:sp>
      <p:sp>
        <p:nvSpPr>
          <p:cNvPr id="9" name="TextBox 8">
            <a:extLst>
              <a:ext uri="{FF2B5EF4-FFF2-40B4-BE49-F238E27FC236}">
                <a16:creationId xmlns:a16="http://schemas.microsoft.com/office/drawing/2014/main" id="{0FA2694F-C962-3916-0DCB-E51347A5ECF5}"/>
              </a:ext>
            </a:extLst>
          </p:cNvPr>
          <p:cNvSpPr txBox="1"/>
          <p:nvPr/>
        </p:nvSpPr>
        <p:spPr>
          <a:xfrm>
            <a:off x="3597964" y="3008243"/>
            <a:ext cx="1384853" cy="369332"/>
          </a:xfrm>
          <a:prstGeom prst="rect">
            <a:avLst/>
          </a:prstGeom>
          <a:noFill/>
        </p:spPr>
        <p:txBody>
          <a:bodyPr wrap="square" rtlCol="0">
            <a:spAutoFit/>
          </a:bodyPr>
          <a:lstStyle/>
          <a:p>
            <a:r>
              <a:rPr lang="en-US" sz="1800" b="1" dirty="0">
                <a:highlight>
                  <a:srgbClr val="00FF00"/>
                </a:highlight>
              </a:rPr>
              <a:t>Months 4-6</a:t>
            </a:r>
          </a:p>
        </p:txBody>
      </p:sp>
      <p:sp>
        <p:nvSpPr>
          <p:cNvPr id="10" name="TextBox 9">
            <a:extLst>
              <a:ext uri="{FF2B5EF4-FFF2-40B4-BE49-F238E27FC236}">
                <a16:creationId xmlns:a16="http://schemas.microsoft.com/office/drawing/2014/main" id="{C4B22BB7-5E9E-9DAB-3D77-14013CE06968}"/>
              </a:ext>
            </a:extLst>
          </p:cNvPr>
          <p:cNvSpPr txBox="1"/>
          <p:nvPr/>
        </p:nvSpPr>
        <p:spPr>
          <a:xfrm>
            <a:off x="8700052" y="4149919"/>
            <a:ext cx="1543879" cy="646331"/>
          </a:xfrm>
          <a:prstGeom prst="rect">
            <a:avLst/>
          </a:prstGeom>
          <a:noFill/>
        </p:spPr>
        <p:txBody>
          <a:bodyPr wrap="square" rtlCol="0">
            <a:spAutoFit/>
          </a:bodyPr>
          <a:lstStyle/>
          <a:p>
            <a:r>
              <a:rPr lang="en-US" sz="1800" b="1" dirty="0">
                <a:solidFill>
                  <a:srgbClr val="FFFF00"/>
                </a:solidFill>
                <a:highlight>
                  <a:srgbClr val="000080"/>
                </a:highlight>
              </a:rPr>
              <a:t>Months 10-12</a:t>
            </a:r>
          </a:p>
          <a:p>
            <a:endParaRPr lang="en-US" dirty="0">
              <a:solidFill>
                <a:srgbClr val="FFFF00"/>
              </a:solidFill>
            </a:endParaRPr>
          </a:p>
        </p:txBody>
      </p:sp>
      <p:sp>
        <p:nvSpPr>
          <p:cNvPr id="11" name="TextBox 10">
            <a:extLst>
              <a:ext uri="{FF2B5EF4-FFF2-40B4-BE49-F238E27FC236}">
                <a16:creationId xmlns:a16="http://schemas.microsoft.com/office/drawing/2014/main" id="{69F4BDBB-B2E5-AA04-0C76-98F0E27ECC9D}"/>
              </a:ext>
            </a:extLst>
          </p:cNvPr>
          <p:cNvSpPr txBox="1"/>
          <p:nvPr/>
        </p:nvSpPr>
        <p:spPr>
          <a:xfrm>
            <a:off x="430695" y="218661"/>
            <a:ext cx="1133723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12" name="Footer Placeholder 11">
            <a:extLst>
              <a:ext uri="{FF2B5EF4-FFF2-40B4-BE49-F238E27FC236}">
                <a16:creationId xmlns:a16="http://schemas.microsoft.com/office/drawing/2014/main" id="{DB22F829-4538-BD41-D994-7AEB76682507}"/>
              </a:ext>
            </a:extLst>
          </p:cNvPr>
          <p:cNvSpPr>
            <a:spLocks noGrp="1"/>
          </p:cNvSpPr>
          <p:nvPr>
            <p:ph type="ftr" sz="quarter" idx="11"/>
          </p:nvPr>
        </p:nvSpPr>
        <p:spPr/>
        <p:txBody>
          <a:bodyPr/>
          <a:lstStyle/>
          <a:p>
            <a:r>
              <a:rPr lang="en-US"/>
              <a:t>Xuanzang's Heart Sutra in Sino-Korean</a:t>
            </a:r>
          </a:p>
        </p:txBody>
      </p:sp>
    </p:spTree>
    <p:extLst>
      <p:ext uri="{BB962C8B-B14F-4D97-AF65-F5344CB8AC3E}">
        <p14:creationId xmlns:p14="http://schemas.microsoft.com/office/powerpoint/2010/main" val="87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F3CD50-BF30-5A22-B7A1-4D255E00BB94}"/>
              </a:ext>
            </a:extLst>
          </p:cNvPr>
          <p:cNvSpPr txBox="1"/>
          <p:nvPr/>
        </p:nvSpPr>
        <p:spPr>
          <a:xfrm>
            <a:off x="119270" y="72887"/>
            <a:ext cx="1188057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pic>
        <p:nvPicPr>
          <p:cNvPr id="3" name="Picture 2">
            <a:extLst>
              <a:ext uri="{FF2B5EF4-FFF2-40B4-BE49-F238E27FC236}">
                <a16:creationId xmlns:a16="http://schemas.microsoft.com/office/drawing/2014/main" id="{52D7BEF0-44D4-A6C5-5CC3-938CD46FC88C}"/>
              </a:ext>
            </a:extLst>
          </p:cNvPr>
          <p:cNvPicPr>
            <a:picLocks noChangeAspect="1"/>
          </p:cNvPicPr>
          <p:nvPr/>
        </p:nvPicPr>
        <p:blipFill>
          <a:blip r:embed="rId2"/>
          <a:stretch>
            <a:fillRect/>
          </a:stretch>
        </p:blipFill>
        <p:spPr>
          <a:xfrm>
            <a:off x="6059556" y="688412"/>
            <a:ext cx="5824330" cy="5830378"/>
          </a:xfrm>
          <a:prstGeom prst="rect">
            <a:avLst/>
          </a:prstGeom>
        </p:spPr>
      </p:pic>
      <p:sp>
        <p:nvSpPr>
          <p:cNvPr id="4" name="TextBox 3">
            <a:extLst>
              <a:ext uri="{FF2B5EF4-FFF2-40B4-BE49-F238E27FC236}">
                <a16:creationId xmlns:a16="http://schemas.microsoft.com/office/drawing/2014/main" id="{715AA557-63F4-51AF-8081-51677186A573}"/>
              </a:ext>
            </a:extLst>
          </p:cNvPr>
          <p:cNvSpPr txBox="1"/>
          <p:nvPr/>
        </p:nvSpPr>
        <p:spPr>
          <a:xfrm>
            <a:off x="171452" y="751053"/>
            <a:ext cx="5976730" cy="5170646"/>
          </a:xfrm>
          <a:prstGeom prst="rect">
            <a:avLst/>
          </a:prstGeom>
          <a:noFill/>
        </p:spPr>
        <p:txBody>
          <a:bodyPr wrap="square" rtlCol="0">
            <a:spAutoFit/>
          </a:bodyPr>
          <a:lstStyle/>
          <a:p>
            <a:r>
              <a:rPr lang="en-US" sz="3200" b="1" dirty="0"/>
              <a:t>The Eight Strokes:</a:t>
            </a:r>
          </a:p>
          <a:p>
            <a:endParaRPr lang="en-US" sz="3200" b="1" dirty="0"/>
          </a:p>
          <a:p>
            <a:r>
              <a:rPr lang="en-US" dirty="0"/>
              <a:t>1. </a:t>
            </a:r>
            <a:r>
              <a:rPr lang="en-US" sz="3200" b="1" dirty="0">
                <a:latin typeface="DengXian" panose="02010600030101010101" pitchFamily="2" charset="-122"/>
                <a:ea typeface="DengXian" panose="02010600030101010101" pitchFamily="2" charset="-122"/>
              </a:rPr>
              <a:t>㇔</a:t>
            </a:r>
            <a:r>
              <a:rPr lang="en-US" dirty="0"/>
              <a:t> 	</a:t>
            </a:r>
            <a:r>
              <a:rPr lang="zh-CN" altLang="en-US" sz="2400" b="1" dirty="0"/>
              <a:t>點</a:t>
            </a:r>
            <a:r>
              <a:rPr lang="zh-CN" altLang="en-US" dirty="0"/>
              <a:t> </a:t>
            </a:r>
            <a:r>
              <a:rPr lang="en-US" altLang="zh-CN" dirty="0"/>
              <a:t>diǎn / </a:t>
            </a:r>
            <a:r>
              <a:rPr lang="en-US" altLang="zh-CN" dirty="0" err="1"/>
              <a:t>jeom</a:t>
            </a:r>
            <a:r>
              <a:rPr lang="en-US" altLang="zh-CN" dirty="0"/>
              <a:t> (</a:t>
            </a:r>
            <a:r>
              <a:rPr lang="ko-KR" altLang="en-US" sz="2000" b="1" dirty="0"/>
              <a:t>점</a:t>
            </a:r>
            <a:r>
              <a:rPr lang="en-US" altLang="ko-KR" dirty="0"/>
              <a:t>)  	spot, speck, dot</a:t>
            </a:r>
          </a:p>
          <a:p>
            <a:r>
              <a:rPr lang="en-US" dirty="0"/>
              <a:t>2. </a:t>
            </a:r>
            <a:r>
              <a:rPr lang="en-US" sz="3200" b="1" dirty="0">
                <a:latin typeface="DengXian" panose="02010600030101010101" pitchFamily="2" charset="-122"/>
                <a:ea typeface="DengXian" panose="02010600030101010101" pitchFamily="2" charset="-122"/>
              </a:rPr>
              <a:t>㇐</a:t>
            </a:r>
            <a:r>
              <a:rPr lang="en-US" dirty="0"/>
              <a:t>	</a:t>
            </a:r>
            <a:r>
              <a:rPr lang="zh-CN" altLang="en-US" sz="2400" b="1" dirty="0"/>
              <a:t>橫</a:t>
            </a:r>
            <a:r>
              <a:rPr lang="zh-CN" altLang="en-US" dirty="0"/>
              <a:t> </a:t>
            </a:r>
            <a:r>
              <a:rPr lang="en-US" dirty="0" err="1"/>
              <a:t>héng</a:t>
            </a:r>
            <a:r>
              <a:rPr lang="en-US" dirty="0"/>
              <a:t> / </a:t>
            </a:r>
            <a:r>
              <a:rPr lang="en-US" dirty="0" err="1"/>
              <a:t>heong</a:t>
            </a:r>
            <a:r>
              <a:rPr lang="en-US" dirty="0"/>
              <a:t> (</a:t>
            </a:r>
            <a:r>
              <a:rPr lang="ko-KR" altLang="en-US" sz="2000" b="1" dirty="0"/>
              <a:t>횡</a:t>
            </a:r>
            <a:r>
              <a:rPr lang="en-US" altLang="ko-KR" dirty="0"/>
              <a:t>)	horizontal, across  </a:t>
            </a:r>
          </a:p>
          <a:p>
            <a:r>
              <a:rPr lang="en-US" dirty="0"/>
              <a:t>3. </a:t>
            </a:r>
            <a:r>
              <a:rPr lang="en-US" sz="3200" b="1" dirty="0"/>
              <a:t>㇑</a:t>
            </a:r>
            <a:r>
              <a:rPr lang="en-US" dirty="0"/>
              <a:t>	</a:t>
            </a:r>
            <a:r>
              <a:rPr lang="zh-CN" altLang="en-US" sz="2400" b="1" dirty="0"/>
              <a:t>豎</a:t>
            </a:r>
            <a:r>
              <a:rPr lang="zh-CN" altLang="en-US" dirty="0"/>
              <a:t> </a:t>
            </a:r>
            <a:r>
              <a:rPr lang="en-US" altLang="zh-CN" dirty="0" err="1"/>
              <a:t>shù</a:t>
            </a:r>
            <a:r>
              <a:rPr lang="en-US" altLang="zh-CN" dirty="0"/>
              <a:t> / </a:t>
            </a:r>
            <a:r>
              <a:rPr lang="en-US" altLang="zh-CN" dirty="0" err="1"/>
              <a:t>su</a:t>
            </a:r>
            <a:r>
              <a:rPr lang="en-US" altLang="zh-CN" dirty="0"/>
              <a:t> (</a:t>
            </a:r>
            <a:r>
              <a:rPr lang="ko-KR" altLang="en-US" b="1" dirty="0"/>
              <a:t>수</a:t>
            </a:r>
            <a:r>
              <a:rPr lang="en-US" altLang="ko-KR" dirty="0"/>
              <a:t>)		erect, vertical, upright</a:t>
            </a:r>
            <a:endParaRPr lang="en-US" dirty="0"/>
          </a:p>
          <a:p>
            <a:r>
              <a:rPr lang="en-US" dirty="0"/>
              <a:t>4. </a:t>
            </a:r>
            <a:r>
              <a:rPr lang="en-US" sz="3200" b="1" dirty="0"/>
              <a:t>㇚</a:t>
            </a:r>
            <a:r>
              <a:rPr lang="en-US" dirty="0"/>
              <a:t>	</a:t>
            </a:r>
            <a:r>
              <a:rPr lang="zh-CN" altLang="en-US" sz="2400" b="1" dirty="0"/>
              <a:t>鉤</a:t>
            </a:r>
            <a:r>
              <a:rPr lang="zh-CN" altLang="en-US" dirty="0"/>
              <a:t> </a:t>
            </a:r>
            <a:r>
              <a:rPr lang="en-US" dirty="0"/>
              <a:t>gōu / </a:t>
            </a:r>
            <a:r>
              <a:rPr lang="en-US" altLang="zh-CN" dirty="0" err="1"/>
              <a:t>gu</a:t>
            </a:r>
            <a:r>
              <a:rPr lang="en-US" altLang="zh-CN" dirty="0"/>
              <a:t> (</a:t>
            </a:r>
            <a:r>
              <a:rPr lang="ko-KR" altLang="en-US" b="1" dirty="0"/>
              <a:t>구</a:t>
            </a:r>
            <a:r>
              <a:rPr lang="en-US" altLang="ko-KR" dirty="0"/>
              <a:t>)  		hook, sickle, check </a:t>
            </a:r>
          </a:p>
          <a:p>
            <a:r>
              <a:rPr lang="en-US" dirty="0"/>
              <a:t>5.</a:t>
            </a:r>
            <a:r>
              <a:rPr lang="zh-CN" altLang="en-US" dirty="0"/>
              <a:t> </a:t>
            </a:r>
            <a:r>
              <a:rPr lang="zh-CN" altLang="en-US" sz="3200" b="1" dirty="0"/>
              <a:t>㇀</a:t>
            </a:r>
            <a:r>
              <a:rPr lang="zh-CN" altLang="en-US" b="1" dirty="0"/>
              <a:t> </a:t>
            </a:r>
            <a:r>
              <a:rPr lang="zh-CN" altLang="en-US" dirty="0"/>
              <a:t> </a:t>
            </a:r>
            <a:r>
              <a:rPr lang="en-US" altLang="zh-CN" dirty="0"/>
              <a:t>	</a:t>
            </a:r>
            <a:r>
              <a:rPr lang="zh-CN" altLang="en-US" sz="2400" b="1" dirty="0"/>
              <a:t>提</a:t>
            </a:r>
            <a:r>
              <a:rPr lang="zh-CN" altLang="en-US" dirty="0"/>
              <a:t> </a:t>
            </a:r>
            <a:r>
              <a:rPr lang="en-US" altLang="zh-CN" dirty="0" err="1"/>
              <a:t>tí</a:t>
            </a:r>
            <a:r>
              <a:rPr lang="en-US" altLang="zh-CN" dirty="0"/>
              <a:t>  /</a:t>
            </a:r>
            <a:r>
              <a:rPr lang="en-US" dirty="0"/>
              <a:t> ji (</a:t>
            </a:r>
            <a:r>
              <a:rPr lang="ko-KR" altLang="en-US" b="1" dirty="0"/>
              <a:t>지</a:t>
            </a:r>
            <a:r>
              <a:rPr lang="en-US" altLang="ko-KR" dirty="0"/>
              <a:t>)  		carry, lift, raise</a:t>
            </a:r>
            <a:endParaRPr lang="en-US" dirty="0"/>
          </a:p>
          <a:p>
            <a:r>
              <a:rPr lang="en-US" dirty="0"/>
              <a:t>6.  ???	</a:t>
            </a:r>
            <a:r>
              <a:rPr lang="zh-CN" altLang="en-US" sz="2400" b="1" dirty="0"/>
              <a:t>彎</a:t>
            </a:r>
            <a:r>
              <a:rPr lang="zh-CN" altLang="en-US" dirty="0"/>
              <a:t> </a:t>
            </a:r>
            <a:r>
              <a:rPr lang="en-US" altLang="zh-CN" dirty="0" err="1"/>
              <a:t>wān</a:t>
            </a:r>
            <a:r>
              <a:rPr lang="en-US" altLang="zh-CN" dirty="0"/>
              <a:t> / man (</a:t>
            </a:r>
            <a:r>
              <a:rPr lang="ko-KR" altLang="en-US" b="1" dirty="0"/>
              <a:t>만</a:t>
            </a:r>
            <a:r>
              <a:rPr lang="en-US" altLang="ko-KR" dirty="0"/>
              <a:t>)		</a:t>
            </a:r>
            <a:r>
              <a:rPr lang="en-US" altLang="zh-CN" dirty="0"/>
              <a:t>bend, turn</a:t>
            </a:r>
            <a:endParaRPr lang="en-US" dirty="0"/>
          </a:p>
          <a:p>
            <a:r>
              <a:rPr lang="en-US" dirty="0"/>
              <a:t>7. </a:t>
            </a:r>
            <a:r>
              <a:rPr lang="en-US" sz="3200" b="1" dirty="0">
                <a:latin typeface="DengXian" panose="02010600030101010101" pitchFamily="2" charset="-122"/>
                <a:ea typeface="DengXian" panose="02010600030101010101" pitchFamily="2" charset="-122"/>
              </a:rPr>
              <a:t>㇒</a:t>
            </a:r>
            <a:r>
              <a:rPr lang="en-US" sz="3200" b="1" dirty="0"/>
              <a:t>	</a:t>
            </a:r>
            <a:r>
              <a:rPr lang="zh-CN" altLang="en-US" sz="2400" b="1" dirty="0"/>
              <a:t>啄</a:t>
            </a:r>
            <a:r>
              <a:rPr lang="zh-CN" altLang="en-US" dirty="0"/>
              <a:t> </a:t>
            </a:r>
            <a:r>
              <a:rPr lang="en-US" altLang="zh-CN" dirty="0"/>
              <a:t> </a:t>
            </a:r>
            <a:r>
              <a:rPr lang="en-US" altLang="zh-CN" dirty="0" err="1"/>
              <a:t>zhuó</a:t>
            </a:r>
            <a:r>
              <a:rPr lang="en-US" altLang="zh-CN" dirty="0"/>
              <a:t> / </a:t>
            </a:r>
            <a:r>
              <a:rPr lang="en-US" altLang="zh-CN" dirty="0" err="1"/>
              <a:t>tak</a:t>
            </a:r>
            <a:r>
              <a:rPr lang="en-US" altLang="zh-CN" dirty="0"/>
              <a:t> (</a:t>
            </a:r>
            <a:r>
              <a:rPr lang="ko-KR" altLang="en-US" b="1" dirty="0"/>
              <a:t>탁</a:t>
            </a:r>
            <a:r>
              <a:rPr lang="en-US" altLang="ko-KR" dirty="0"/>
              <a:t>)		slant, abandon</a:t>
            </a:r>
            <a:endParaRPr lang="en-US" dirty="0"/>
          </a:p>
          <a:p>
            <a:r>
              <a:rPr lang="en-US" dirty="0"/>
              <a:t>8. </a:t>
            </a:r>
            <a:r>
              <a:rPr lang="en-US" sz="3200" b="1" dirty="0">
                <a:latin typeface="DengXian" panose="02010600030101010101" pitchFamily="2" charset="-122"/>
                <a:ea typeface="DengXian" panose="02010600030101010101" pitchFamily="2" charset="-122"/>
              </a:rPr>
              <a:t>㇏</a:t>
            </a:r>
            <a:r>
              <a:rPr lang="en-US" dirty="0"/>
              <a:t>	</a:t>
            </a:r>
            <a:r>
              <a:rPr lang="zh-CN" altLang="en-US" sz="2400" b="1" dirty="0"/>
              <a:t>捺</a:t>
            </a:r>
            <a:r>
              <a:rPr lang="zh-CN" altLang="en-US" dirty="0"/>
              <a:t> </a:t>
            </a:r>
            <a:r>
              <a:rPr lang="en-US" altLang="zh-CN" dirty="0" err="1"/>
              <a:t>nà</a:t>
            </a:r>
            <a:r>
              <a:rPr lang="en-US" altLang="zh-CN" dirty="0"/>
              <a:t> / </a:t>
            </a:r>
            <a:r>
              <a:rPr lang="en-US" altLang="zh-CN" dirty="0" err="1"/>
              <a:t>nal</a:t>
            </a:r>
            <a:r>
              <a:rPr lang="en-US" altLang="zh-CN" dirty="0"/>
              <a:t> (</a:t>
            </a:r>
            <a:r>
              <a:rPr lang="ko-KR" altLang="en-US" b="1" dirty="0"/>
              <a:t>날</a:t>
            </a:r>
            <a:r>
              <a:rPr lang="en-US" altLang="ko-KR" dirty="0"/>
              <a:t>)		press down firmly</a:t>
            </a:r>
            <a:r>
              <a:rPr lang="en-US" altLang="zh-CN" dirty="0"/>
              <a:t>		</a:t>
            </a:r>
            <a:endParaRPr lang="en-US" dirty="0"/>
          </a:p>
        </p:txBody>
      </p:sp>
      <p:sp>
        <p:nvSpPr>
          <p:cNvPr id="5" name="TextBox 4">
            <a:extLst>
              <a:ext uri="{FF2B5EF4-FFF2-40B4-BE49-F238E27FC236}">
                <a16:creationId xmlns:a16="http://schemas.microsoft.com/office/drawing/2014/main" id="{4ED4D3D9-5158-44F5-7BA3-11CAD6C7A8CF}"/>
              </a:ext>
            </a:extLst>
          </p:cNvPr>
          <p:cNvSpPr txBox="1"/>
          <p:nvPr/>
        </p:nvSpPr>
        <p:spPr>
          <a:xfrm>
            <a:off x="9298055" y="5141843"/>
            <a:ext cx="2670313" cy="1292662"/>
          </a:xfrm>
          <a:prstGeom prst="rect">
            <a:avLst/>
          </a:prstGeom>
          <a:noFill/>
        </p:spPr>
        <p:txBody>
          <a:bodyPr wrap="square" rtlCol="0">
            <a:spAutoFit/>
          </a:bodyPr>
          <a:lstStyle/>
          <a:p>
            <a:r>
              <a:rPr lang="en-US" b="1" dirty="0">
                <a:effectLst/>
                <a:latin typeface="DengXian" panose="02010600030101010101" pitchFamily="2" charset="-122"/>
                <a:ea typeface="DengXian" panose="02010600030101010101" pitchFamily="2" charset="-122"/>
                <a:cs typeface="Times New Roman" panose="02020603050405020304" pitchFamily="18" charset="0"/>
              </a:rPr>
              <a:t>The character </a:t>
            </a:r>
            <a:r>
              <a:rPr lang="zh-CN" sz="2400" b="1" dirty="0">
                <a:effectLst/>
                <a:latin typeface="Calibri" panose="020F0502020204030204" pitchFamily="34" charset="0"/>
                <a:ea typeface="DengXian" panose="02010600030101010101" pitchFamily="2" charset="-122"/>
                <a:cs typeface="Times New Roman" panose="02020603050405020304" pitchFamily="18" charset="0"/>
              </a:rPr>
              <a:t>永</a:t>
            </a:r>
            <a:r>
              <a:rPr lang="zh-CN"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b="1" dirty="0">
                <a:latin typeface="DengXian" panose="02010600030101010101" pitchFamily="2" charset="-122"/>
                <a:ea typeface="DengXian" panose="02010600030101010101" pitchFamily="2" charset="-122"/>
                <a:cs typeface="Times New Roman" panose="02020603050405020304" pitchFamily="18" charset="0"/>
              </a:rPr>
              <a:t>[ </a:t>
            </a:r>
            <a:r>
              <a:rPr lang="en-US" b="1" dirty="0" err="1">
                <a:effectLst/>
                <a:latin typeface="DengXian" panose="02010600030101010101" pitchFamily="2" charset="-122"/>
                <a:ea typeface="DengXian" panose="02010600030101010101" pitchFamily="2" charset="-122"/>
                <a:cs typeface="Times New Roman" panose="02020603050405020304" pitchFamily="18" charset="0"/>
              </a:rPr>
              <a:t>yeong</a:t>
            </a:r>
            <a:r>
              <a:rPr lang="en-US" b="1" dirty="0">
                <a:latin typeface="DengXian" panose="02010600030101010101" pitchFamily="2" charset="-122"/>
                <a:ea typeface="DengXian" panose="02010600030101010101" pitchFamily="2" charset="-122"/>
                <a:cs typeface="Times New Roman" panose="02020603050405020304" pitchFamily="18" charset="0"/>
              </a:rPr>
              <a:t> (</a:t>
            </a:r>
            <a:r>
              <a:rPr lang="ko-KR" altLang="en-US" b="1" dirty="0">
                <a:effectLst/>
                <a:latin typeface="+mj-ea"/>
                <a:ea typeface="+mj-ea"/>
                <a:cs typeface="Times New Roman" panose="02020603050405020304" pitchFamily="18" charset="0"/>
              </a:rPr>
              <a:t>영</a:t>
            </a:r>
            <a:r>
              <a:rPr lang="en-US" altLang="ko-KR" b="1" dirty="0">
                <a:latin typeface="DengXian" panose="02010600030101010101" pitchFamily="2" charset="-122"/>
                <a:ea typeface="DengXian" panose="02010600030101010101" pitchFamily="2" charset="-122"/>
                <a:cs typeface="Times New Roman" panose="02020603050405020304" pitchFamily="18" charset="0"/>
              </a:rPr>
              <a:t>)</a:t>
            </a:r>
            <a:r>
              <a:rPr lang="en-US" b="1" dirty="0">
                <a:effectLst/>
                <a:latin typeface="DengXian" panose="02010600030101010101" pitchFamily="2" charset="-122"/>
                <a:ea typeface="DengXian" panose="02010600030101010101" pitchFamily="2" charset="-122"/>
                <a:cs typeface="Times New Roman" panose="02020603050405020304" pitchFamily="18" charset="0"/>
              </a:rPr>
              <a:t> forever ] contains all eight strokes (</a:t>
            </a:r>
            <a:r>
              <a:rPr lang="en-US" b="1" dirty="0" err="1">
                <a:effectLst/>
                <a:latin typeface="DengXian" panose="02010600030101010101" pitchFamily="2" charset="-122"/>
                <a:ea typeface="DengXian" panose="02010600030101010101" pitchFamily="2" charset="-122"/>
                <a:cs typeface="Times New Roman" panose="02020603050405020304" pitchFamily="18" charset="0"/>
              </a:rPr>
              <a:t>sorta</a:t>
            </a:r>
            <a:r>
              <a:rPr lang="en-US" b="1" dirty="0">
                <a:effectLst/>
                <a:latin typeface="DengXian" panose="02010600030101010101" pitchFamily="2" charset="-122"/>
                <a:ea typeface="DengXian" panose="02010600030101010101" pitchFamily="2" charset="-122"/>
                <a:cs typeface="Times New Roman" panose="02020603050405020304" pitchFamily="18" charset="0"/>
              </a:rPr>
              <a:t> </a:t>
            </a:r>
            <a:r>
              <a:rPr lang="en-US" b="1" dirty="0" err="1">
                <a:effectLst/>
                <a:latin typeface="DengXian" panose="02010600030101010101" pitchFamily="2" charset="-122"/>
                <a:ea typeface="DengXian" panose="02010600030101010101" pitchFamily="2" charset="-122"/>
                <a:cs typeface="Times New Roman" panose="02020603050405020304" pitchFamily="18" charset="0"/>
              </a:rPr>
              <a:t>kinda</a:t>
            </a:r>
            <a:r>
              <a:rPr lang="en-US" b="1" dirty="0">
                <a:effectLst/>
                <a:latin typeface="DengXian" panose="02010600030101010101" pitchFamily="2" charset="-122"/>
                <a:ea typeface="DengXian" panose="02010600030101010101" pitchFamily="2" charset="-122"/>
                <a:cs typeface="Times New Roman" panose="02020603050405020304" pitchFamily="18" charset="0"/>
              </a:rPr>
              <a:t>).</a:t>
            </a:r>
            <a:endParaRPr lang="en-US"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7AC5763B-B7F2-DBC8-D91A-0E8773526B2F}"/>
              </a:ext>
            </a:extLst>
          </p:cNvPr>
          <p:cNvSpPr/>
          <p:nvPr/>
        </p:nvSpPr>
        <p:spPr>
          <a:xfrm>
            <a:off x="9190383" y="5141843"/>
            <a:ext cx="2584174" cy="1292662"/>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D129A9D5-25E3-8678-08C9-0273869C2081}"/>
              </a:ext>
            </a:extLst>
          </p:cNvPr>
          <p:cNvSpPr>
            <a:spLocks noGrp="1"/>
          </p:cNvSpPr>
          <p:nvPr>
            <p:ph type="ftr" sz="quarter" idx="11"/>
          </p:nvPr>
        </p:nvSpPr>
        <p:spPr>
          <a:xfrm>
            <a:off x="2276061" y="6382903"/>
            <a:ext cx="4114800" cy="365125"/>
          </a:xfrm>
        </p:spPr>
        <p:txBody>
          <a:bodyPr/>
          <a:lstStyle/>
          <a:p>
            <a:r>
              <a:rPr lang="en-US"/>
              <a:t>Xuanzang's Heart Sutra in Sino-Korean</a:t>
            </a:r>
          </a:p>
        </p:txBody>
      </p:sp>
    </p:spTree>
    <p:extLst>
      <p:ext uri="{BB962C8B-B14F-4D97-AF65-F5344CB8AC3E}">
        <p14:creationId xmlns:p14="http://schemas.microsoft.com/office/powerpoint/2010/main" val="2497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DD9CD-720E-3B0D-C985-3365B90B0994}"/>
              </a:ext>
            </a:extLst>
          </p:cNvPr>
          <p:cNvSpPr txBox="1"/>
          <p:nvPr/>
        </p:nvSpPr>
        <p:spPr>
          <a:xfrm>
            <a:off x="145774" y="72887"/>
            <a:ext cx="1189382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4" name="TextBox 3">
            <a:extLst>
              <a:ext uri="{FF2B5EF4-FFF2-40B4-BE49-F238E27FC236}">
                <a16:creationId xmlns:a16="http://schemas.microsoft.com/office/drawing/2014/main" id="{06352910-6BA5-1750-25AE-739290E8F208}"/>
              </a:ext>
            </a:extLst>
          </p:cNvPr>
          <p:cNvSpPr txBox="1"/>
          <p:nvPr/>
        </p:nvSpPr>
        <p:spPr>
          <a:xfrm>
            <a:off x="225287" y="572582"/>
            <a:ext cx="7242313" cy="5816977"/>
          </a:xfrm>
          <a:prstGeom prst="rect">
            <a:avLst/>
          </a:prstGeom>
          <a:noFill/>
        </p:spPr>
        <p:txBody>
          <a:bodyPr wrap="square" rtlCol="0">
            <a:spAutoFit/>
          </a:bodyPr>
          <a:lstStyle/>
          <a:p>
            <a:r>
              <a:rPr lang="en-US" sz="2400" b="1" dirty="0"/>
              <a:t>But really the way you learn about strokes is by writing characters, one stroke at a time, over and over again. </a:t>
            </a:r>
          </a:p>
          <a:p>
            <a:endParaRPr lang="en-US" dirty="0"/>
          </a:p>
          <a:p>
            <a:r>
              <a:rPr lang="en-US" dirty="0"/>
              <a:t>To the right are three examples of fairly simple characters showing how they are drawn one stroke at a time. They are from the 30 characters in the second lesson.</a:t>
            </a:r>
          </a:p>
          <a:p>
            <a:endParaRPr lang="en-US" dirty="0"/>
          </a:p>
          <a:p>
            <a:r>
              <a:rPr lang="en-US" dirty="0"/>
              <a:t>These kinds of diagrams, especially when combined with stroke order animations, are invaluable for learning how to draw characters correctly.</a:t>
            </a:r>
          </a:p>
          <a:p>
            <a:endParaRPr lang="en-US" dirty="0"/>
          </a:p>
          <a:p>
            <a:r>
              <a:rPr lang="en-US" dirty="0"/>
              <a:t>You really want to get to the point where you are writing at least </a:t>
            </a:r>
            <a:r>
              <a:rPr lang="en-US" b="1" dirty="0"/>
              <a:t>500 strokes a day</a:t>
            </a:r>
            <a:r>
              <a:rPr lang="en-US" dirty="0"/>
              <a:t>. That might seem like a lot, but if you write these three characters 10 times each, that already adds up to 150 strokes!</a:t>
            </a:r>
          </a:p>
          <a:p>
            <a:endParaRPr lang="en-US" dirty="0"/>
          </a:p>
          <a:p>
            <a:r>
              <a:rPr lang="en-US" dirty="0"/>
              <a:t>After a while you will be able to work your way up to </a:t>
            </a:r>
            <a:r>
              <a:rPr lang="en-US" b="1" dirty="0"/>
              <a:t>1000 strokes a day </a:t>
            </a:r>
            <a:r>
              <a:rPr lang="en-US" dirty="0"/>
              <a:t>with a little effort and determination.</a:t>
            </a:r>
          </a:p>
          <a:p>
            <a:endParaRPr lang="en-US" dirty="0"/>
          </a:p>
          <a:p>
            <a:r>
              <a:rPr lang="en-US" dirty="0"/>
              <a:t>To write the entire Heart Sutra takes a grand total of 2,689 strokes.</a:t>
            </a:r>
          </a:p>
          <a:p>
            <a:endParaRPr lang="en-US" dirty="0"/>
          </a:p>
          <a:p>
            <a:r>
              <a:rPr lang="en-US" dirty="0"/>
              <a:t>To write just the title is only 110 strokes. The mantra has 227 strokes.</a:t>
            </a:r>
          </a:p>
        </p:txBody>
      </p:sp>
      <p:pic>
        <p:nvPicPr>
          <p:cNvPr id="6" name="Picture 5">
            <a:extLst>
              <a:ext uri="{FF2B5EF4-FFF2-40B4-BE49-F238E27FC236}">
                <a16:creationId xmlns:a16="http://schemas.microsoft.com/office/drawing/2014/main" id="{DB0C8998-C4CD-2B15-EB24-C18394B7BC69}"/>
              </a:ext>
            </a:extLst>
          </p:cNvPr>
          <p:cNvPicPr>
            <a:picLocks noChangeAspect="1"/>
          </p:cNvPicPr>
          <p:nvPr/>
        </p:nvPicPr>
        <p:blipFill>
          <a:blip r:embed="rId2"/>
          <a:stretch>
            <a:fillRect/>
          </a:stretch>
        </p:blipFill>
        <p:spPr>
          <a:xfrm>
            <a:off x="9176618" y="1032156"/>
            <a:ext cx="1053101" cy="4602997"/>
          </a:xfrm>
          <a:prstGeom prst="rect">
            <a:avLst/>
          </a:prstGeom>
        </p:spPr>
      </p:pic>
      <p:pic>
        <p:nvPicPr>
          <p:cNvPr id="8" name="Picture 7">
            <a:extLst>
              <a:ext uri="{FF2B5EF4-FFF2-40B4-BE49-F238E27FC236}">
                <a16:creationId xmlns:a16="http://schemas.microsoft.com/office/drawing/2014/main" id="{4A3D4263-FAAC-EB89-8EE3-C7704F2F535C}"/>
              </a:ext>
            </a:extLst>
          </p:cNvPr>
          <p:cNvPicPr>
            <a:picLocks noChangeAspect="1"/>
          </p:cNvPicPr>
          <p:nvPr/>
        </p:nvPicPr>
        <p:blipFill>
          <a:blip r:embed="rId3"/>
          <a:stretch>
            <a:fillRect/>
          </a:stretch>
        </p:blipFill>
        <p:spPr>
          <a:xfrm>
            <a:off x="10738877" y="972522"/>
            <a:ext cx="1037690" cy="5558725"/>
          </a:xfrm>
          <a:prstGeom prst="rect">
            <a:avLst/>
          </a:prstGeom>
        </p:spPr>
      </p:pic>
      <p:pic>
        <p:nvPicPr>
          <p:cNvPr id="10" name="Picture 9">
            <a:extLst>
              <a:ext uri="{FF2B5EF4-FFF2-40B4-BE49-F238E27FC236}">
                <a16:creationId xmlns:a16="http://schemas.microsoft.com/office/drawing/2014/main" id="{64417260-B1EF-A6E7-D14B-25E5857BB9C4}"/>
              </a:ext>
            </a:extLst>
          </p:cNvPr>
          <p:cNvPicPr>
            <a:picLocks noChangeAspect="1"/>
          </p:cNvPicPr>
          <p:nvPr/>
        </p:nvPicPr>
        <p:blipFill>
          <a:blip r:embed="rId4"/>
          <a:stretch>
            <a:fillRect/>
          </a:stretch>
        </p:blipFill>
        <p:spPr>
          <a:xfrm>
            <a:off x="7614359" y="1032156"/>
            <a:ext cx="1053101" cy="3802251"/>
          </a:xfrm>
          <a:prstGeom prst="rect">
            <a:avLst/>
          </a:prstGeom>
        </p:spPr>
      </p:pic>
      <p:sp>
        <p:nvSpPr>
          <p:cNvPr id="3" name="Footer Placeholder 2">
            <a:extLst>
              <a:ext uri="{FF2B5EF4-FFF2-40B4-BE49-F238E27FC236}">
                <a16:creationId xmlns:a16="http://schemas.microsoft.com/office/drawing/2014/main" id="{F9F7BD9B-64E6-0D7B-A7BA-657225742DDF}"/>
              </a:ext>
            </a:extLst>
          </p:cNvPr>
          <p:cNvSpPr>
            <a:spLocks noGrp="1"/>
          </p:cNvSpPr>
          <p:nvPr>
            <p:ph type="ftr" sz="quarter" idx="11"/>
          </p:nvPr>
        </p:nvSpPr>
        <p:spPr/>
        <p:txBody>
          <a:bodyPr/>
          <a:lstStyle/>
          <a:p>
            <a:r>
              <a:rPr lang="en-US"/>
              <a:t>Xuanzang's Heart Sutra in Sino-Korean</a:t>
            </a:r>
          </a:p>
        </p:txBody>
      </p:sp>
    </p:spTree>
    <p:extLst>
      <p:ext uri="{BB962C8B-B14F-4D97-AF65-F5344CB8AC3E}">
        <p14:creationId xmlns:p14="http://schemas.microsoft.com/office/powerpoint/2010/main" val="198772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5102-45BD-044A-7074-1E2246F75725}"/>
              </a:ext>
            </a:extLst>
          </p:cNvPr>
          <p:cNvSpPr txBox="1"/>
          <p:nvPr/>
        </p:nvSpPr>
        <p:spPr>
          <a:xfrm>
            <a:off x="139148" y="106017"/>
            <a:ext cx="1179443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4" name="TextBox 3">
            <a:extLst>
              <a:ext uri="{FF2B5EF4-FFF2-40B4-BE49-F238E27FC236}">
                <a16:creationId xmlns:a16="http://schemas.microsoft.com/office/drawing/2014/main" id="{E427E32D-F7D5-B893-6B64-B844E066F1D5}"/>
              </a:ext>
            </a:extLst>
          </p:cNvPr>
          <p:cNvSpPr txBox="1"/>
          <p:nvPr/>
        </p:nvSpPr>
        <p:spPr>
          <a:xfrm>
            <a:off x="331304" y="638920"/>
            <a:ext cx="8017566" cy="5632311"/>
          </a:xfrm>
          <a:prstGeom prst="rect">
            <a:avLst/>
          </a:prstGeom>
          <a:noFill/>
        </p:spPr>
        <p:txBody>
          <a:bodyPr wrap="square" rtlCol="0">
            <a:spAutoFit/>
          </a:bodyPr>
          <a:lstStyle/>
          <a:p>
            <a:r>
              <a:rPr lang="en-US" dirty="0"/>
              <a:t>Components and strokes are pretty easy to understand. Actually, it's better to just have a "feel" for what a stroke is and what a component is than to have some sophisticated theoretical definition of what they are.</a:t>
            </a:r>
          </a:p>
          <a:p>
            <a:endParaRPr lang="en-US" dirty="0"/>
          </a:p>
          <a:p>
            <a:r>
              <a:rPr lang="en-US" dirty="0"/>
              <a:t>But what is a </a:t>
            </a:r>
            <a:r>
              <a:rPr lang="en-US" sz="2000" b="1" i="1" dirty="0"/>
              <a:t>radical</a:t>
            </a:r>
            <a:r>
              <a:rPr lang="en-US" dirty="0"/>
              <a:t>?</a:t>
            </a:r>
          </a:p>
          <a:p>
            <a:endParaRPr lang="en-US" dirty="0"/>
          </a:p>
          <a:p>
            <a:r>
              <a:rPr lang="en-US" sz="2000" dirty="0"/>
              <a:t>1. All radicals are components.</a:t>
            </a:r>
          </a:p>
          <a:p>
            <a:r>
              <a:rPr lang="en-US" sz="2000" dirty="0"/>
              <a:t>2. Every character has exactly one radical (but can have many components).</a:t>
            </a:r>
          </a:p>
          <a:p>
            <a:r>
              <a:rPr lang="en-US" sz="2000" dirty="0"/>
              <a:t>3. Not all components are radicals (examples: </a:t>
            </a:r>
            <a:r>
              <a:rPr lang="zh-CN" altLang="en-US" sz="2000" dirty="0"/>
              <a:t>中</a:t>
            </a:r>
            <a:r>
              <a:rPr lang="en-US" altLang="zh-CN" sz="2000" dirty="0"/>
              <a:t>,</a:t>
            </a:r>
            <a:r>
              <a:rPr lang="zh-CN" altLang="en-US" sz="2000" dirty="0"/>
              <a:t> 弟</a:t>
            </a:r>
            <a:r>
              <a:rPr lang="en-US" altLang="zh-CN" sz="2000" dirty="0"/>
              <a:t>, </a:t>
            </a:r>
            <a:r>
              <a:rPr lang="zh-CN" altLang="en-US" sz="2000" dirty="0"/>
              <a:t>回</a:t>
            </a:r>
            <a:r>
              <a:rPr lang="en-US" altLang="zh-CN" sz="2000" dirty="0"/>
              <a:t>, </a:t>
            </a:r>
            <a:r>
              <a:rPr lang="zh-CN" altLang="en-US" sz="2000" dirty="0"/>
              <a:t>囬</a:t>
            </a:r>
            <a:r>
              <a:rPr lang="en-US" altLang="zh-CN" sz="2000" dirty="0"/>
              <a:t>, </a:t>
            </a:r>
            <a:r>
              <a:rPr lang="zh-CN" altLang="en-US" sz="2000" dirty="0"/>
              <a:t>冈</a:t>
            </a:r>
            <a:r>
              <a:rPr lang="en-US" altLang="zh-CN" sz="2000" dirty="0"/>
              <a:t>, </a:t>
            </a:r>
            <a:r>
              <a:rPr lang="zh-CN" altLang="en-US" sz="2000" b="0" i="0" dirty="0">
                <a:solidFill>
                  <a:srgbClr val="202122"/>
                </a:solidFill>
                <a:effectLst/>
                <a:latin typeface="PingFang TC"/>
              </a:rPr>
              <a:t>咅</a:t>
            </a:r>
            <a:r>
              <a:rPr lang="en-US" altLang="zh-CN" sz="2000" dirty="0"/>
              <a:t>) </a:t>
            </a:r>
            <a:r>
              <a:rPr lang="en-US" sz="2000" dirty="0"/>
              <a:t>.</a:t>
            </a:r>
          </a:p>
          <a:p>
            <a:r>
              <a:rPr lang="en-US" sz="2000" dirty="0"/>
              <a:t>4. Traditionally radicals are used to </a:t>
            </a:r>
            <a:r>
              <a:rPr lang="en-US" sz="2000" b="1" i="1" dirty="0"/>
              <a:t>index</a:t>
            </a:r>
            <a:r>
              <a:rPr lang="en-US" sz="2000" dirty="0"/>
              <a:t> characters in a Chinese dictionary. This is reflected in the fact that the Chinese word for "radical" is </a:t>
            </a:r>
            <a:r>
              <a:rPr lang="zh-CN" altLang="en-US" sz="2000" dirty="0"/>
              <a:t>部首 </a:t>
            </a:r>
            <a:r>
              <a:rPr lang="en-US" altLang="zh-CN" sz="2000" dirty="0"/>
              <a:t>(section head). This is also why the radicals are </a:t>
            </a:r>
            <a:r>
              <a:rPr lang="en-US" altLang="zh-CN" sz="2000" b="1" dirty="0"/>
              <a:t>numbered.</a:t>
            </a:r>
            <a:endParaRPr lang="en-US" altLang="zh-CN" sz="2000" dirty="0"/>
          </a:p>
          <a:p>
            <a:r>
              <a:rPr lang="en-US" sz="2000" dirty="0"/>
              <a:t>5. There is no easy way to tell which component of a character is the radical!!!!</a:t>
            </a:r>
          </a:p>
          <a:p>
            <a:endParaRPr lang="en-US" dirty="0"/>
          </a:p>
          <a:p>
            <a:r>
              <a:rPr lang="en-US" dirty="0"/>
              <a:t>In the Heart Sutra there are 305 characters and components. In this course we are also including an additional 55 characters, most of which are made of components already found in the Heart Sutra. Altogether we will learn a little over 100 </a:t>
            </a:r>
            <a:r>
              <a:rPr lang="en-US" b="1" i="1" dirty="0"/>
              <a:t>radicals</a:t>
            </a:r>
            <a:r>
              <a:rPr lang="en-US" dirty="0"/>
              <a:t>, which is about half of "all" the radicals in Chinese (~214).</a:t>
            </a:r>
            <a:endParaRPr lang="en-US" b="1" i="1" dirty="0"/>
          </a:p>
        </p:txBody>
      </p:sp>
      <p:pic>
        <p:nvPicPr>
          <p:cNvPr id="5" name="Picture 4">
            <a:extLst>
              <a:ext uri="{FF2B5EF4-FFF2-40B4-BE49-F238E27FC236}">
                <a16:creationId xmlns:a16="http://schemas.microsoft.com/office/drawing/2014/main" id="{B10F2CCB-A880-5A68-66E8-FC0AD78C00E3}"/>
              </a:ext>
            </a:extLst>
          </p:cNvPr>
          <p:cNvPicPr>
            <a:picLocks noChangeAspect="1"/>
          </p:cNvPicPr>
          <p:nvPr/>
        </p:nvPicPr>
        <p:blipFill>
          <a:blip r:embed="rId2"/>
          <a:stretch>
            <a:fillRect/>
          </a:stretch>
        </p:blipFill>
        <p:spPr>
          <a:xfrm>
            <a:off x="8611263" y="826935"/>
            <a:ext cx="2791736" cy="3975573"/>
          </a:xfrm>
          <a:prstGeom prst="rect">
            <a:avLst/>
          </a:prstGeom>
        </p:spPr>
      </p:pic>
      <p:sp>
        <p:nvSpPr>
          <p:cNvPr id="6" name="TextBox 5">
            <a:extLst>
              <a:ext uri="{FF2B5EF4-FFF2-40B4-BE49-F238E27FC236}">
                <a16:creationId xmlns:a16="http://schemas.microsoft.com/office/drawing/2014/main" id="{371F1245-4AFC-D855-E470-445BD4FB27B3}"/>
              </a:ext>
            </a:extLst>
          </p:cNvPr>
          <p:cNvSpPr txBox="1"/>
          <p:nvPr/>
        </p:nvSpPr>
        <p:spPr>
          <a:xfrm>
            <a:off x="8475263" y="4977517"/>
            <a:ext cx="3020998" cy="1600438"/>
          </a:xfrm>
          <a:prstGeom prst="rect">
            <a:avLst/>
          </a:prstGeom>
          <a:noFill/>
        </p:spPr>
        <p:txBody>
          <a:bodyPr wrap="square" rtlCol="0">
            <a:spAutoFit/>
          </a:bodyPr>
          <a:lstStyle/>
          <a:p>
            <a:r>
              <a:rPr lang="zh-CN" altLang="en-US" sz="2000" b="1" dirty="0"/>
              <a:t>許慎</a:t>
            </a:r>
            <a:r>
              <a:rPr lang="zh-CN" altLang="en-US" dirty="0"/>
              <a:t> </a:t>
            </a:r>
            <a:r>
              <a:rPr lang="en-US" altLang="zh-CN" sz="1600" dirty="0"/>
              <a:t>(Xǔ </a:t>
            </a:r>
            <a:r>
              <a:rPr lang="en-US" altLang="zh-CN" sz="1600" dirty="0" err="1"/>
              <a:t>Shèn</a:t>
            </a:r>
            <a:r>
              <a:rPr lang="en-US" altLang="zh-CN" sz="1600" dirty="0"/>
              <a:t> / Heo Shin / </a:t>
            </a:r>
            <a:r>
              <a:rPr lang="ko-KR" altLang="en-US" sz="1600" dirty="0"/>
              <a:t>허신</a:t>
            </a:r>
            <a:r>
              <a:rPr lang="en-US" altLang="ko-KR" sz="1600" dirty="0"/>
              <a:t>)</a:t>
            </a:r>
          </a:p>
          <a:p>
            <a:r>
              <a:rPr lang="en-US" altLang="ko-KR" sz="1600" dirty="0"/>
              <a:t>(c. 58 – c. 148 AD) </a:t>
            </a:r>
            <a:r>
              <a:rPr lang="ko-KR" altLang="en-US" sz="1600" dirty="0"/>
              <a:t> </a:t>
            </a:r>
            <a:endParaRPr lang="en-US" altLang="ko-KR" sz="1600" dirty="0"/>
          </a:p>
          <a:p>
            <a:r>
              <a:rPr lang="en-US" altLang="ko-KR" sz="1600" dirty="0"/>
              <a:t>Author of </a:t>
            </a:r>
            <a:r>
              <a:rPr lang="ko-KR" altLang="en-US" sz="1600" dirty="0"/>
              <a:t> </a:t>
            </a:r>
            <a:r>
              <a:rPr lang="zh-CN" altLang="en-US" sz="1600" dirty="0"/>
              <a:t> 說文解字 </a:t>
            </a:r>
            <a:r>
              <a:rPr lang="en-US" altLang="zh-CN" sz="1600" dirty="0"/>
              <a:t>(</a:t>
            </a:r>
            <a:r>
              <a:rPr lang="en-US" altLang="zh-CN" sz="1600" dirty="0" err="1"/>
              <a:t>Shuōwén</a:t>
            </a:r>
            <a:r>
              <a:rPr lang="en-US" altLang="zh-CN" sz="1600" dirty="0"/>
              <a:t> </a:t>
            </a:r>
            <a:r>
              <a:rPr lang="en-US" altLang="zh-CN" sz="1600" dirty="0" err="1"/>
              <a:t>Jiězì</a:t>
            </a:r>
            <a:r>
              <a:rPr lang="en-US" altLang="zh-CN" sz="1600" dirty="0"/>
              <a:t> / </a:t>
            </a:r>
            <a:r>
              <a:rPr lang="en-US" altLang="zh-CN" sz="1600" dirty="0" err="1"/>
              <a:t>Seolmun</a:t>
            </a:r>
            <a:r>
              <a:rPr lang="en-US" altLang="zh-CN" sz="1600" dirty="0"/>
              <a:t> </a:t>
            </a:r>
            <a:r>
              <a:rPr lang="en-US" altLang="zh-CN" sz="1600" dirty="0" err="1"/>
              <a:t>Haeja</a:t>
            </a:r>
            <a:r>
              <a:rPr lang="en-US" altLang="zh-CN" sz="1600" dirty="0"/>
              <a:t> / </a:t>
            </a:r>
            <a:r>
              <a:rPr lang="ko-KR" altLang="en-US" sz="1600" dirty="0"/>
              <a:t>설문해자 </a:t>
            </a:r>
            <a:endParaRPr lang="en-US" altLang="ko-KR" sz="1600" dirty="0"/>
          </a:p>
          <a:p>
            <a:r>
              <a:rPr lang="en-US" sz="1600" dirty="0"/>
              <a:t>[Wikimedia image taken from:</a:t>
            </a:r>
          </a:p>
          <a:p>
            <a:r>
              <a:rPr lang="en-US" sz="1400" dirty="0">
                <a:hlinkClick r:id="rId3"/>
              </a:rPr>
              <a:t>https://en.wikipedia.org/wiki/Xu_Shen</a:t>
            </a:r>
            <a:endParaRPr lang="en-US" sz="1400" dirty="0"/>
          </a:p>
        </p:txBody>
      </p:sp>
      <p:sp>
        <p:nvSpPr>
          <p:cNvPr id="3" name="Rectangle 2">
            <a:extLst>
              <a:ext uri="{FF2B5EF4-FFF2-40B4-BE49-F238E27FC236}">
                <a16:creationId xmlns:a16="http://schemas.microsoft.com/office/drawing/2014/main" id="{C620032D-DC64-E6AF-4B7E-69A3DDB44460}"/>
              </a:ext>
            </a:extLst>
          </p:cNvPr>
          <p:cNvSpPr/>
          <p:nvPr/>
        </p:nvSpPr>
        <p:spPr>
          <a:xfrm>
            <a:off x="8401878" y="4890052"/>
            <a:ext cx="3094383" cy="180229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67C544BC-34BE-8B06-8C68-EC2FC1716ABE}"/>
              </a:ext>
            </a:extLst>
          </p:cNvPr>
          <p:cNvSpPr>
            <a:spLocks noGrp="1"/>
          </p:cNvSpPr>
          <p:nvPr>
            <p:ph type="ftr" sz="quarter" idx="11"/>
          </p:nvPr>
        </p:nvSpPr>
        <p:spPr/>
        <p:txBody>
          <a:bodyPr/>
          <a:lstStyle/>
          <a:p>
            <a:r>
              <a:rPr lang="en-US"/>
              <a:t>Xuanzang's Heart Sutra in Sino-Korean</a:t>
            </a:r>
          </a:p>
        </p:txBody>
      </p:sp>
    </p:spTree>
    <p:extLst>
      <p:ext uri="{BB962C8B-B14F-4D97-AF65-F5344CB8AC3E}">
        <p14:creationId xmlns:p14="http://schemas.microsoft.com/office/powerpoint/2010/main" val="323104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88CC5-0895-1274-53E7-DD82D172A9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1202678E-1EF1-A1DC-7100-B1B5435F88B0}"/>
              </a:ext>
            </a:extLst>
          </p:cNvPr>
          <p:cNvSpPr txBox="1"/>
          <p:nvPr/>
        </p:nvSpPr>
        <p:spPr>
          <a:xfrm>
            <a:off x="97104" y="105196"/>
            <a:ext cx="1198430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Lesson Two</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10" name="TextBox 9">
            <a:extLst>
              <a:ext uri="{FF2B5EF4-FFF2-40B4-BE49-F238E27FC236}">
                <a16:creationId xmlns:a16="http://schemas.microsoft.com/office/drawing/2014/main" id="{D1EC84A2-0BFC-FA3B-5C2E-83DEEF160B5B}"/>
              </a:ext>
            </a:extLst>
          </p:cNvPr>
          <p:cNvSpPr txBox="1"/>
          <p:nvPr/>
        </p:nvSpPr>
        <p:spPr>
          <a:xfrm>
            <a:off x="455295" y="1930423"/>
            <a:ext cx="10810959" cy="199381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20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摩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广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林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手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摩</a:t>
            </a:r>
            <a:r>
              <a:rPr kumimoji="0" lang="zh-CN" altLang="en-US" sz="2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訶 般 若 波 羅 蜜 多 心 經</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广</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广</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丶</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厂</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4.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丶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5.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厂</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林</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林</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木</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木</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6.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木</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 </a:t>
            </a:r>
            <a:r>
              <a:rPr kumimoji="0" lang="zh-CN" alt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手</a:t>
            </a:r>
            <a:endParaRPr kumimoji="0" lang="en-US" altLang="zh-CN"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261E2474-8236-1E28-7683-6206B8ACFC48}"/>
              </a:ext>
            </a:extLst>
          </p:cNvPr>
          <p:cNvSpPr txBox="1"/>
          <p:nvPr/>
        </p:nvSpPr>
        <p:spPr>
          <a:xfrm>
            <a:off x="352002" y="4228093"/>
            <a:ext cx="11729407" cy="2779483"/>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广</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gwang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광</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guǎng</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vast, wide </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林</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rim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림</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lín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forest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seon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rim)</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手</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su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shǒu</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hand  </a:t>
            </a:r>
            <a:r>
              <a:rPr kumimoji="0" lang="en-US" altLang="ko-KR"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ko-KR" sz="16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cheon</a:t>
            </a:r>
            <a:r>
              <a:rPr kumimoji="0" lang="en-US" altLang="ko-KR"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su gyeong)</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4.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丶</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ju (</a:t>
            </a:r>
            <a:r>
              <a:rPr kumimoji="0" lang="ko-KR"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주</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a:ea typeface="맑은 고딕" panose="020B0503020000020004" pitchFamily="34" charset="-127"/>
                <a:cs typeface="+mn-cs"/>
              </a:rPr>
              <a:t>zhǔ</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lord;   (alt. form of </a:t>
            </a:r>
            <a:r>
              <a:rPr kumimoji="0" lang="zh-CN" altLang="en-US" sz="20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主</a:t>
            </a: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a:t>
            </a:r>
            <a:r>
              <a:rPr kumimoji="0" lang="zh-CN" altLang="en-US" sz="2000" b="1" i="0" u="none" strike="noStrike" kern="1200" cap="none" spc="0" normalizeH="0" baseline="0" noProof="0" dirty="0">
                <a:ln>
                  <a:noFill/>
                </a:ln>
                <a:solidFill>
                  <a:srgbClr val="000000"/>
                </a:solidFill>
                <a:effectLst/>
                <a:highlight>
                  <a:srgbClr val="FFFF00"/>
                </a:highlight>
                <a:uLnTx/>
                <a:uFillTx/>
                <a:latin typeface="Calibri" panose="020F0502020204030204"/>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5.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厂</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한</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hǎn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cliff</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6.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木</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mok</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목</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mù</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tree, wood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moktak</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47658B09-484B-A15C-0547-8FC601B59C9A}"/>
              </a:ext>
            </a:extLst>
          </p:cNvPr>
          <p:cNvCxnSpPr/>
          <p:nvPr/>
        </p:nvCxnSpPr>
        <p:spPr>
          <a:xfrm>
            <a:off x="97104" y="4043203"/>
            <a:ext cx="11903384"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9791CB-CD73-C643-9041-C63C189352A4}"/>
              </a:ext>
            </a:extLst>
          </p:cNvPr>
          <p:cNvSpPr txBox="1"/>
          <p:nvPr/>
        </p:nvSpPr>
        <p:spPr>
          <a:xfrm>
            <a:off x="1490871" y="755373"/>
            <a:ext cx="8739808" cy="830997"/>
          </a:xfrm>
          <a:prstGeom prst="rect">
            <a:avLst/>
          </a:prstGeom>
          <a:noFill/>
        </p:spPr>
        <p:txBody>
          <a:bodyPr wrap="square" rtlCol="0">
            <a:spAutoFit/>
          </a:bodyPr>
          <a:lstStyle/>
          <a:p>
            <a:r>
              <a:rPr lang="en-US" sz="4800" b="1" dirty="0"/>
              <a:t>摩</a:t>
            </a:r>
            <a:r>
              <a:rPr lang="en-US" sz="3200" dirty="0"/>
              <a:t> Kangxi radical </a:t>
            </a:r>
            <a:r>
              <a:rPr lang="en-US" sz="3200" b="1" dirty="0"/>
              <a:t>64</a:t>
            </a:r>
            <a:r>
              <a:rPr lang="en-US" sz="3200" dirty="0"/>
              <a:t>, </a:t>
            </a:r>
            <a:r>
              <a:rPr lang="en-US" sz="4800" b="1" dirty="0"/>
              <a:t>手 </a:t>
            </a:r>
            <a:r>
              <a:rPr lang="en-US" sz="3200" dirty="0"/>
              <a:t>+ 11, 15 strokes total</a:t>
            </a:r>
          </a:p>
        </p:txBody>
      </p:sp>
      <p:sp>
        <p:nvSpPr>
          <p:cNvPr id="6" name="Rectangle 5">
            <a:extLst>
              <a:ext uri="{FF2B5EF4-FFF2-40B4-BE49-F238E27FC236}">
                <a16:creationId xmlns:a16="http://schemas.microsoft.com/office/drawing/2014/main" id="{FB5BE246-E94E-AE5A-4BDA-48A6D253F394}"/>
              </a:ext>
            </a:extLst>
          </p:cNvPr>
          <p:cNvSpPr/>
          <p:nvPr/>
        </p:nvSpPr>
        <p:spPr>
          <a:xfrm>
            <a:off x="1431235" y="732513"/>
            <a:ext cx="8242852" cy="9703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33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3CBC48-D9E6-0F7F-AB7E-BD02554B0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0DECA8-E3EF-5329-25A7-81698BDAFC5E}"/>
              </a:ext>
            </a:extLst>
          </p:cNvPr>
          <p:cNvSpPr txBox="1"/>
          <p:nvPr/>
        </p:nvSpPr>
        <p:spPr>
          <a:xfrm>
            <a:off x="356050" y="1775194"/>
            <a:ext cx="11652531" cy="28972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200"/>
              </a:spcAft>
              <a:buClrTx/>
              <a:buSzTx/>
              <a:buFontTx/>
              <a:buNone/>
              <a:tabLst/>
              <a:defRPr/>
            </a:pPr>
            <a:r>
              <a:rPr kumimoji="0" lang="zh-CN" altLang="en-US" sz="6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訶</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言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可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a:t>
            </a:r>
            <a:r>
              <a:rPr kumimoji="0" lang="zh-CN" altLang="en-US" sz="4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訶</a:t>
            </a:r>
            <a:r>
              <a:rPr kumimoji="0" lang="zh-CN" altLang="en-US" sz="40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般 若 波 羅 蜜 多 心 經</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7.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言</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言</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亠</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二</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口</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9.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亠</a:t>
            </a:r>
            <a:r>
              <a:rPr kumimoji="0" lang="zh-CN" alt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10.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二</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   	11.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口</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kumimoji="0" lang="en-US"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亠</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丶</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一</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743200" marR="0" lvl="0" indent="457200" algn="l" defTabSz="914400" rtl="0" eaLnBrk="1" fontAlgn="auto" latinLnBrk="0" hangingPunct="1">
              <a:lnSpc>
                <a:spcPct val="107000"/>
              </a:lnSpc>
              <a:spcBef>
                <a:spcPts val="0"/>
              </a:spcBef>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12. </a:t>
            </a:r>
            <a:r>
              <a:rPr kumimoji="0" lang="zh-CN" altLang="en-US"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一</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8.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可</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可</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丁</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口</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13. </a:t>
            </a:r>
            <a:r>
              <a:rPr kumimoji="0" lang="zh-CN" altLang="en-US"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丁</a:t>
            </a:r>
            <a:r>
              <a:rPr kumimoji="0" lang="zh-CN" alt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丁</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一</a:t>
            </a:r>
            <a:r>
              <a:rPr kumimoji="0" lang="en-US" altLang="zh-CN"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亅</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kumimoji="0" lang="en-US"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n-US" b="1" dirty="0">
                <a:solidFill>
                  <a:srgbClr val="8EAADB"/>
                </a:solidFill>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14. </a:t>
            </a:r>
            <a:r>
              <a:rPr kumimoji="0" lang="zh-CN" altLang="en-US"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亅</a:t>
            </a:r>
            <a:endParaRPr kumimoji="0" lang="en-US" altLang="zh-CN"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AE685908-A52D-013F-1BC4-423759C0029A}"/>
              </a:ext>
            </a:extLst>
          </p:cNvPr>
          <p:cNvSpPr txBox="1"/>
          <p:nvPr/>
        </p:nvSpPr>
        <p:spPr>
          <a:xfrm>
            <a:off x="186117" y="105196"/>
            <a:ext cx="1182246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Two)</a:t>
            </a:r>
          </a:p>
        </p:txBody>
      </p:sp>
      <p:sp>
        <p:nvSpPr>
          <p:cNvPr id="5" name="TextBox 4">
            <a:extLst>
              <a:ext uri="{FF2B5EF4-FFF2-40B4-BE49-F238E27FC236}">
                <a16:creationId xmlns:a16="http://schemas.microsoft.com/office/drawing/2014/main" id="{6B737D0F-1AA0-93F7-FDB3-92270E98FB01}"/>
              </a:ext>
            </a:extLst>
          </p:cNvPr>
          <p:cNvSpPr txBox="1"/>
          <p:nvPr/>
        </p:nvSpPr>
        <p:spPr>
          <a:xfrm>
            <a:off x="1093305" y="680616"/>
            <a:ext cx="8501269" cy="830997"/>
          </a:xfrm>
          <a:prstGeom prst="rect">
            <a:avLst/>
          </a:prstGeom>
          <a:noFill/>
        </p:spPr>
        <p:txBody>
          <a:bodyPr wrap="square" rtlCol="0">
            <a:spAutoFit/>
          </a:bodyPr>
          <a:lstStyle/>
          <a:p>
            <a:r>
              <a:rPr lang="zh-CN" altLang="en-US" sz="4800" b="1" dirty="0"/>
              <a:t>訶</a:t>
            </a:r>
            <a:r>
              <a:rPr lang="zh-CN" altLang="en-US" sz="3200" dirty="0"/>
              <a:t> </a:t>
            </a:r>
            <a:r>
              <a:rPr lang="en-US" altLang="zh-CN" sz="3200" dirty="0"/>
              <a:t>(</a:t>
            </a:r>
            <a:r>
              <a:rPr lang="en-US" sz="3200" dirty="0"/>
              <a:t>Kangxi radical 149, </a:t>
            </a:r>
            <a:r>
              <a:rPr lang="zh-CN" altLang="en-US" sz="4800" b="1" dirty="0"/>
              <a:t>言</a:t>
            </a:r>
            <a:r>
              <a:rPr lang="en-US" altLang="zh-CN" sz="3200" dirty="0"/>
              <a:t>+ 5, 12 </a:t>
            </a:r>
            <a:r>
              <a:rPr lang="en-US" sz="3200" dirty="0"/>
              <a:t>strokes</a:t>
            </a:r>
          </a:p>
        </p:txBody>
      </p:sp>
      <p:sp>
        <p:nvSpPr>
          <p:cNvPr id="7" name="Rectangle 6">
            <a:extLst>
              <a:ext uri="{FF2B5EF4-FFF2-40B4-BE49-F238E27FC236}">
                <a16:creationId xmlns:a16="http://schemas.microsoft.com/office/drawing/2014/main" id="{EB08172E-9D8E-62BD-E461-15CD8122A372}"/>
              </a:ext>
            </a:extLst>
          </p:cNvPr>
          <p:cNvSpPr/>
          <p:nvPr/>
        </p:nvSpPr>
        <p:spPr>
          <a:xfrm>
            <a:off x="1093304" y="671922"/>
            <a:ext cx="7268817" cy="905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49F23B-1B09-A48F-E486-AED3010B39B6}"/>
              </a:ext>
            </a:extLst>
          </p:cNvPr>
          <p:cNvSpPr txBox="1"/>
          <p:nvPr/>
        </p:nvSpPr>
        <p:spPr>
          <a:xfrm>
            <a:off x="440635" y="5161265"/>
            <a:ext cx="11204713" cy="954107"/>
          </a:xfrm>
          <a:prstGeom prst="rect">
            <a:avLst/>
          </a:prstGeom>
          <a:noFill/>
        </p:spPr>
        <p:txBody>
          <a:bodyPr wrap="square" numCol="2" rtlCol="0">
            <a:spAutoFit/>
          </a:bodyPr>
          <a:lstStyle/>
          <a:p>
            <a:r>
              <a:rPr lang="en-US" altLang="zh-CN" sz="1400" dirty="0"/>
              <a:t>7.   </a:t>
            </a:r>
            <a:r>
              <a:rPr lang="zh-CN" altLang="en-US" sz="1400" dirty="0"/>
              <a:t>言 </a:t>
            </a:r>
            <a:r>
              <a:rPr lang="en-US" sz="1400" dirty="0"/>
              <a:t>eon (</a:t>
            </a:r>
            <a:r>
              <a:rPr lang="ko-KR" altLang="en-US" sz="1400" dirty="0"/>
              <a:t>언</a:t>
            </a:r>
            <a:r>
              <a:rPr lang="en-US" altLang="ko-KR" sz="1400" dirty="0"/>
              <a:t>);  </a:t>
            </a:r>
            <a:r>
              <a:rPr lang="en-US" sz="1400" dirty="0" err="1"/>
              <a:t>yán</a:t>
            </a:r>
            <a:r>
              <a:rPr lang="en-US" sz="1400" dirty="0"/>
              <a:t>;   words, speech     </a:t>
            </a:r>
          </a:p>
          <a:p>
            <a:r>
              <a:rPr lang="en-US" sz="1400" dirty="0"/>
              <a:t>8.   </a:t>
            </a:r>
            <a:r>
              <a:rPr lang="zh-CN" altLang="en-US" sz="1400" dirty="0"/>
              <a:t>可 </a:t>
            </a:r>
            <a:r>
              <a:rPr lang="en-US" sz="1400" dirty="0"/>
              <a:t>ga    (</a:t>
            </a:r>
            <a:r>
              <a:rPr lang="ko-KR" altLang="en-US" sz="1400" dirty="0"/>
              <a:t>가</a:t>
            </a:r>
            <a:r>
              <a:rPr lang="en-US" altLang="ko-KR" sz="1400" dirty="0"/>
              <a:t>);  </a:t>
            </a:r>
            <a:r>
              <a:rPr lang="en-US" sz="1400" dirty="0" err="1"/>
              <a:t>kě</a:t>
            </a:r>
            <a:r>
              <a:rPr lang="en-US" sz="1400" dirty="0"/>
              <a:t>;    possible, can, be able to </a:t>
            </a:r>
          </a:p>
          <a:p>
            <a:r>
              <a:rPr lang="en-US" sz="1400" dirty="0"/>
              <a:t>9.   </a:t>
            </a:r>
            <a:r>
              <a:rPr lang="zh-CN" altLang="en-US" sz="1400" dirty="0"/>
              <a:t>亠 </a:t>
            </a:r>
            <a:r>
              <a:rPr lang="en-US" sz="1400" dirty="0"/>
              <a:t>du    (</a:t>
            </a:r>
            <a:r>
              <a:rPr lang="ko-KR" altLang="en-US" sz="1400" dirty="0"/>
              <a:t>두</a:t>
            </a:r>
            <a:r>
              <a:rPr lang="en-US" altLang="ko-KR" sz="1400" dirty="0"/>
              <a:t>);   </a:t>
            </a:r>
            <a:r>
              <a:rPr lang="en-US" sz="1400" dirty="0" err="1"/>
              <a:t>tóu</a:t>
            </a:r>
            <a:r>
              <a:rPr lang="en-US" sz="1400" dirty="0"/>
              <a:t>;     lid, cover; cap  </a:t>
            </a:r>
          </a:p>
          <a:p>
            <a:r>
              <a:rPr lang="en-US" sz="1400" dirty="0"/>
              <a:t>10. </a:t>
            </a:r>
            <a:r>
              <a:rPr lang="zh-CN" altLang="en-US" sz="1400" dirty="0"/>
              <a:t>二 </a:t>
            </a:r>
            <a:r>
              <a:rPr lang="en-US" sz="1400" dirty="0" err="1"/>
              <a:t>i</a:t>
            </a:r>
            <a:r>
              <a:rPr lang="en-US" sz="1400" dirty="0"/>
              <a:t>       (</a:t>
            </a:r>
            <a:r>
              <a:rPr lang="ko-KR" altLang="en-US" sz="1400" dirty="0"/>
              <a:t>이</a:t>
            </a:r>
            <a:r>
              <a:rPr lang="en-US" altLang="ko-KR" sz="1400" dirty="0"/>
              <a:t>);   </a:t>
            </a:r>
            <a:r>
              <a:rPr lang="en-US" sz="1400" dirty="0" err="1"/>
              <a:t>èr</a:t>
            </a:r>
            <a:r>
              <a:rPr lang="en-US" sz="1400" dirty="0"/>
              <a:t>;    2, two</a:t>
            </a:r>
          </a:p>
          <a:p>
            <a:r>
              <a:rPr lang="en-US" sz="1400" dirty="0"/>
              <a:t>11. </a:t>
            </a:r>
            <a:r>
              <a:rPr lang="zh-CN" altLang="en-US" sz="1400" dirty="0"/>
              <a:t>口 </a:t>
            </a:r>
            <a:r>
              <a:rPr lang="en-US" sz="1400" dirty="0" err="1"/>
              <a:t>gu</a:t>
            </a:r>
            <a:r>
              <a:rPr lang="en-US" sz="1400" dirty="0"/>
              <a:t>    (</a:t>
            </a:r>
            <a:r>
              <a:rPr lang="ko-KR" altLang="en-US" sz="1400" dirty="0"/>
              <a:t>구</a:t>
            </a:r>
            <a:r>
              <a:rPr lang="en-US" altLang="ko-KR" sz="1400" dirty="0"/>
              <a:t>);   </a:t>
            </a:r>
            <a:r>
              <a:rPr lang="en-US" sz="1400" dirty="0" err="1"/>
              <a:t>kǒu</a:t>
            </a:r>
            <a:r>
              <a:rPr lang="en-US" sz="1400" dirty="0"/>
              <a:t>;   mouth  </a:t>
            </a:r>
          </a:p>
          <a:p>
            <a:r>
              <a:rPr lang="en-US" sz="1400" dirty="0"/>
              <a:t>12. </a:t>
            </a:r>
            <a:r>
              <a:rPr lang="zh-CN" altLang="en-US" sz="1400" dirty="0"/>
              <a:t>一 </a:t>
            </a:r>
            <a:r>
              <a:rPr lang="en-US" sz="1400" dirty="0"/>
              <a:t>il       (</a:t>
            </a:r>
            <a:r>
              <a:rPr lang="ko-KR" altLang="en-US" sz="1400" dirty="0"/>
              <a:t>일</a:t>
            </a:r>
            <a:r>
              <a:rPr lang="en-US" altLang="ko-KR" sz="1400" dirty="0"/>
              <a:t>); </a:t>
            </a:r>
            <a:r>
              <a:rPr lang="en-US" sz="1400" dirty="0" err="1"/>
              <a:t>yī</a:t>
            </a:r>
            <a:r>
              <a:rPr lang="en-US" sz="1400" dirty="0"/>
              <a:t>;       1, one</a:t>
            </a:r>
          </a:p>
          <a:p>
            <a:r>
              <a:rPr lang="en-US" sz="1400" dirty="0"/>
              <a:t>13. </a:t>
            </a:r>
            <a:r>
              <a:rPr lang="zh-CN" altLang="en-US" sz="1400" dirty="0"/>
              <a:t>丁 </a:t>
            </a:r>
            <a:r>
              <a:rPr lang="en-US" sz="1400" dirty="0" err="1"/>
              <a:t>jeong</a:t>
            </a:r>
            <a:r>
              <a:rPr lang="en-US" sz="1400" dirty="0"/>
              <a:t>  (</a:t>
            </a:r>
            <a:r>
              <a:rPr lang="ko-KR" altLang="en-US" sz="1400" dirty="0"/>
              <a:t>정</a:t>
            </a:r>
            <a:r>
              <a:rPr lang="en-US" altLang="ko-KR" sz="1400" dirty="0"/>
              <a:t>); </a:t>
            </a:r>
            <a:r>
              <a:rPr lang="en-US" sz="1400" dirty="0" err="1"/>
              <a:t>dīng</a:t>
            </a:r>
            <a:r>
              <a:rPr lang="en-US" sz="1400" dirty="0"/>
              <a:t>;  fourth stem, fourth, IV</a:t>
            </a:r>
          </a:p>
          <a:p>
            <a:r>
              <a:rPr lang="en-US" sz="1400" dirty="0"/>
              <a:t>14. </a:t>
            </a:r>
            <a:r>
              <a:rPr lang="zh-CN" altLang="en-US" sz="1400" dirty="0"/>
              <a:t>亅 </a:t>
            </a:r>
            <a:r>
              <a:rPr lang="en-US" sz="1400" dirty="0" err="1"/>
              <a:t>gweol</a:t>
            </a:r>
            <a:r>
              <a:rPr lang="en-US" sz="1400" dirty="0"/>
              <a:t> (</a:t>
            </a:r>
            <a:r>
              <a:rPr lang="ko-KR" altLang="en-US" sz="1400" dirty="0"/>
              <a:t>궐</a:t>
            </a:r>
            <a:r>
              <a:rPr lang="en-US" altLang="ko-KR" sz="1400" dirty="0"/>
              <a:t>); </a:t>
            </a:r>
            <a:r>
              <a:rPr lang="en-US" sz="1400" dirty="0" err="1"/>
              <a:t>jué</a:t>
            </a:r>
            <a:r>
              <a:rPr lang="en-US" sz="1400" dirty="0"/>
              <a:t>;     hook</a:t>
            </a:r>
          </a:p>
        </p:txBody>
      </p:sp>
    </p:spTree>
    <p:extLst>
      <p:ext uri="{BB962C8B-B14F-4D97-AF65-F5344CB8AC3E}">
        <p14:creationId xmlns:p14="http://schemas.microsoft.com/office/powerpoint/2010/main" val="194130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9F3B1E-4B36-5BF8-0570-C90F9AB7C063}"/>
              </a:ext>
            </a:extLst>
          </p:cNvPr>
          <p:cNvSpPr txBox="1"/>
          <p:nvPr/>
        </p:nvSpPr>
        <p:spPr>
          <a:xfrm>
            <a:off x="185530" y="79513"/>
            <a:ext cx="1189382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3" name="Footer Placeholder 2">
            <a:extLst>
              <a:ext uri="{FF2B5EF4-FFF2-40B4-BE49-F238E27FC236}">
                <a16:creationId xmlns:a16="http://schemas.microsoft.com/office/drawing/2014/main" id="{52C563D4-E36A-4506-6217-1CF6BE461850}"/>
              </a:ext>
            </a:extLst>
          </p:cNvPr>
          <p:cNvSpPr>
            <a:spLocks noGrp="1"/>
          </p:cNvSpPr>
          <p:nvPr>
            <p:ph type="ftr" sz="quarter" idx="11"/>
          </p:nvPr>
        </p:nvSpPr>
        <p:spPr/>
        <p:txBody>
          <a:bodyPr/>
          <a:lstStyle/>
          <a:p>
            <a:r>
              <a:rPr lang="en-US"/>
              <a:t>Xuanzang's Heart Sutra in Sino-Korean</a:t>
            </a:r>
          </a:p>
        </p:txBody>
      </p:sp>
      <p:sp>
        <p:nvSpPr>
          <p:cNvPr id="4" name="TextBox 3">
            <a:extLst>
              <a:ext uri="{FF2B5EF4-FFF2-40B4-BE49-F238E27FC236}">
                <a16:creationId xmlns:a16="http://schemas.microsoft.com/office/drawing/2014/main" id="{26DD9F09-B05F-D371-9F25-C30D1ADE770C}"/>
              </a:ext>
            </a:extLst>
          </p:cNvPr>
          <p:cNvSpPr txBox="1"/>
          <p:nvPr/>
        </p:nvSpPr>
        <p:spPr>
          <a:xfrm>
            <a:off x="185530" y="764498"/>
            <a:ext cx="7489434" cy="5509200"/>
          </a:xfrm>
          <a:prstGeom prst="rect">
            <a:avLst/>
          </a:prstGeom>
          <a:noFill/>
        </p:spPr>
        <p:txBody>
          <a:bodyPr wrap="square" rtlCol="0">
            <a:spAutoFit/>
          </a:bodyPr>
          <a:lstStyle/>
          <a:p>
            <a:r>
              <a:rPr lang="en-US" sz="1600" dirty="0"/>
              <a:t>1. Use the Lesson Plans to keep track of where you are and where you're going.</a:t>
            </a:r>
          </a:p>
          <a:p>
            <a:endParaRPr lang="en-US" sz="1600" dirty="0"/>
          </a:p>
          <a:p>
            <a:r>
              <a:rPr lang="en-US" sz="1600" dirty="0"/>
              <a:t>2. Use </a:t>
            </a:r>
            <a:r>
              <a:rPr lang="en-US" sz="1600" dirty="0" err="1"/>
              <a:t>Memrise</a:t>
            </a:r>
            <a:r>
              <a:rPr lang="en-US" sz="1600" dirty="0"/>
              <a:t> to learn to recognize the characters, what they mean, and how they are pronounced. Flashcards are good for this, too!!</a:t>
            </a:r>
          </a:p>
          <a:p>
            <a:endParaRPr lang="en-US" sz="1600" dirty="0"/>
          </a:p>
          <a:p>
            <a:r>
              <a:rPr lang="en-US" sz="1600" dirty="0"/>
              <a:t>3. Use practice sheets and stroke order diagrams to learn how to write the characters. </a:t>
            </a:r>
          </a:p>
          <a:p>
            <a:endParaRPr lang="en-US" sz="1600" dirty="0"/>
          </a:p>
          <a:p>
            <a:r>
              <a:rPr lang="en-US" sz="1600" dirty="0"/>
              <a:t>4. Try to write 500 strokes a day – or even more.  Find a pen that you really like. If 500 is too many, set a lower goal that you can realistically do.</a:t>
            </a:r>
          </a:p>
          <a:p>
            <a:endParaRPr lang="en-US" sz="1600" dirty="0"/>
          </a:p>
          <a:p>
            <a:r>
              <a:rPr lang="en-US" sz="1600" dirty="0"/>
              <a:t>5. Use the "Writing the Ox" web application to relate individual characters and components to the Big Picture.</a:t>
            </a:r>
          </a:p>
          <a:p>
            <a:endParaRPr lang="en-US" sz="1600" dirty="0"/>
          </a:p>
          <a:p>
            <a:r>
              <a:rPr lang="en-US" sz="1600" dirty="0"/>
              <a:t>6. Learn how to use a dictionary to look up characters using (1) pinyin, (2) radical, and (3) English meaning.</a:t>
            </a:r>
          </a:p>
          <a:p>
            <a:endParaRPr lang="en-US" sz="1600" dirty="0"/>
          </a:p>
          <a:p>
            <a:r>
              <a:rPr lang="en-US" sz="1600" dirty="0"/>
              <a:t>7. Use google, </a:t>
            </a:r>
            <a:r>
              <a:rPr lang="en-US" sz="1600" dirty="0" err="1"/>
              <a:t>wiktionary</a:t>
            </a:r>
            <a:r>
              <a:rPr lang="en-US" sz="1600" dirty="0"/>
              <a:t>, </a:t>
            </a:r>
            <a:r>
              <a:rPr lang="en-US" sz="1600" dirty="0" err="1"/>
              <a:t>youtube</a:t>
            </a:r>
            <a:r>
              <a:rPr lang="en-US" sz="1600" dirty="0"/>
              <a:t>, </a:t>
            </a:r>
            <a:r>
              <a:rPr lang="en-US" sz="1600" dirty="0" err="1"/>
              <a:t>etc</a:t>
            </a:r>
            <a:r>
              <a:rPr lang="en-US" sz="1600" dirty="0"/>
              <a:t>, to do your own investigation about characters and components.</a:t>
            </a:r>
          </a:p>
          <a:p>
            <a:endParaRPr lang="en-US" sz="1600" dirty="0"/>
          </a:p>
          <a:p>
            <a:r>
              <a:rPr lang="en-US" sz="1600" dirty="0"/>
              <a:t>8. Learn how to recite the Heart Sutra by Heart. Try to recite it at least once a day, preferably more. It's a good practice to recite it three times in a row, even if you can't do this every day, you should get accustomed to doing it.</a:t>
            </a:r>
          </a:p>
        </p:txBody>
      </p:sp>
      <p:pic>
        <p:nvPicPr>
          <p:cNvPr id="6" name="Picture 5">
            <a:extLst>
              <a:ext uri="{FF2B5EF4-FFF2-40B4-BE49-F238E27FC236}">
                <a16:creationId xmlns:a16="http://schemas.microsoft.com/office/drawing/2014/main" id="{18C58D85-028D-041D-8616-DCE0650B8ACE}"/>
              </a:ext>
            </a:extLst>
          </p:cNvPr>
          <p:cNvPicPr>
            <a:picLocks noChangeAspect="1"/>
          </p:cNvPicPr>
          <p:nvPr/>
        </p:nvPicPr>
        <p:blipFill>
          <a:blip r:embed="rId2"/>
          <a:stretch>
            <a:fillRect/>
          </a:stretch>
        </p:blipFill>
        <p:spPr>
          <a:xfrm>
            <a:off x="7959777" y="846943"/>
            <a:ext cx="3762998" cy="4802153"/>
          </a:xfrm>
          <a:prstGeom prst="rect">
            <a:avLst/>
          </a:prstGeom>
        </p:spPr>
      </p:pic>
      <p:sp>
        <p:nvSpPr>
          <p:cNvPr id="7" name="TextBox 6">
            <a:extLst>
              <a:ext uri="{FF2B5EF4-FFF2-40B4-BE49-F238E27FC236}">
                <a16:creationId xmlns:a16="http://schemas.microsoft.com/office/drawing/2014/main" id="{5BA0A641-6755-AF73-2575-CDCDF6CB702E}"/>
              </a:ext>
            </a:extLst>
          </p:cNvPr>
          <p:cNvSpPr txBox="1"/>
          <p:nvPr/>
        </p:nvSpPr>
        <p:spPr>
          <a:xfrm>
            <a:off x="8094689" y="5538867"/>
            <a:ext cx="3628086" cy="817484"/>
          </a:xfrm>
          <a:prstGeom prst="rect">
            <a:avLst/>
          </a:prstGeom>
          <a:noFill/>
        </p:spPr>
        <p:txBody>
          <a:bodyPr wrap="square" rtlCol="0">
            <a:spAutoFit/>
          </a:bodyPr>
          <a:lstStyle/>
          <a:p>
            <a:r>
              <a:rPr lang="en-US" dirty="0"/>
              <a:t>Practice sheet for the character </a:t>
            </a:r>
            <a:r>
              <a:rPr lang="zh-CN" altLang="en-US" dirty="0"/>
              <a:t>訶 </a:t>
            </a:r>
            <a:r>
              <a:rPr lang="en-US" altLang="zh-CN" dirty="0"/>
              <a:t>(ha) from </a:t>
            </a:r>
            <a:r>
              <a:rPr lang="en-US" altLang="zh-CN" dirty="0" err="1"/>
              <a:t>PurpleCulture.Net</a:t>
            </a:r>
            <a:r>
              <a:rPr lang="en-US" altLang="zh-CN" dirty="0"/>
              <a:t>:</a:t>
            </a:r>
          </a:p>
          <a:p>
            <a:r>
              <a:rPr lang="en-US" sz="1100" dirty="0">
                <a:hlinkClick r:id="rId3"/>
              </a:rPr>
              <a:t>https://www.purpleculture.net/chinese_practice_sheet/</a:t>
            </a:r>
            <a:endParaRPr lang="en-US" sz="1100" dirty="0"/>
          </a:p>
        </p:txBody>
      </p:sp>
    </p:spTree>
    <p:extLst>
      <p:ext uri="{BB962C8B-B14F-4D97-AF65-F5344CB8AC3E}">
        <p14:creationId xmlns:p14="http://schemas.microsoft.com/office/powerpoint/2010/main" val="56329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AFCF6-D57F-D7B7-B8F2-E3BD61AA3FAC}"/>
              </a:ext>
            </a:extLst>
          </p:cNvPr>
          <p:cNvSpPr txBox="1"/>
          <p:nvPr/>
        </p:nvSpPr>
        <p:spPr>
          <a:xfrm>
            <a:off x="205409" y="99391"/>
            <a:ext cx="11873948"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Two)</a:t>
            </a:r>
          </a:p>
        </p:txBody>
      </p:sp>
      <p:sp>
        <p:nvSpPr>
          <p:cNvPr id="2" name="Footer Placeholder 1">
            <a:extLst>
              <a:ext uri="{FF2B5EF4-FFF2-40B4-BE49-F238E27FC236}">
                <a16:creationId xmlns:a16="http://schemas.microsoft.com/office/drawing/2014/main" id="{F5030AB8-7207-20B0-C4F9-B081E31ADA50}"/>
              </a:ext>
            </a:extLst>
          </p:cNvPr>
          <p:cNvSpPr>
            <a:spLocks noGrp="1"/>
          </p:cNvSpPr>
          <p:nvPr>
            <p:ph type="ftr" sz="quarter" idx="11"/>
          </p:nvPr>
        </p:nvSpPr>
        <p:spPr/>
        <p:txBody>
          <a:bodyPr/>
          <a:lstStyle/>
          <a:p>
            <a:r>
              <a:rPr lang="en-US"/>
              <a:t>Xuanzang's Heart Sutra in Sino-Korean</a:t>
            </a:r>
          </a:p>
        </p:txBody>
      </p:sp>
      <p:pic>
        <p:nvPicPr>
          <p:cNvPr id="6" name="Picture 5">
            <a:extLst>
              <a:ext uri="{FF2B5EF4-FFF2-40B4-BE49-F238E27FC236}">
                <a16:creationId xmlns:a16="http://schemas.microsoft.com/office/drawing/2014/main" id="{E4C9D841-F81C-2C7C-8FDD-9595F1C3140F}"/>
              </a:ext>
            </a:extLst>
          </p:cNvPr>
          <p:cNvPicPr>
            <a:picLocks noChangeAspect="1"/>
          </p:cNvPicPr>
          <p:nvPr/>
        </p:nvPicPr>
        <p:blipFill>
          <a:blip r:embed="rId2"/>
          <a:stretch>
            <a:fillRect/>
          </a:stretch>
        </p:blipFill>
        <p:spPr>
          <a:xfrm>
            <a:off x="346330" y="720052"/>
            <a:ext cx="1191718" cy="1752731"/>
          </a:xfrm>
          <a:prstGeom prst="rect">
            <a:avLst/>
          </a:prstGeom>
        </p:spPr>
      </p:pic>
      <p:pic>
        <p:nvPicPr>
          <p:cNvPr id="8" name="Picture 7">
            <a:extLst>
              <a:ext uri="{FF2B5EF4-FFF2-40B4-BE49-F238E27FC236}">
                <a16:creationId xmlns:a16="http://schemas.microsoft.com/office/drawing/2014/main" id="{F7971705-FAE7-9304-3367-53F967819564}"/>
              </a:ext>
            </a:extLst>
          </p:cNvPr>
          <p:cNvPicPr>
            <a:picLocks noChangeAspect="1"/>
          </p:cNvPicPr>
          <p:nvPr/>
        </p:nvPicPr>
        <p:blipFill>
          <a:blip r:embed="rId3"/>
          <a:stretch>
            <a:fillRect/>
          </a:stretch>
        </p:blipFill>
        <p:spPr>
          <a:xfrm>
            <a:off x="10293510" y="2648817"/>
            <a:ext cx="987900" cy="1499081"/>
          </a:xfrm>
          <a:prstGeom prst="rect">
            <a:avLst/>
          </a:prstGeom>
        </p:spPr>
      </p:pic>
      <p:pic>
        <p:nvPicPr>
          <p:cNvPr id="10" name="Picture 9">
            <a:extLst>
              <a:ext uri="{FF2B5EF4-FFF2-40B4-BE49-F238E27FC236}">
                <a16:creationId xmlns:a16="http://schemas.microsoft.com/office/drawing/2014/main" id="{FFF284A9-C253-31F7-40A1-B081430586EF}"/>
              </a:ext>
            </a:extLst>
          </p:cNvPr>
          <p:cNvPicPr>
            <a:picLocks noChangeAspect="1"/>
          </p:cNvPicPr>
          <p:nvPr/>
        </p:nvPicPr>
        <p:blipFill>
          <a:blip r:embed="rId4"/>
          <a:stretch>
            <a:fillRect/>
          </a:stretch>
        </p:blipFill>
        <p:spPr>
          <a:xfrm>
            <a:off x="346330" y="4510188"/>
            <a:ext cx="1191718" cy="1797970"/>
          </a:xfrm>
          <a:prstGeom prst="rect">
            <a:avLst/>
          </a:prstGeom>
        </p:spPr>
      </p:pic>
      <p:sp>
        <p:nvSpPr>
          <p:cNvPr id="4" name="TextBox 3">
            <a:extLst>
              <a:ext uri="{FF2B5EF4-FFF2-40B4-BE49-F238E27FC236}">
                <a16:creationId xmlns:a16="http://schemas.microsoft.com/office/drawing/2014/main" id="{D9A793C7-9652-36C2-7DB8-D6A063443231}"/>
              </a:ext>
            </a:extLst>
          </p:cNvPr>
          <p:cNvSpPr txBox="1"/>
          <p:nvPr/>
        </p:nvSpPr>
        <p:spPr>
          <a:xfrm>
            <a:off x="1678968" y="600247"/>
            <a:ext cx="8926830" cy="1723549"/>
          </a:xfrm>
          <a:prstGeom prst="rect">
            <a:avLst/>
          </a:prstGeom>
          <a:noFill/>
        </p:spPr>
        <p:txBody>
          <a:bodyPr wrap="square" rtlCol="0">
            <a:spAutoFit/>
          </a:bodyPr>
          <a:lstStyle/>
          <a:p>
            <a:r>
              <a:rPr lang="en-US" b="1" i="1" dirty="0"/>
              <a:t>Chinese Character Cognates: 808 Common Hanzi Kanji &amp; Hanja with online pronunciation guide for Mandarin Japanese &amp; Korean </a:t>
            </a:r>
          </a:p>
          <a:p>
            <a:pPr marL="285750" indent="-285750">
              <a:buFont typeface="Arial" panose="020B0604020202020204" pitchFamily="34" charset="0"/>
              <a:buChar char="•"/>
            </a:pPr>
            <a:r>
              <a:rPr lang="en-US" sz="1400" dirty="0"/>
              <a:t>They often look alike, though that's not always the case.</a:t>
            </a:r>
          </a:p>
          <a:p>
            <a:pPr marL="285750" indent="-285750">
              <a:buFont typeface="Arial" panose="020B0604020202020204" pitchFamily="34" charset="0"/>
              <a:buChar char="•"/>
            </a:pPr>
            <a:r>
              <a:rPr lang="en-US" sz="1400" dirty="0"/>
              <a:t>They certainly don’t sound alike, but they certainly mean the same.</a:t>
            </a:r>
          </a:p>
          <a:p>
            <a:pPr marL="285750" indent="-285750">
              <a:buFont typeface="Arial" panose="020B0604020202020204" pitchFamily="34" charset="0"/>
              <a:buChar char="•"/>
            </a:pPr>
            <a:r>
              <a:rPr lang="en-US" sz="1400" dirty="0"/>
              <a:t>If you know one, you should already know them all.</a:t>
            </a:r>
          </a:p>
          <a:p>
            <a:pPr marL="285750" indent="-285750">
              <a:buFont typeface="Arial" panose="020B0604020202020204" pitchFamily="34" charset="0"/>
              <a:buChar char="•"/>
            </a:pPr>
            <a:r>
              <a:rPr lang="en-US" sz="1400" dirty="0"/>
              <a:t>If one doesn’t know any, one should start with all three.</a:t>
            </a:r>
          </a:p>
          <a:p>
            <a:pPr marL="285750" indent="-285750">
              <a:buFont typeface="Arial" panose="020B0604020202020204" pitchFamily="34" charset="0"/>
              <a:buChar char="•"/>
            </a:pPr>
            <a:r>
              <a:rPr lang="en-US" sz="1400" dirty="0"/>
              <a:t>What are they? Why, they're Chinese character cognates, of course!</a:t>
            </a:r>
          </a:p>
        </p:txBody>
      </p:sp>
      <p:sp>
        <p:nvSpPr>
          <p:cNvPr id="5" name="TextBox 4">
            <a:extLst>
              <a:ext uri="{FF2B5EF4-FFF2-40B4-BE49-F238E27FC236}">
                <a16:creationId xmlns:a16="http://schemas.microsoft.com/office/drawing/2014/main" id="{81B45760-3A27-281F-6038-C9E516C3376D}"/>
              </a:ext>
            </a:extLst>
          </p:cNvPr>
          <p:cNvSpPr txBox="1"/>
          <p:nvPr/>
        </p:nvSpPr>
        <p:spPr>
          <a:xfrm>
            <a:off x="7041506" y="1155870"/>
            <a:ext cx="4377064" cy="1015663"/>
          </a:xfrm>
          <a:prstGeom prst="rect">
            <a:avLst/>
          </a:prstGeom>
          <a:noFill/>
        </p:spPr>
        <p:txBody>
          <a:bodyPr wrap="square" rtlCol="0">
            <a:spAutoFit/>
          </a:bodyPr>
          <a:lstStyle/>
          <a:p>
            <a:r>
              <a:rPr lang="en-US" sz="1200" b="1" dirty="0"/>
              <a:t>Pros:</a:t>
            </a:r>
            <a:r>
              <a:rPr lang="en-US" sz="1200" dirty="0"/>
              <a:t> Great for  Sino-Korean!  Both Hangeul and </a:t>
            </a:r>
            <a:r>
              <a:rPr lang="en-US" sz="1200" dirty="0" err="1"/>
              <a:t>Romaja</a:t>
            </a:r>
            <a:r>
              <a:rPr lang="en-US" sz="1200" dirty="0"/>
              <a:t> provided for all Hanja. Really helpful to see Mandarin, Korean, and Japanese side-by-side. And it's inexpensive: $9.99 for Kindle.</a:t>
            </a:r>
          </a:p>
          <a:p>
            <a:r>
              <a:rPr lang="en-US" sz="1200" b="1" dirty="0"/>
              <a:t>Cons:  </a:t>
            </a:r>
            <a:r>
              <a:rPr lang="en-US" sz="1200" dirty="0"/>
              <a:t>The Kindle version has the usual terrible Kindle problems. Impossible to cut and paste, and almost impossible to search! </a:t>
            </a:r>
          </a:p>
        </p:txBody>
      </p:sp>
      <p:sp>
        <p:nvSpPr>
          <p:cNvPr id="7" name="TextBox 6">
            <a:extLst>
              <a:ext uri="{FF2B5EF4-FFF2-40B4-BE49-F238E27FC236}">
                <a16:creationId xmlns:a16="http://schemas.microsoft.com/office/drawing/2014/main" id="{DB4B5A84-CB5F-D836-8358-6271D0F575B7}"/>
              </a:ext>
            </a:extLst>
          </p:cNvPr>
          <p:cNvSpPr txBox="1"/>
          <p:nvPr/>
        </p:nvSpPr>
        <p:spPr>
          <a:xfrm>
            <a:off x="1599008" y="2675883"/>
            <a:ext cx="8517255" cy="1384995"/>
          </a:xfrm>
          <a:prstGeom prst="rect">
            <a:avLst/>
          </a:prstGeom>
          <a:noFill/>
        </p:spPr>
        <p:txBody>
          <a:bodyPr wrap="square" rtlCol="0">
            <a:spAutoFit/>
          </a:bodyPr>
          <a:lstStyle/>
          <a:p>
            <a:r>
              <a:rPr lang="en-US" b="1" i="1" dirty="0"/>
              <a:t>The Kodansha Kanji Learner's Course: A Step-by-Step Guide to Mastering 2300 Characters</a:t>
            </a:r>
          </a:p>
          <a:p>
            <a:r>
              <a:rPr lang="en-US" sz="1200" dirty="0"/>
              <a:t>Master Kanji Through Extensive Reading: To give you the capacity to read a diverse range of authentic Japanese texts, the Kodansha Kanji Learner's Course now has an accompanying series of Graded Reading Sets (GRS) with over 30,000 reading exercises graded kanji-by-kanji, parallel English text, complete pronunciation guides, and extensive grammar support.  Download the FREE Volume 1 of the GRS series (bit.ly/2hqs6Fp) to experience the pleasure of reading and understanding authentic Japanese from your very first kanji. </a:t>
            </a:r>
          </a:p>
        </p:txBody>
      </p:sp>
      <p:sp>
        <p:nvSpPr>
          <p:cNvPr id="9" name="TextBox 8">
            <a:extLst>
              <a:ext uri="{FF2B5EF4-FFF2-40B4-BE49-F238E27FC236}">
                <a16:creationId xmlns:a16="http://schemas.microsoft.com/office/drawing/2014/main" id="{3457070D-9BF2-2715-64B2-735DD741ED4A}"/>
              </a:ext>
            </a:extLst>
          </p:cNvPr>
          <p:cNvSpPr txBox="1"/>
          <p:nvPr/>
        </p:nvSpPr>
        <p:spPr>
          <a:xfrm>
            <a:off x="183390" y="2783606"/>
            <a:ext cx="1454399" cy="1169551"/>
          </a:xfrm>
          <a:prstGeom prst="rect">
            <a:avLst/>
          </a:prstGeom>
          <a:noFill/>
        </p:spPr>
        <p:txBody>
          <a:bodyPr wrap="square" rtlCol="0">
            <a:spAutoFit/>
          </a:bodyPr>
          <a:lstStyle/>
          <a:p>
            <a:r>
              <a:rPr lang="en-US" sz="1400" b="1" dirty="0"/>
              <a:t>Pros:</a:t>
            </a:r>
            <a:r>
              <a:rPr lang="en-US" sz="1400" dirty="0"/>
              <a:t> Very well organized. LOTS of characters!</a:t>
            </a:r>
          </a:p>
          <a:p>
            <a:r>
              <a:rPr lang="en-US" sz="1400" b="1" dirty="0"/>
              <a:t>Cons:</a:t>
            </a:r>
            <a:r>
              <a:rPr lang="en-US" sz="1400" dirty="0"/>
              <a:t> Japanese. A little pricey.</a:t>
            </a:r>
          </a:p>
        </p:txBody>
      </p:sp>
      <p:cxnSp>
        <p:nvCxnSpPr>
          <p:cNvPr id="12" name="Straight Connector 11">
            <a:extLst>
              <a:ext uri="{FF2B5EF4-FFF2-40B4-BE49-F238E27FC236}">
                <a16:creationId xmlns:a16="http://schemas.microsoft.com/office/drawing/2014/main" id="{EB9139F4-184A-A13D-073D-70AE8A5558C0}"/>
              </a:ext>
            </a:extLst>
          </p:cNvPr>
          <p:cNvCxnSpPr>
            <a:cxnSpLocks/>
          </p:cNvCxnSpPr>
          <p:nvPr/>
        </p:nvCxnSpPr>
        <p:spPr>
          <a:xfrm>
            <a:off x="213360" y="2557435"/>
            <a:ext cx="11765280" cy="6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C041C7-181F-D502-F531-5C4A0841954A}"/>
              </a:ext>
            </a:extLst>
          </p:cNvPr>
          <p:cNvSpPr txBox="1"/>
          <p:nvPr/>
        </p:nvSpPr>
        <p:spPr>
          <a:xfrm>
            <a:off x="1863090" y="4510188"/>
            <a:ext cx="7806690" cy="1877437"/>
          </a:xfrm>
          <a:prstGeom prst="rect">
            <a:avLst/>
          </a:prstGeom>
          <a:noFill/>
        </p:spPr>
        <p:txBody>
          <a:bodyPr wrap="square" rtlCol="0">
            <a:spAutoFit/>
          </a:bodyPr>
          <a:lstStyle/>
          <a:p>
            <a:r>
              <a:rPr lang="en-US" b="1" i="1" dirty="0"/>
              <a:t>A Student's Dictionary of Classical and Medieval Chinese</a:t>
            </a:r>
          </a:p>
          <a:p>
            <a:r>
              <a:rPr lang="en-US" sz="1400" dirty="0"/>
              <a:t>As a lexicon meant for practical use, it immensely facilitates reading and translating historical, literary, and religious texts dating from approximately 500 BCE to 1000 CE. Being primarily a dictionary of individual characters (</a:t>
            </a:r>
            <a:r>
              <a:rPr lang="en-US" sz="1400" dirty="0" err="1"/>
              <a:t>zidian</a:t>
            </a:r>
            <a:r>
              <a:rPr lang="en-US" sz="1400" dirty="0"/>
              <a:t> </a:t>
            </a:r>
            <a:r>
              <a:rPr lang="zh-CN" altLang="en-US" sz="1400" dirty="0"/>
              <a:t>字典</a:t>
            </a:r>
            <a:r>
              <a:rPr lang="en-US" altLang="zh-CN" sz="1400" dirty="0"/>
              <a:t>) </a:t>
            </a:r>
            <a:r>
              <a:rPr lang="en-US" sz="1400" dirty="0"/>
              <a:t>and the words they represent, it also includes an abundance of alliterative and echoic </a:t>
            </a:r>
            <a:r>
              <a:rPr lang="en-US" sz="1400" dirty="0" err="1"/>
              <a:t>binomes</a:t>
            </a:r>
            <a:r>
              <a:rPr lang="en-US" sz="1400" dirty="0"/>
              <a:t> (</a:t>
            </a:r>
            <a:r>
              <a:rPr lang="en-US" sz="1400" dirty="0" err="1"/>
              <a:t>lianmianci</a:t>
            </a:r>
            <a:r>
              <a:rPr lang="en-US" sz="1400" dirty="0"/>
              <a:t> </a:t>
            </a:r>
            <a:r>
              <a:rPr lang="zh-CN" altLang="en-US" sz="1400" dirty="0"/>
              <a:t>連綿詞</a:t>
            </a:r>
            <a:r>
              <a:rPr lang="en-US" altLang="zh-CN" sz="1400" dirty="0"/>
              <a:t>) </a:t>
            </a:r>
            <a:r>
              <a:rPr lang="en-US" sz="1400" dirty="0"/>
              <a:t>as well as accurate identifications of hundreds of plants, animals, and assorted technical terms in various fields. It aims to become the English-language resource of choice for all those seeking assistance in reading texts dating from the Warring States period through the Tang dynasty.</a:t>
            </a:r>
          </a:p>
        </p:txBody>
      </p:sp>
      <p:sp>
        <p:nvSpPr>
          <p:cNvPr id="15" name="TextBox 14">
            <a:extLst>
              <a:ext uri="{FF2B5EF4-FFF2-40B4-BE49-F238E27FC236}">
                <a16:creationId xmlns:a16="http://schemas.microsoft.com/office/drawing/2014/main" id="{C59E12E1-40B8-CFB6-0784-C2DC3E952F07}"/>
              </a:ext>
            </a:extLst>
          </p:cNvPr>
          <p:cNvSpPr txBox="1"/>
          <p:nvPr/>
        </p:nvSpPr>
        <p:spPr>
          <a:xfrm>
            <a:off x="9841230" y="4582899"/>
            <a:ext cx="1929432" cy="1631216"/>
          </a:xfrm>
          <a:prstGeom prst="rect">
            <a:avLst/>
          </a:prstGeom>
          <a:noFill/>
        </p:spPr>
        <p:txBody>
          <a:bodyPr wrap="square" rtlCol="0">
            <a:spAutoFit/>
          </a:bodyPr>
          <a:lstStyle/>
          <a:p>
            <a:r>
              <a:rPr lang="en-US" sz="2000" b="1" dirty="0"/>
              <a:t>Pros:</a:t>
            </a:r>
            <a:r>
              <a:rPr lang="en-US" sz="2000" dirty="0"/>
              <a:t> Read the description. It delivers. </a:t>
            </a:r>
          </a:p>
          <a:p>
            <a:r>
              <a:rPr lang="en-US" sz="2000" b="1" dirty="0"/>
              <a:t>Cons</a:t>
            </a:r>
            <a:r>
              <a:rPr lang="en-US" sz="2000" dirty="0"/>
              <a:t>: Pricey. No Sino-Korean</a:t>
            </a:r>
          </a:p>
        </p:txBody>
      </p:sp>
      <p:sp>
        <p:nvSpPr>
          <p:cNvPr id="16" name="Rectangle 15">
            <a:extLst>
              <a:ext uri="{FF2B5EF4-FFF2-40B4-BE49-F238E27FC236}">
                <a16:creationId xmlns:a16="http://schemas.microsoft.com/office/drawing/2014/main" id="{6851AD8E-7747-05A8-1872-FE213889042F}"/>
              </a:ext>
            </a:extLst>
          </p:cNvPr>
          <p:cNvSpPr/>
          <p:nvPr/>
        </p:nvSpPr>
        <p:spPr>
          <a:xfrm>
            <a:off x="7041506" y="1133149"/>
            <a:ext cx="4377064" cy="1038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2498C96-F279-C61F-D2F6-09BB1EF6C734}"/>
              </a:ext>
            </a:extLst>
          </p:cNvPr>
          <p:cNvSpPr/>
          <p:nvPr/>
        </p:nvSpPr>
        <p:spPr>
          <a:xfrm>
            <a:off x="178187" y="2758519"/>
            <a:ext cx="1347700" cy="1169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E4BEC1-7D0D-A55A-4B7F-A6AB0591ED02}"/>
              </a:ext>
            </a:extLst>
          </p:cNvPr>
          <p:cNvSpPr/>
          <p:nvPr/>
        </p:nvSpPr>
        <p:spPr>
          <a:xfrm>
            <a:off x="9841230" y="4510188"/>
            <a:ext cx="1929432" cy="179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3A33E5E-2C94-76F8-AC42-AAB14F37BCCA}"/>
              </a:ext>
            </a:extLst>
          </p:cNvPr>
          <p:cNvCxnSpPr>
            <a:cxnSpLocks/>
          </p:cNvCxnSpPr>
          <p:nvPr/>
        </p:nvCxnSpPr>
        <p:spPr>
          <a:xfrm>
            <a:off x="178187" y="4255621"/>
            <a:ext cx="11765280" cy="6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067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19248</TotalTime>
  <Words>2423</Words>
  <Application>Microsoft Office PowerPoint</Application>
  <PresentationFormat>Widescreen</PresentationFormat>
  <Paragraphs>158</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DengXian</vt:lpstr>
      <vt:lpstr>Malgun Gothic</vt:lpstr>
      <vt:lpstr>PingFang TC</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35</cp:revision>
  <dcterms:created xsi:type="dcterms:W3CDTF">2023-03-22T20:02:29Z</dcterms:created>
  <dcterms:modified xsi:type="dcterms:W3CDTF">2023-05-06T12:25:24Z</dcterms:modified>
</cp:coreProperties>
</file>