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handoutMasterIdLst>
    <p:handoutMasterId r:id="rId18"/>
  </p:handoutMasterIdLst>
  <p:sldIdLst>
    <p:sldId id="257" r:id="rId2"/>
    <p:sldId id="291" r:id="rId3"/>
    <p:sldId id="280" r:id="rId4"/>
    <p:sldId id="258" r:id="rId5"/>
    <p:sldId id="259" r:id="rId6"/>
    <p:sldId id="260" r:id="rId7"/>
    <p:sldId id="261" r:id="rId8"/>
    <p:sldId id="262" r:id="rId9"/>
    <p:sldId id="263" r:id="rId10"/>
    <p:sldId id="264" r:id="rId11"/>
    <p:sldId id="265" r:id="rId12"/>
    <p:sldId id="292" r:id="rId13"/>
    <p:sldId id="293" r:id="rId14"/>
    <p:sldId id="294" r:id="rId15"/>
    <p:sldId id="29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046" autoAdjust="0"/>
    <p:restoredTop sz="94660"/>
  </p:normalViewPr>
  <p:slideViewPr>
    <p:cSldViewPr snapToGrid="0">
      <p:cViewPr>
        <p:scale>
          <a:sx n="77" d="100"/>
          <a:sy n="77" d="100"/>
        </p:scale>
        <p:origin x="930" y="720"/>
      </p:cViewPr>
      <p:guideLst/>
    </p:cSldViewPr>
  </p:slideViewPr>
  <p:notesTextViewPr>
    <p:cViewPr>
      <p:scale>
        <a:sx n="1" d="1"/>
        <a:sy n="1" d="1"/>
      </p:scale>
      <p:origin x="0" y="0"/>
    </p:cViewPr>
  </p:notesTextViewPr>
  <p:notesViewPr>
    <p:cSldViewPr snapToGrid="0">
      <p:cViewPr varScale="1">
        <p:scale>
          <a:sx n="76" d="100"/>
          <a:sy n="76" d="100"/>
        </p:scale>
        <p:origin x="142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EE7F874-9999-4E93-9BF6-B51AE70C771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4901AC6-8BF3-C3D8-5ACF-E45FFC76CA9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BE46886-AA80-4CB1-82F3-8EC53385EA82}" type="datetimeFigureOut">
              <a:rPr lang="en-US" smtClean="0"/>
              <a:t>5/3/2023</a:t>
            </a:fld>
            <a:endParaRPr lang="en-US"/>
          </a:p>
        </p:txBody>
      </p:sp>
      <p:sp>
        <p:nvSpPr>
          <p:cNvPr id="4" name="Footer Placeholder 3">
            <a:extLst>
              <a:ext uri="{FF2B5EF4-FFF2-40B4-BE49-F238E27FC236}">
                <a16:creationId xmlns:a16="http://schemas.microsoft.com/office/drawing/2014/main" id="{266EFD24-3A0C-4DA1-77D0-C8B9456491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6108B0A-E596-BD0C-478B-52B7FA3D7B0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06CAC9A-7C4F-4FFD-8CF1-9FE793E87ED9}" type="slidenum">
              <a:rPr lang="en-US" smtClean="0"/>
              <a:t>‹#›</a:t>
            </a:fld>
            <a:endParaRPr lang="en-US"/>
          </a:p>
        </p:txBody>
      </p:sp>
    </p:spTree>
    <p:extLst>
      <p:ext uri="{BB962C8B-B14F-4D97-AF65-F5344CB8AC3E}">
        <p14:creationId xmlns:p14="http://schemas.microsoft.com/office/powerpoint/2010/main" val="37824521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5DDE2E-670A-41DB-AD9C-BAF3E9A585FC}" type="datetimeFigureOut">
              <a:rPr lang="en-US" smtClean="0"/>
              <a:t>5/3/2023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479603-2961-4220-822B-E15B52842E03}" type="slidenum">
              <a:rPr lang="en-US" smtClean="0"/>
              <a:t>‹#›</a:t>
            </a:fld>
            <a:endParaRPr lang="en-US"/>
          </a:p>
        </p:txBody>
      </p:sp>
    </p:spTree>
    <p:extLst>
      <p:ext uri="{BB962C8B-B14F-4D97-AF65-F5344CB8AC3E}">
        <p14:creationId xmlns:p14="http://schemas.microsoft.com/office/powerpoint/2010/main" val="6347611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A74D9-0841-3ECD-D216-BECA4A4B48E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E0AB403-27FA-BCA9-270B-70EBD2713D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578E2FF-27E6-5E42-ED05-782E28043058}"/>
              </a:ext>
            </a:extLst>
          </p:cNvPr>
          <p:cNvSpPr>
            <a:spLocks noGrp="1"/>
          </p:cNvSpPr>
          <p:nvPr>
            <p:ph type="dt" sz="half" idx="10"/>
          </p:nvPr>
        </p:nvSpPr>
        <p:spPr/>
        <p:txBody>
          <a:bodyPr/>
          <a:lstStyle/>
          <a:p>
            <a:fld id="{EF454D48-F854-440E-90C6-2FA2AC6B7731}" type="datetime1">
              <a:rPr lang="en-US" smtClean="0"/>
              <a:t>5/3/2023</a:t>
            </a:fld>
            <a:endParaRPr lang="en-US"/>
          </a:p>
        </p:txBody>
      </p:sp>
      <p:sp>
        <p:nvSpPr>
          <p:cNvPr id="5" name="Footer Placeholder 4">
            <a:extLst>
              <a:ext uri="{FF2B5EF4-FFF2-40B4-BE49-F238E27FC236}">
                <a16:creationId xmlns:a16="http://schemas.microsoft.com/office/drawing/2014/main" id="{8B4EE955-17B4-A81F-7DC2-8893BF3D4E4A}"/>
              </a:ext>
            </a:extLst>
          </p:cNvPr>
          <p:cNvSpPr>
            <a:spLocks noGrp="1"/>
          </p:cNvSpPr>
          <p:nvPr>
            <p:ph type="ftr" sz="quarter" idx="11"/>
          </p:nvPr>
        </p:nvSpPr>
        <p:spPr/>
        <p:txBody>
          <a:bodyPr/>
          <a:lstStyle/>
          <a:p>
            <a:r>
              <a:rPr lang="en-US" dirty="0"/>
              <a:t>Xuanzang's Heart Sutra in Sino-Korean</a:t>
            </a:r>
          </a:p>
        </p:txBody>
      </p:sp>
      <p:sp>
        <p:nvSpPr>
          <p:cNvPr id="6" name="Slide Number Placeholder 5">
            <a:extLst>
              <a:ext uri="{FF2B5EF4-FFF2-40B4-BE49-F238E27FC236}">
                <a16:creationId xmlns:a16="http://schemas.microsoft.com/office/drawing/2014/main" id="{B0D09EA1-E1D6-3D10-218A-D92ED57ED283}"/>
              </a:ext>
            </a:extLst>
          </p:cNvPr>
          <p:cNvSpPr>
            <a:spLocks noGrp="1"/>
          </p:cNvSpPr>
          <p:nvPr>
            <p:ph type="sldNum" sz="quarter" idx="12"/>
          </p:nvPr>
        </p:nvSpPr>
        <p:spPr/>
        <p:txBody>
          <a:bodyPr/>
          <a:lstStyle/>
          <a:p>
            <a:fld id="{A00E018F-D9BC-4A27-B77F-8DAA719037AE}" type="slidenum">
              <a:rPr lang="en-US" smtClean="0"/>
              <a:t>‹#›</a:t>
            </a:fld>
            <a:endParaRPr lang="en-US"/>
          </a:p>
        </p:txBody>
      </p:sp>
    </p:spTree>
    <p:extLst>
      <p:ext uri="{BB962C8B-B14F-4D97-AF65-F5344CB8AC3E}">
        <p14:creationId xmlns:p14="http://schemas.microsoft.com/office/powerpoint/2010/main" val="3276322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10E96-C26A-6285-7F81-24002C05F33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B42564A-EFD2-82B7-92CE-21A11CCECBA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40418D-43E6-ADB7-D297-DC6A87B4661E}"/>
              </a:ext>
            </a:extLst>
          </p:cNvPr>
          <p:cNvSpPr>
            <a:spLocks noGrp="1"/>
          </p:cNvSpPr>
          <p:nvPr>
            <p:ph type="dt" sz="half" idx="10"/>
          </p:nvPr>
        </p:nvSpPr>
        <p:spPr/>
        <p:txBody>
          <a:bodyPr/>
          <a:lstStyle/>
          <a:p>
            <a:fld id="{4D6B3ACD-B208-4F5F-AFD7-5C770076EA66}" type="datetime1">
              <a:rPr lang="en-US" smtClean="0"/>
              <a:t>5/3/2023</a:t>
            </a:fld>
            <a:endParaRPr lang="en-US"/>
          </a:p>
        </p:txBody>
      </p:sp>
      <p:sp>
        <p:nvSpPr>
          <p:cNvPr id="5" name="Footer Placeholder 4">
            <a:extLst>
              <a:ext uri="{FF2B5EF4-FFF2-40B4-BE49-F238E27FC236}">
                <a16:creationId xmlns:a16="http://schemas.microsoft.com/office/drawing/2014/main" id="{26D2294D-724E-1245-162A-550F21B596BC}"/>
              </a:ext>
            </a:extLst>
          </p:cNvPr>
          <p:cNvSpPr>
            <a:spLocks noGrp="1"/>
          </p:cNvSpPr>
          <p:nvPr>
            <p:ph type="ftr" sz="quarter" idx="11"/>
          </p:nvPr>
        </p:nvSpPr>
        <p:spPr/>
        <p:txBody>
          <a:bodyPr/>
          <a:lstStyle/>
          <a:p>
            <a:r>
              <a:rPr lang="en-US" dirty="0"/>
              <a:t>Xuanzang's Heart Sutra in Sino-Korean</a:t>
            </a:r>
          </a:p>
        </p:txBody>
      </p:sp>
      <p:sp>
        <p:nvSpPr>
          <p:cNvPr id="6" name="Slide Number Placeholder 5">
            <a:extLst>
              <a:ext uri="{FF2B5EF4-FFF2-40B4-BE49-F238E27FC236}">
                <a16:creationId xmlns:a16="http://schemas.microsoft.com/office/drawing/2014/main" id="{92A3670C-3D5A-BA03-9917-4E8D82746E4E}"/>
              </a:ext>
            </a:extLst>
          </p:cNvPr>
          <p:cNvSpPr>
            <a:spLocks noGrp="1"/>
          </p:cNvSpPr>
          <p:nvPr>
            <p:ph type="sldNum" sz="quarter" idx="12"/>
          </p:nvPr>
        </p:nvSpPr>
        <p:spPr/>
        <p:txBody>
          <a:bodyPr/>
          <a:lstStyle/>
          <a:p>
            <a:fld id="{A00E018F-D9BC-4A27-B77F-8DAA719037AE}" type="slidenum">
              <a:rPr lang="en-US" smtClean="0"/>
              <a:t>‹#›</a:t>
            </a:fld>
            <a:endParaRPr lang="en-US"/>
          </a:p>
        </p:txBody>
      </p:sp>
    </p:spTree>
    <p:extLst>
      <p:ext uri="{BB962C8B-B14F-4D97-AF65-F5344CB8AC3E}">
        <p14:creationId xmlns:p14="http://schemas.microsoft.com/office/powerpoint/2010/main" val="1436881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E689573-DCF2-76AE-3B1A-2A4B37C70D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7CF057B-EF03-09B8-BFE8-16A45A869BB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848CD0-BF61-DF3E-B6E2-E1B830EC811E}"/>
              </a:ext>
            </a:extLst>
          </p:cNvPr>
          <p:cNvSpPr>
            <a:spLocks noGrp="1"/>
          </p:cNvSpPr>
          <p:nvPr>
            <p:ph type="dt" sz="half" idx="10"/>
          </p:nvPr>
        </p:nvSpPr>
        <p:spPr/>
        <p:txBody>
          <a:bodyPr/>
          <a:lstStyle/>
          <a:p>
            <a:fld id="{7940B640-6797-4330-B44E-7BE154983C9C}" type="datetime1">
              <a:rPr lang="en-US" smtClean="0"/>
              <a:t>5/3/2023</a:t>
            </a:fld>
            <a:endParaRPr lang="en-US"/>
          </a:p>
        </p:txBody>
      </p:sp>
      <p:sp>
        <p:nvSpPr>
          <p:cNvPr id="5" name="Footer Placeholder 4">
            <a:extLst>
              <a:ext uri="{FF2B5EF4-FFF2-40B4-BE49-F238E27FC236}">
                <a16:creationId xmlns:a16="http://schemas.microsoft.com/office/drawing/2014/main" id="{AD2C0D27-E274-8605-879A-F09FC7D3C743}"/>
              </a:ext>
            </a:extLst>
          </p:cNvPr>
          <p:cNvSpPr>
            <a:spLocks noGrp="1"/>
          </p:cNvSpPr>
          <p:nvPr>
            <p:ph type="ftr" sz="quarter" idx="11"/>
          </p:nvPr>
        </p:nvSpPr>
        <p:spPr/>
        <p:txBody>
          <a:bodyPr/>
          <a:lstStyle/>
          <a:p>
            <a:r>
              <a:rPr lang="en-US" dirty="0"/>
              <a:t>Xuanzang's Heart Sutra in Sino-Korean</a:t>
            </a:r>
          </a:p>
        </p:txBody>
      </p:sp>
      <p:sp>
        <p:nvSpPr>
          <p:cNvPr id="6" name="Slide Number Placeholder 5">
            <a:extLst>
              <a:ext uri="{FF2B5EF4-FFF2-40B4-BE49-F238E27FC236}">
                <a16:creationId xmlns:a16="http://schemas.microsoft.com/office/drawing/2014/main" id="{C411AE4A-E804-9EE4-D3DB-5DC6D25B3F46}"/>
              </a:ext>
            </a:extLst>
          </p:cNvPr>
          <p:cNvSpPr>
            <a:spLocks noGrp="1"/>
          </p:cNvSpPr>
          <p:nvPr>
            <p:ph type="sldNum" sz="quarter" idx="12"/>
          </p:nvPr>
        </p:nvSpPr>
        <p:spPr/>
        <p:txBody>
          <a:bodyPr/>
          <a:lstStyle/>
          <a:p>
            <a:fld id="{A00E018F-D9BC-4A27-B77F-8DAA719037AE}" type="slidenum">
              <a:rPr lang="en-US" smtClean="0"/>
              <a:t>‹#›</a:t>
            </a:fld>
            <a:endParaRPr lang="en-US"/>
          </a:p>
        </p:txBody>
      </p:sp>
    </p:spTree>
    <p:extLst>
      <p:ext uri="{BB962C8B-B14F-4D97-AF65-F5344CB8AC3E}">
        <p14:creationId xmlns:p14="http://schemas.microsoft.com/office/powerpoint/2010/main" val="1569260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CF0B9-672F-9AD5-D218-C85EA0B26D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BEF90B-0275-79B8-BB55-3DFBD272564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223EC7-5105-F402-0B2D-FC95014CC68F}"/>
              </a:ext>
            </a:extLst>
          </p:cNvPr>
          <p:cNvSpPr>
            <a:spLocks noGrp="1"/>
          </p:cNvSpPr>
          <p:nvPr>
            <p:ph type="dt" sz="half" idx="10"/>
          </p:nvPr>
        </p:nvSpPr>
        <p:spPr/>
        <p:txBody>
          <a:bodyPr/>
          <a:lstStyle/>
          <a:p>
            <a:fld id="{4C2E17A9-A385-481B-8B27-4E36B7CDDDA0}" type="datetime1">
              <a:rPr lang="en-US" smtClean="0"/>
              <a:t>5/3/2023</a:t>
            </a:fld>
            <a:endParaRPr lang="en-US"/>
          </a:p>
        </p:txBody>
      </p:sp>
      <p:sp>
        <p:nvSpPr>
          <p:cNvPr id="5" name="Footer Placeholder 4">
            <a:extLst>
              <a:ext uri="{FF2B5EF4-FFF2-40B4-BE49-F238E27FC236}">
                <a16:creationId xmlns:a16="http://schemas.microsoft.com/office/drawing/2014/main" id="{E15A076B-8E7A-90EB-8590-5CDA49DB96AB}"/>
              </a:ext>
            </a:extLst>
          </p:cNvPr>
          <p:cNvSpPr>
            <a:spLocks noGrp="1"/>
          </p:cNvSpPr>
          <p:nvPr>
            <p:ph type="ftr" sz="quarter" idx="11"/>
          </p:nvPr>
        </p:nvSpPr>
        <p:spPr/>
        <p:txBody>
          <a:bodyPr/>
          <a:lstStyle/>
          <a:p>
            <a:r>
              <a:rPr lang="en-US" dirty="0"/>
              <a:t>Xuanzang's Heart Sutra in Sino-Korean</a:t>
            </a:r>
          </a:p>
        </p:txBody>
      </p:sp>
      <p:sp>
        <p:nvSpPr>
          <p:cNvPr id="6" name="Slide Number Placeholder 5">
            <a:extLst>
              <a:ext uri="{FF2B5EF4-FFF2-40B4-BE49-F238E27FC236}">
                <a16:creationId xmlns:a16="http://schemas.microsoft.com/office/drawing/2014/main" id="{A087EA32-6CC8-F608-4E52-74597A457108}"/>
              </a:ext>
            </a:extLst>
          </p:cNvPr>
          <p:cNvSpPr>
            <a:spLocks noGrp="1"/>
          </p:cNvSpPr>
          <p:nvPr>
            <p:ph type="sldNum" sz="quarter" idx="12"/>
          </p:nvPr>
        </p:nvSpPr>
        <p:spPr/>
        <p:txBody>
          <a:bodyPr/>
          <a:lstStyle/>
          <a:p>
            <a:fld id="{A00E018F-D9BC-4A27-B77F-8DAA719037AE}" type="slidenum">
              <a:rPr lang="en-US" smtClean="0"/>
              <a:t>‹#›</a:t>
            </a:fld>
            <a:endParaRPr lang="en-US"/>
          </a:p>
        </p:txBody>
      </p:sp>
    </p:spTree>
    <p:extLst>
      <p:ext uri="{BB962C8B-B14F-4D97-AF65-F5344CB8AC3E}">
        <p14:creationId xmlns:p14="http://schemas.microsoft.com/office/powerpoint/2010/main" val="1470717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97637-F21D-4CAA-74E8-AE3ABDC3F5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29A0408-A79F-1994-566E-6E85A63F475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556AE59-87A9-31C7-7520-69B3B8024C96}"/>
              </a:ext>
            </a:extLst>
          </p:cNvPr>
          <p:cNvSpPr>
            <a:spLocks noGrp="1"/>
          </p:cNvSpPr>
          <p:nvPr>
            <p:ph type="dt" sz="half" idx="10"/>
          </p:nvPr>
        </p:nvSpPr>
        <p:spPr/>
        <p:txBody>
          <a:bodyPr/>
          <a:lstStyle/>
          <a:p>
            <a:fld id="{0792998F-7457-4033-A51B-9B73C892A5A0}" type="datetime1">
              <a:rPr lang="en-US" smtClean="0"/>
              <a:t>5/3/2023</a:t>
            </a:fld>
            <a:endParaRPr lang="en-US"/>
          </a:p>
        </p:txBody>
      </p:sp>
      <p:sp>
        <p:nvSpPr>
          <p:cNvPr id="5" name="Footer Placeholder 4">
            <a:extLst>
              <a:ext uri="{FF2B5EF4-FFF2-40B4-BE49-F238E27FC236}">
                <a16:creationId xmlns:a16="http://schemas.microsoft.com/office/drawing/2014/main" id="{E1D6FB7E-C5D8-D878-F777-8DAF95675F3D}"/>
              </a:ext>
            </a:extLst>
          </p:cNvPr>
          <p:cNvSpPr>
            <a:spLocks noGrp="1"/>
          </p:cNvSpPr>
          <p:nvPr>
            <p:ph type="ftr" sz="quarter" idx="11"/>
          </p:nvPr>
        </p:nvSpPr>
        <p:spPr/>
        <p:txBody>
          <a:bodyPr/>
          <a:lstStyle/>
          <a:p>
            <a:r>
              <a:rPr lang="en-US" dirty="0"/>
              <a:t>Xuanzang's Heart Sutra in Sino-Korean</a:t>
            </a:r>
          </a:p>
        </p:txBody>
      </p:sp>
      <p:sp>
        <p:nvSpPr>
          <p:cNvPr id="6" name="Slide Number Placeholder 5">
            <a:extLst>
              <a:ext uri="{FF2B5EF4-FFF2-40B4-BE49-F238E27FC236}">
                <a16:creationId xmlns:a16="http://schemas.microsoft.com/office/drawing/2014/main" id="{FA26DE0B-1770-373E-6502-E9BDB2FD6B54}"/>
              </a:ext>
            </a:extLst>
          </p:cNvPr>
          <p:cNvSpPr>
            <a:spLocks noGrp="1"/>
          </p:cNvSpPr>
          <p:nvPr>
            <p:ph type="sldNum" sz="quarter" idx="12"/>
          </p:nvPr>
        </p:nvSpPr>
        <p:spPr/>
        <p:txBody>
          <a:bodyPr/>
          <a:lstStyle/>
          <a:p>
            <a:fld id="{A00E018F-D9BC-4A27-B77F-8DAA719037AE}" type="slidenum">
              <a:rPr lang="en-US" smtClean="0"/>
              <a:t>‹#›</a:t>
            </a:fld>
            <a:endParaRPr lang="en-US"/>
          </a:p>
        </p:txBody>
      </p:sp>
    </p:spTree>
    <p:extLst>
      <p:ext uri="{BB962C8B-B14F-4D97-AF65-F5344CB8AC3E}">
        <p14:creationId xmlns:p14="http://schemas.microsoft.com/office/powerpoint/2010/main" val="1476512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A0C65-D35E-5663-7851-D6581955BE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E2E614-777E-B806-ADF1-3C79F8BB788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8FB2A2F-8BF4-AF3F-3D68-6E9D31E4585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9CF55CA-0358-9703-7D99-0DEBB3679B86}"/>
              </a:ext>
            </a:extLst>
          </p:cNvPr>
          <p:cNvSpPr>
            <a:spLocks noGrp="1"/>
          </p:cNvSpPr>
          <p:nvPr>
            <p:ph type="dt" sz="half" idx="10"/>
          </p:nvPr>
        </p:nvSpPr>
        <p:spPr/>
        <p:txBody>
          <a:bodyPr/>
          <a:lstStyle/>
          <a:p>
            <a:fld id="{E4C89651-DF66-4A92-BC24-C583DEBF2058}" type="datetime1">
              <a:rPr lang="en-US" smtClean="0"/>
              <a:t>5/3/2023</a:t>
            </a:fld>
            <a:endParaRPr lang="en-US"/>
          </a:p>
        </p:txBody>
      </p:sp>
      <p:sp>
        <p:nvSpPr>
          <p:cNvPr id="6" name="Footer Placeholder 5">
            <a:extLst>
              <a:ext uri="{FF2B5EF4-FFF2-40B4-BE49-F238E27FC236}">
                <a16:creationId xmlns:a16="http://schemas.microsoft.com/office/drawing/2014/main" id="{A0B1CA3C-012A-709F-7A44-6DE9A84653B5}"/>
              </a:ext>
            </a:extLst>
          </p:cNvPr>
          <p:cNvSpPr>
            <a:spLocks noGrp="1"/>
          </p:cNvSpPr>
          <p:nvPr>
            <p:ph type="ftr" sz="quarter" idx="11"/>
          </p:nvPr>
        </p:nvSpPr>
        <p:spPr/>
        <p:txBody>
          <a:bodyPr/>
          <a:lstStyle/>
          <a:p>
            <a:r>
              <a:rPr lang="en-US" dirty="0"/>
              <a:t>Xuanzang's Heart Sutra in Sino-Korean</a:t>
            </a:r>
          </a:p>
        </p:txBody>
      </p:sp>
      <p:sp>
        <p:nvSpPr>
          <p:cNvPr id="7" name="Slide Number Placeholder 6">
            <a:extLst>
              <a:ext uri="{FF2B5EF4-FFF2-40B4-BE49-F238E27FC236}">
                <a16:creationId xmlns:a16="http://schemas.microsoft.com/office/drawing/2014/main" id="{40A8F763-2CB2-2A80-A9A0-9595023F0B84}"/>
              </a:ext>
            </a:extLst>
          </p:cNvPr>
          <p:cNvSpPr>
            <a:spLocks noGrp="1"/>
          </p:cNvSpPr>
          <p:nvPr>
            <p:ph type="sldNum" sz="quarter" idx="12"/>
          </p:nvPr>
        </p:nvSpPr>
        <p:spPr/>
        <p:txBody>
          <a:bodyPr/>
          <a:lstStyle/>
          <a:p>
            <a:fld id="{A00E018F-D9BC-4A27-B77F-8DAA719037AE}" type="slidenum">
              <a:rPr lang="en-US" smtClean="0"/>
              <a:t>‹#›</a:t>
            </a:fld>
            <a:endParaRPr lang="en-US"/>
          </a:p>
        </p:txBody>
      </p:sp>
    </p:spTree>
    <p:extLst>
      <p:ext uri="{BB962C8B-B14F-4D97-AF65-F5344CB8AC3E}">
        <p14:creationId xmlns:p14="http://schemas.microsoft.com/office/powerpoint/2010/main" val="410116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C10B9-26D8-F6CE-FC67-9AEA98FA787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BB61412-C536-2282-EA49-736EC37889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3FC6A58-6B5E-133B-990F-3194117E9D4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938FE85-BAB9-C52F-401A-729A5E9B86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075FC95-941A-1C4F-05B9-D16BD9BCE3C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0118588-6485-5ADB-9E9F-ABB4E9272196}"/>
              </a:ext>
            </a:extLst>
          </p:cNvPr>
          <p:cNvSpPr>
            <a:spLocks noGrp="1"/>
          </p:cNvSpPr>
          <p:nvPr>
            <p:ph type="dt" sz="half" idx="10"/>
          </p:nvPr>
        </p:nvSpPr>
        <p:spPr/>
        <p:txBody>
          <a:bodyPr/>
          <a:lstStyle/>
          <a:p>
            <a:fld id="{E54EF138-AC5A-4093-B4DF-5F73E0D98E38}" type="datetime1">
              <a:rPr lang="en-US" smtClean="0"/>
              <a:t>5/3/2023</a:t>
            </a:fld>
            <a:endParaRPr lang="en-US"/>
          </a:p>
        </p:txBody>
      </p:sp>
      <p:sp>
        <p:nvSpPr>
          <p:cNvPr id="8" name="Footer Placeholder 7">
            <a:extLst>
              <a:ext uri="{FF2B5EF4-FFF2-40B4-BE49-F238E27FC236}">
                <a16:creationId xmlns:a16="http://schemas.microsoft.com/office/drawing/2014/main" id="{D01992E1-8919-6C5B-335D-013207B46278}"/>
              </a:ext>
            </a:extLst>
          </p:cNvPr>
          <p:cNvSpPr>
            <a:spLocks noGrp="1"/>
          </p:cNvSpPr>
          <p:nvPr>
            <p:ph type="ftr" sz="quarter" idx="11"/>
          </p:nvPr>
        </p:nvSpPr>
        <p:spPr/>
        <p:txBody>
          <a:bodyPr/>
          <a:lstStyle/>
          <a:p>
            <a:r>
              <a:rPr lang="en-US" dirty="0"/>
              <a:t>Xuanzang's Heart Sutra in Sino-Korean</a:t>
            </a:r>
          </a:p>
        </p:txBody>
      </p:sp>
      <p:sp>
        <p:nvSpPr>
          <p:cNvPr id="9" name="Slide Number Placeholder 8">
            <a:extLst>
              <a:ext uri="{FF2B5EF4-FFF2-40B4-BE49-F238E27FC236}">
                <a16:creationId xmlns:a16="http://schemas.microsoft.com/office/drawing/2014/main" id="{8DA64D16-789E-1C90-487C-5EE2F7410F89}"/>
              </a:ext>
            </a:extLst>
          </p:cNvPr>
          <p:cNvSpPr>
            <a:spLocks noGrp="1"/>
          </p:cNvSpPr>
          <p:nvPr>
            <p:ph type="sldNum" sz="quarter" idx="12"/>
          </p:nvPr>
        </p:nvSpPr>
        <p:spPr/>
        <p:txBody>
          <a:bodyPr/>
          <a:lstStyle/>
          <a:p>
            <a:fld id="{A00E018F-D9BC-4A27-B77F-8DAA719037AE}" type="slidenum">
              <a:rPr lang="en-US" smtClean="0"/>
              <a:t>‹#›</a:t>
            </a:fld>
            <a:endParaRPr lang="en-US"/>
          </a:p>
        </p:txBody>
      </p:sp>
    </p:spTree>
    <p:extLst>
      <p:ext uri="{BB962C8B-B14F-4D97-AF65-F5344CB8AC3E}">
        <p14:creationId xmlns:p14="http://schemas.microsoft.com/office/powerpoint/2010/main" val="211203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20A3D-F2E8-3009-3D61-10AB95CABBA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C8DC748-08D6-BABC-6339-EF03F690C784}"/>
              </a:ext>
            </a:extLst>
          </p:cNvPr>
          <p:cNvSpPr>
            <a:spLocks noGrp="1"/>
          </p:cNvSpPr>
          <p:nvPr>
            <p:ph type="dt" sz="half" idx="10"/>
          </p:nvPr>
        </p:nvSpPr>
        <p:spPr/>
        <p:txBody>
          <a:bodyPr/>
          <a:lstStyle/>
          <a:p>
            <a:fld id="{ED77FE1B-4CA7-440B-BED9-B2356DBB9889}" type="datetime1">
              <a:rPr lang="en-US" smtClean="0"/>
              <a:t>5/3/2023</a:t>
            </a:fld>
            <a:endParaRPr lang="en-US"/>
          </a:p>
        </p:txBody>
      </p:sp>
      <p:sp>
        <p:nvSpPr>
          <p:cNvPr id="4" name="Footer Placeholder 3">
            <a:extLst>
              <a:ext uri="{FF2B5EF4-FFF2-40B4-BE49-F238E27FC236}">
                <a16:creationId xmlns:a16="http://schemas.microsoft.com/office/drawing/2014/main" id="{BD54FDAC-1BBC-1C07-64B4-8EA86ED11E6F}"/>
              </a:ext>
            </a:extLst>
          </p:cNvPr>
          <p:cNvSpPr>
            <a:spLocks noGrp="1"/>
          </p:cNvSpPr>
          <p:nvPr>
            <p:ph type="ftr" sz="quarter" idx="11"/>
          </p:nvPr>
        </p:nvSpPr>
        <p:spPr/>
        <p:txBody>
          <a:bodyPr/>
          <a:lstStyle/>
          <a:p>
            <a:r>
              <a:rPr lang="en-US" dirty="0"/>
              <a:t>Xuanzang's Heart Sutra in Sino-Korean</a:t>
            </a:r>
          </a:p>
        </p:txBody>
      </p:sp>
      <p:sp>
        <p:nvSpPr>
          <p:cNvPr id="5" name="Slide Number Placeholder 4">
            <a:extLst>
              <a:ext uri="{FF2B5EF4-FFF2-40B4-BE49-F238E27FC236}">
                <a16:creationId xmlns:a16="http://schemas.microsoft.com/office/drawing/2014/main" id="{891E4526-DE17-0D30-01F1-65D7F098F72B}"/>
              </a:ext>
            </a:extLst>
          </p:cNvPr>
          <p:cNvSpPr>
            <a:spLocks noGrp="1"/>
          </p:cNvSpPr>
          <p:nvPr>
            <p:ph type="sldNum" sz="quarter" idx="12"/>
          </p:nvPr>
        </p:nvSpPr>
        <p:spPr/>
        <p:txBody>
          <a:bodyPr/>
          <a:lstStyle/>
          <a:p>
            <a:fld id="{A00E018F-D9BC-4A27-B77F-8DAA719037AE}" type="slidenum">
              <a:rPr lang="en-US" smtClean="0"/>
              <a:t>‹#›</a:t>
            </a:fld>
            <a:endParaRPr lang="en-US"/>
          </a:p>
        </p:txBody>
      </p:sp>
    </p:spTree>
    <p:extLst>
      <p:ext uri="{BB962C8B-B14F-4D97-AF65-F5344CB8AC3E}">
        <p14:creationId xmlns:p14="http://schemas.microsoft.com/office/powerpoint/2010/main" val="1249096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D4271A-5CDC-EE72-368F-A43545F9029D}"/>
              </a:ext>
            </a:extLst>
          </p:cNvPr>
          <p:cNvSpPr>
            <a:spLocks noGrp="1"/>
          </p:cNvSpPr>
          <p:nvPr>
            <p:ph type="dt" sz="half" idx="10"/>
          </p:nvPr>
        </p:nvSpPr>
        <p:spPr/>
        <p:txBody>
          <a:bodyPr/>
          <a:lstStyle/>
          <a:p>
            <a:fld id="{9EBEF81C-9DEB-4E99-9039-8F1B25E5942D}" type="datetime1">
              <a:rPr lang="en-US" smtClean="0"/>
              <a:t>5/3/2023</a:t>
            </a:fld>
            <a:endParaRPr lang="en-US"/>
          </a:p>
        </p:txBody>
      </p:sp>
      <p:sp>
        <p:nvSpPr>
          <p:cNvPr id="3" name="Footer Placeholder 2">
            <a:extLst>
              <a:ext uri="{FF2B5EF4-FFF2-40B4-BE49-F238E27FC236}">
                <a16:creationId xmlns:a16="http://schemas.microsoft.com/office/drawing/2014/main" id="{6163D732-952B-10DE-DEE4-B4701B832CB9}"/>
              </a:ext>
            </a:extLst>
          </p:cNvPr>
          <p:cNvSpPr>
            <a:spLocks noGrp="1"/>
          </p:cNvSpPr>
          <p:nvPr>
            <p:ph type="ftr" sz="quarter" idx="11"/>
          </p:nvPr>
        </p:nvSpPr>
        <p:spPr/>
        <p:txBody>
          <a:bodyPr/>
          <a:lstStyle/>
          <a:p>
            <a:r>
              <a:rPr lang="en-US" dirty="0"/>
              <a:t>Xuanzang's Heart Sutra in Sino-Korean</a:t>
            </a:r>
          </a:p>
        </p:txBody>
      </p:sp>
      <p:sp>
        <p:nvSpPr>
          <p:cNvPr id="4" name="Slide Number Placeholder 3">
            <a:extLst>
              <a:ext uri="{FF2B5EF4-FFF2-40B4-BE49-F238E27FC236}">
                <a16:creationId xmlns:a16="http://schemas.microsoft.com/office/drawing/2014/main" id="{4C344A62-6AB4-B0D7-F534-C8E9E973706F}"/>
              </a:ext>
            </a:extLst>
          </p:cNvPr>
          <p:cNvSpPr>
            <a:spLocks noGrp="1"/>
          </p:cNvSpPr>
          <p:nvPr>
            <p:ph type="sldNum" sz="quarter" idx="12"/>
          </p:nvPr>
        </p:nvSpPr>
        <p:spPr/>
        <p:txBody>
          <a:bodyPr/>
          <a:lstStyle/>
          <a:p>
            <a:fld id="{A00E018F-D9BC-4A27-B77F-8DAA719037AE}" type="slidenum">
              <a:rPr lang="en-US" smtClean="0"/>
              <a:t>‹#›</a:t>
            </a:fld>
            <a:endParaRPr lang="en-US"/>
          </a:p>
        </p:txBody>
      </p:sp>
    </p:spTree>
    <p:extLst>
      <p:ext uri="{BB962C8B-B14F-4D97-AF65-F5344CB8AC3E}">
        <p14:creationId xmlns:p14="http://schemas.microsoft.com/office/powerpoint/2010/main" val="3055883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6ED2D-5BA5-DBCA-D046-1608A93980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ABDC40A-D08A-5902-6FD9-2FA75F3C31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C9A39D-922C-356C-E4E6-40770A3A11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976F13-AFE5-8C23-D307-48169F11B133}"/>
              </a:ext>
            </a:extLst>
          </p:cNvPr>
          <p:cNvSpPr>
            <a:spLocks noGrp="1"/>
          </p:cNvSpPr>
          <p:nvPr>
            <p:ph type="dt" sz="half" idx="10"/>
          </p:nvPr>
        </p:nvSpPr>
        <p:spPr/>
        <p:txBody>
          <a:bodyPr/>
          <a:lstStyle/>
          <a:p>
            <a:fld id="{3DE6BC6B-1ADC-4160-8B8C-91EA38889DE1}" type="datetime1">
              <a:rPr lang="en-US" smtClean="0"/>
              <a:t>5/3/2023</a:t>
            </a:fld>
            <a:endParaRPr lang="en-US"/>
          </a:p>
        </p:txBody>
      </p:sp>
      <p:sp>
        <p:nvSpPr>
          <p:cNvPr id="6" name="Footer Placeholder 5">
            <a:extLst>
              <a:ext uri="{FF2B5EF4-FFF2-40B4-BE49-F238E27FC236}">
                <a16:creationId xmlns:a16="http://schemas.microsoft.com/office/drawing/2014/main" id="{FFBCE158-D90D-AB92-483E-3D012BE3D3ED}"/>
              </a:ext>
            </a:extLst>
          </p:cNvPr>
          <p:cNvSpPr>
            <a:spLocks noGrp="1"/>
          </p:cNvSpPr>
          <p:nvPr>
            <p:ph type="ftr" sz="quarter" idx="11"/>
          </p:nvPr>
        </p:nvSpPr>
        <p:spPr/>
        <p:txBody>
          <a:bodyPr/>
          <a:lstStyle/>
          <a:p>
            <a:r>
              <a:rPr lang="en-US" dirty="0"/>
              <a:t>Xuanzang's Heart Sutra in Sino-Korean</a:t>
            </a:r>
          </a:p>
        </p:txBody>
      </p:sp>
      <p:sp>
        <p:nvSpPr>
          <p:cNvPr id="7" name="Slide Number Placeholder 6">
            <a:extLst>
              <a:ext uri="{FF2B5EF4-FFF2-40B4-BE49-F238E27FC236}">
                <a16:creationId xmlns:a16="http://schemas.microsoft.com/office/drawing/2014/main" id="{8F386D18-19C8-E8ED-9A88-19C6379C0BD9}"/>
              </a:ext>
            </a:extLst>
          </p:cNvPr>
          <p:cNvSpPr>
            <a:spLocks noGrp="1"/>
          </p:cNvSpPr>
          <p:nvPr>
            <p:ph type="sldNum" sz="quarter" idx="12"/>
          </p:nvPr>
        </p:nvSpPr>
        <p:spPr/>
        <p:txBody>
          <a:bodyPr/>
          <a:lstStyle/>
          <a:p>
            <a:fld id="{A00E018F-D9BC-4A27-B77F-8DAA719037AE}" type="slidenum">
              <a:rPr lang="en-US" smtClean="0"/>
              <a:t>‹#›</a:t>
            </a:fld>
            <a:endParaRPr lang="en-US"/>
          </a:p>
        </p:txBody>
      </p:sp>
    </p:spTree>
    <p:extLst>
      <p:ext uri="{BB962C8B-B14F-4D97-AF65-F5344CB8AC3E}">
        <p14:creationId xmlns:p14="http://schemas.microsoft.com/office/powerpoint/2010/main" val="3526477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AF1F6-0DAF-A7FC-FAC2-64E45B22C3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FD7D49E-3F54-12B8-2147-A405560E6B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31490D8-EEA3-3D7D-C0DF-EA8D453B2A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EE6F74-6777-E63F-12D0-401957EEEFBD}"/>
              </a:ext>
            </a:extLst>
          </p:cNvPr>
          <p:cNvSpPr>
            <a:spLocks noGrp="1"/>
          </p:cNvSpPr>
          <p:nvPr>
            <p:ph type="dt" sz="half" idx="10"/>
          </p:nvPr>
        </p:nvSpPr>
        <p:spPr/>
        <p:txBody>
          <a:bodyPr/>
          <a:lstStyle/>
          <a:p>
            <a:fld id="{F961601F-D7A2-497E-ABE0-B95587B3B082}" type="datetime1">
              <a:rPr lang="en-US" smtClean="0"/>
              <a:t>5/3/2023</a:t>
            </a:fld>
            <a:endParaRPr lang="en-US"/>
          </a:p>
        </p:txBody>
      </p:sp>
      <p:sp>
        <p:nvSpPr>
          <p:cNvPr id="6" name="Footer Placeholder 5">
            <a:extLst>
              <a:ext uri="{FF2B5EF4-FFF2-40B4-BE49-F238E27FC236}">
                <a16:creationId xmlns:a16="http://schemas.microsoft.com/office/drawing/2014/main" id="{D8DE8E23-DD31-B025-B0BC-FDB9DB998E20}"/>
              </a:ext>
            </a:extLst>
          </p:cNvPr>
          <p:cNvSpPr>
            <a:spLocks noGrp="1"/>
          </p:cNvSpPr>
          <p:nvPr>
            <p:ph type="ftr" sz="quarter" idx="11"/>
          </p:nvPr>
        </p:nvSpPr>
        <p:spPr/>
        <p:txBody>
          <a:bodyPr/>
          <a:lstStyle/>
          <a:p>
            <a:r>
              <a:rPr lang="en-US" dirty="0"/>
              <a:t>Xuanzang's Heart Sutra in Sino-Korean</a:t>
            </a:r>
          </a:p>
        </p:txBody>
      </p:sp>
      <p:sp>
        <p:nvSpPr>
          <p:cNvPr id="7" name="Slide Number Placeholder 6">
            <a:extLst>
              <a:ext uri="{FF2B5EF4-FFF2-40B4-BE49-F238E27FC236}">
                <a16:creationId xmlns:a16="http://schemas.microsoft.com/office/drawing/2014/main" id="{87EB37D5-7B3B-0A4E-23E3-5DA5C7E1FBE8}"/>
              </a:ext>
            </a:extLst>
          </p:cNvPr>
          <p:cNvSpPr>
            <a:spLocks noGrp="1"/>
          </p:cNvSpPr>
          <p:nvPr>
            <p:ph type="sldNum" sz="quarter" idx="12"/>
          </p:nvPr>
        </p:nvSpPr>
        <p:spPr/>
        <p:txBody>
          <a:bodyPr/>
          <a:lstStyle/>
          <a:p>
            <a:fld id="{A00E018F-D9BC-4A27-B77F-8DAA719037AE}" type="slidenum">
              <a:rPr lang="en-US" smtClean="0"/>
              <a:t>‹#›</a:t>
            </a:fld>
            <a:endParaRPr lang="en-US"/>
          </a:p>
        </p:txBody>
      </p:sp>
    </p:spTree>
    <p:extLst>
      <p:ext uri="{BB962C8B-B14F-4D97-AF65-F5344CB8AC3E}">
        <p14:creationId xmlns:p14="http://schemas.microsoft.com/office/powerpoint/2010/main" val="1433847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672C7C-4C60-F99C-6BC9-7394118E2B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51DD134-DB3F-969A-7DE8-21E8B13CDDA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44B68D-2A57-0DBA-D37C-B01A673A4B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577ADA-F606-4FD5-9768-5EF85AB13C49}" type="datetime1">
              <a:rPr lang="en-US" smtClean="0"/>
              <a:t>5/3/2023</a:t>
            </a:fld>
            <a:endParaRPr lang="en-US"/>
          </a:p>
        </p:txBody>
      </p:sp>
      <p:sp>
        <p:nvSpPr>
          <p:cNvPr id="5" name="Footer Placeholder 4">
            <a:extLst>
              <a:ext uri="{FF2B5EF4-FFF2-40B4-BE49-F238E27FC236}">
                <a16:creationId xmlns:a16="http://schemas.microsoft.com/office/drawing/2014/main" id="{B74F07DD-F327-F2ED-311C-89056E6838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Xuanzang's Heart Sutra in Sino-Korean</a:t>
            </a:r>
          </a:p>
        </p:txBody>
      </p:sp>
      <p:sp>
        <p:nvSpPr>
          <p:cNvPr id="6" name="Slide Number Placeholder 5">
            <a:extLst>
              <a:ext uri="{FF2B5EF4-FFF2-40B4-BE49-F238E27FC236}">
                <a16:creationId xmlns:a16="http://schemas.microsoft.com/office/drawing/2014/main" id="{3AB9E2DC-7C0D-AEAC-A23D-8F18029DC5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0E018F-D9BC-4A27-B77F-8DAA719037AE}" type="slidenum">
              <a:rPr lang="en-US" smtClean="0"/>
              <a:t>‹#›</a:t>
            </a:fld>
            <a:endParaRPr lang="en-US"/>
          </a:p>
        </p:txBody>
      </p:sp>
    </p:spTree>
    <p:extLst>
      <p:ext uri="{BB962C8B-B14F-4D97-AF65-F5344CB8AC3E}">
        <p14:creationId xmlns:p14="http://schemas.microsoft.com/office/powerpoint/2010/main" val="22502158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tw.1688.com/pic/-B9DBD7D4D4DAC6D0C8F8CFF1CDBCC6AC.html"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visiblemantra.org/svaha.html" TargetMode="External"/><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cup.columbia.edu/book/kuan-yin/9780231120296" TargetMode="External"/><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artmuseum.princeton.edu/collections/objects/84975"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emf"/><Relationship Id="rId7" Type="http://schemas.openxmlformats.org/officeDocument/2006/relationships/image" Target="../media/image9.png"/><Relationship Id="rId2" Type="http://schemas.openxmlformats.org/officeDocument/2006/relationships/image" Target="../media/image4.emf"/><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www.kmdb.or.kr/eng/db/kor/detail/movie/K/19625" TargetMode="External"/><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CCA6CEC-62E7-76A9-DFCC-AF32B2CFB39D}"/>
              </a:ext>
            </a:extLst>
          </p:cNvPr>
          <p:cNvSpPr txBox="1"/>
          <p:nvPr/>
        </p:nvSpPr>
        <p:spPr>
          <a:xfrm>
            <a:off x="91677" y="100575"/>
            <a:ext cx="12008644" cy="532903"/>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800" b="1" dirty="0">
                <a:solidFill>
                  <a:srgbClr val="FF0000"/>
                </a:solidFill>
                <a:latin typeface="Calibri" panose="020F0502020204030204" pitchFamily="34" charset="0"/>
                <a:ea typeface="DengXian" panose="02010600030101010101" pitchFamily="2" charset="-122"/>
                <a:cs typeface="Times New Roman" panose="02020603050405020304" pitchFamily="18" charset="0"/>
              </a:rPr>
              <a:t>3</a:t>
            </a: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.0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(Xuanzang's Heart Sutra, Lesson Three)</a:t>
            </a:r>
          </a:p>
        </p:txBody>
      </p:sp>
      <p:sp>
        <p:nvSpPr>
          <p:cNvPr id="5" name="TextBox 4">
            <a:extLst>
              <a:ext uri="{FF2B5EF4-FFF2-40B4-BE49-F238E27FC236}">
                <a16:creationId xmlns:a16="http://schemas.microsoft.com/office/drawing/2014/main" id="{0C26B7C2-F898-0744-53E2-EE69742F0428}"/>
              </a:ext>
            </a:extLst>
          </p:cNvPr>
          <p:cNvSpPr txBox="1"/>
          <p:nvPr/>
        </p:nvSpPr>
        <p:spPr>
          <a:xfrm>
            <a:off x="278677" y="536627"/>
            <a:ext cx="11397673" cy="32316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In this class (lesson three) we will cover the </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Heart Sutra Mantra</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as well as the first three characters of the first line of the Heart Sutra.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4400" b="1" dirty="0">
                <a:solidFill>
                  <a:prstClr val="black"/>
                </a:solidFill>
                <a:latin typeface="DengXian" panose="02010600030101010101" pitchFamily="2" charset="-122"/>
                <a:ea typeface="DengXian" panose="02010600030101010101" pitchFamily="2" charset="-122"/>
              </a:rPr>
              <a:t>揭諦揭諦波羅揭諦波羅僧揭諦菩提娑婆訶</a:t>
            </a:r>
            <a:endParaRPr lang="en-US" altLang="zh-TW" sz="4400" b="1" dirty="0">
              <a:solidFill>
                <a:prstClr val="black"/>
              </a:solidFill>
              <a:latin typeface="DengXian" panose="02010600030101010101" pitchFamily="2" charset="-122"/>
              <a:ea typeface="DengXian"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2400" b="1" dirty="0">
                <a:solidFill>
                  <a:prstClr val="black"/>
                </a:solidFill>
                <a:latin typeface="DengXian" panose="02010600030101010101" pitchFamily="2" charset="-122"/>
                <a:ea typeface="DengXian" panose="02010600030101010101" pitchFamily="2" charset="-122"/>
              </a:rPr>
              <a:t>   a    je    a    je    </a:t>
            </a:r>
            <a:r>
              <a:rPr lang="en-US" altLang="zh-TW" sz="2400" b="1" dirty="0" err="1">
                <a:solidFill>
                  <a:prstClr val="black"/>
                </a:solidFill>
                <a:latin typeface="DengXian" panose="02010600030101010101" pitchFamily="2" charset="-122"/>
                <a:ea typeface="DengXian" panose="02010600030101010101" pitchFamily="2" charset="-122"/>
              </a:rPr>
              <a:t>ba</a:t>
            </a:r>
            <a:r>
              <a:rPr lang="en-US" altLang="zh-TW" sz="2400" b="1" dirty="0">
                <a:solidFill>
                  <a:prstClr val="black"/>
                </a:solidFill>
                <a:latin typeface="DengXian" panose="02010600030101010101" pitchFamily="2" charset="-122"/>
                <a:ea typeface="DengXian" panose="02010600030101010101" pitchFamily="2" charset="-122"/>
              </a:rPr>
              <a:t>  </a:t>
            </a:r>
            <a:r>
              <a:rPr lang="en-US" altLang="zh-TW" sz="2400" b="1" dirty="0" err="1">
                <a:solidFill>
                  <a:prstClr val="black"/>
                </a:solidFill>
                <a:latin typeface="DengXian" panose="02010600030101010101" pitchFamily="2" charset="-122"/>
                <a:ea typeface="DengXian" panose="02010600030101010101" pitchFamily="2" charset="-122"/>
              </a:rPr>
              <a:t>ra</a:t>
            </a:r>
            <a:r>
              <a:rPr lang="en-US" altLang="zh-TW" sz="2400" b="1" dirty="0">
                <a:solidFill>
                  <a:prstClr val="black"/>
                </a:solidFill>
                <a:latin typeface="DengXian" panose="02010600030101010101" pitchFamily="2" charset="-122"/>
                <a:ea typeface="DengXian" panose="02010600030101010101" pitchFamily="2" charset="-122"/>
              </a:rPr>
              <a:t>    a     je    </a:t>
            </a:r>
            <a:r>
              <a:rPr lang="en-US" altLang="zh-TW" sz="2400" b="1" dirty="0" err="1">
                <a:solidFill>
                  <a:prstClr val="black"/>
                </a:solidFill>
                <a:latin typeface="DengXian" panose="02010600030101010101" pitchFamily="2" charset="-122"/>
                <a:ea typeface="DengXian" panose="02010600030101010101" pitchFamily="2" charset="-122"/>
              </a:rPr>
              <a:t>ba</a:t>
            </a:r>
            <a:r>
              <a:rPr lang="en-US" altLang="zh-TW" sz="2400" b="1" dirty="0">
                <a:solidFill>
                  <a:prstClr val="black"/>
                </a:solidFill>
                <a:latin typeface="DengXian" panose="02010600030101010101" pitchFamily="2" charset="-122"/>
                <a:ea typeface="DengXian" panose="02010600030101010101" pitchFamily="2" charset="-122"/>
              </a:rPr>
              <a:t>  </a:t>
            </a:r>
            <a:r>
              <a:rPr lang="en-US" altLang="zh-TW" sz="2400" b="1" dirty="0" err="1">
                <a:solidFill>
                  <a:prstClr val="black"/>
                </a:solidFill>
                <a:latin typeface="DengXian" panose="02010600030101010101" pitchFamily="2" charset="-122"/>
                <a:ea typeface="DengXian" panose="02010600030101010101" pitchFamily="2" charset="-122"/>
              </a:rPr>
              <a:t>ra</a:t>
            </a:r>
            <a:r>
              <a:rPr lang="en-US" altLang="zh-TW" sz="2400" b="1" dirty="0">
                <a:solidFill>
                  <a:prstClr val="black"/>
                </a:solidFill>
                <a:latin typeface="DengXian" panose="02010600030101010101" pitchFamily="2" charset="-122"/>
                <a:ea typeface="DengXian" panose="02010600030101010101" pitchFamily="2" charset="-122"/>
              </a:rPr>
              <a:t> </a:t>
            </a:r>
            <a:r>
              <a:rPr lang="en-US" altLang="zh-TW" sz="2400" b="1" dirty="0" err="1">
                <a:solidFill>
                  <a:prstClr val="black"/>
                </a:solidFill>
                <a:latin typeface="DengXian" panose="02010600030101010101" pitchFamily="2" charset="-122"/>
                <a:ea typeface="DengXian" panose="02010600030101010101" pitchFamily="2" charset="-122"/>
              </a:rPr>
              <a:t>seung</a:t>
            </a:r>
            <a:r>
              <a:rPr lang="en-US" altLang="zh-TW" sz="2400" b="1" dirty="0">
                <a:solidFill>
                  <a:prstClr val="black"/>
                </a:solidFill>
                <a:latin typeface="DengXian" panose="02010600030101010101" pitchFamily="2" charset="-122"/>
                <a:ea typeface="DengXian" panose="02010600030101010101" pitchFamily="2" charset="-122"/>
              </a:rPr>
              <a:t> a   je   </a:t>
            </a:r>
            <a:r>
              <a:rPr lang="en-US" altLang="zh-TW" sz="2400" b="1" dirty="0" err="1">
                <a:solidFill>
                  <a:prstClr val="black"/>
                </a:solidFill>
                <a:latin typeface="DengXian" panose="02010600030101010101" pitchFamily="2" charset="-122"/>
                <a:ea typeface="DengXian" panose="02010600030101010101" pitchFamily="2" charset="-122"/>
              </a:rPr>
              <a:t>mo</a:t>
            </a:r>
            <a:r>
              <a:rPr lang="en-US" altLang="zh-TW" sz="2400" b="1" dirty="0">
                <a:solidFill>
                  <a:prstClr val="black"/>
                </a:solidFill>
                <a:latin typeface="DengXian" panose="02010600030101010101" pitchFamily="2" charset="-122"/>
                <a:ea typeface="DengXian" panose="02010600030101010101" pitchFamily="2" charset="-122"/>
              </a:rPr>
              <a:t>   ji    </a:t>
            </a:r>
            <a:r>
              <a:rPr lang="en-US" altLang="zh-TW" sz="2400" b="1" dirty="0" err="1">
                <a:solidFill>
                  <a:prstClr val="black"/>
                </a:solidFill>
                <a:latin typeface="DengXian" panose="02010600030101010101" pitchFamily="2" charset="-122"/>
                <a:ea typeface="DengXian" panose="02010600030101010101" pitchFamily="2" charset="-122"/>
              </a:rPr>
              <a:t>sa</a:t>
            </a:r>
            <a:r>
              <a:rPr lang="en-US" altLang="zh-TW" sz="2400" b="1" dirty="0">
                <a:solidFill>
                  <a:prstClr val="black"/>
                </a:solidFill>
                <a:latin typeface="DengXian" panose="02010600030101010101" pitchFamily="2" charset="-122"/>
                <a:ea typeface="DengXian" panose="02010600030101010101" pitchFamily="2" charset="-122"/>
              </a:rPr>
              <a:t>   </a:t>
            </a:r>
            <a:r>
              <a:rPr lang="en-US" altLang="zh-TW" sz="2400" b="1" dirty="0" err="1">
                <a:solidFill>
                  <a:prstClr val="black"/>
                </a:solidFill>
                <a:latin typeface="DengXian" panose="02010600030101010101" pitchFamily="2" charset="-122"/>
                <a:ea typeface="DengXian" panose="02010600030101010101" pitchFamily="2" charset="-122"/>
              </a:rPr>
              <a:t>ba</a:t>
            </a:r>
            <a:r>
              <a:rPr lang="en-US" altLang="zh-TW" sz="2400" b="1" dirty="0">
                <a:solidFill>
                  <a:prstClr val="black"/>
                </a:solidFill>
                <a:latin typeface="DengXian" panose="02010600030101010101" pitchFamily="2" charset="-122"/>
                <a:ea typeface="DengXian" panose="02010600030101010101" pitchFamily="2" charset="-122"/>
              </a:rPr>
              <a:t>  ha</a:t>
            </a: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4400" b="1" dirty="0">
                <a:solidFill>
                  <a:prstClr val="black"/>
                </a:solidFill>
                <a:latin typeface="DengXian" panose="02010600030101010101" pitchFamily="2" charset="-122"/>
                <a:ea typeface="DengXian" panose="02010600030101010101" pitchFamily="2" charset="-122"/>
              </a:rPr>
              <a:t>  觀自在</a:t>
            </a:r>
            <a:endParaRPr lang="en-US" altLang="zh-CN" sz="4400" b="1" dirty="0">
              <a:solidFill>
                <a:prstClr val="black"/>
              </a:solidFill>
              <a:latin typeface="DengXian" panose="02010600030101010101" pitchFamily="2" charset="-122"/>
              <a:ea typeface="DengXian"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prstClr val="black"/>
                </a:solidFill>
                <a:latin typeface="DengXian" panose="02010600030101010101" pitchFamily="2" charset="-122"/>
                <a:ea typeface="DengXian" panose="02010600030101010101" pitchFamily="2" charset="-122"/>
              </a:rPr>
              <a:t>   gwan ja  jae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Footer Placeholder 1">
            <a:extLst>
              <a:ext uri="{FF2B5EF4-FFF2-40B4-BE49-F238E27FC236}">
                <a16:creationId xmlns:a16="http://schemas.microsoft.com/office/drawing/2014/main" id="{9D4C0FB1-24F2-B4B0-02B4-F372AE584C45}"/>
              </a:ext>
            </a:extLst>
          </p:cNvPr>
          <p:cNvSpPr>
            <a:spLocks noGrp="1"/>
          </p:cNvSpPr>
          <p:nvPr>
            <p:ph type="ftr" sz="quarter" idx="11"/>
          </p:nvPr>
        </p:nvSpPr>
        <p:spPr>
          <a:xfrm>
            <a:off x="2799924" y="6324214"/>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Xuanzang's Heart Sutra in Sino-Korean</a:t>
            </a:r>
          </a:p>
        </p:txBody>
      </p:sp>
      <p:pic>
        <p:nvPicPr>
          <p:cNvPr id="3" name="Picture 2">
            <a:extLst>
              <a:ext uri="{FF2B5EF4-FFF2-40B4-BE49-F238E27FC236}">
                <a16:creationId xmlns:a16="http://schemas.microsoft.com/office/drawing/2014/main" id="{B5941FD6-14D1-EDF7-D390-D5344CB6E63A}"/>
              </a:ext>
            </a:extLst>
          </p:cNvPr>
          <p:cNvPicPr>
            <a:picLocks noChangeAspect="1"/>
          </p:cNvPicPr>
          <p:nvPr/>
        </p:nvPicPr>
        <p:blipFill>
          <a:blip r:embed="rId2"/>
          <a:stretch>
            <a:fillRect/>
          </a:stretch>
        </p:blipFill>
        <p:spPr>
          <a:xfrm>
            <a:off x="3272227" y="3010090"/>
            <a:ext cx="3170195" cy="3255546"/>
          </a:xfrm>
          <a:prstGeom prst="rect">
            <a:avLst/>
          </a:prstGeom>
        </p:spPr>
      </p:pic>
      <p:sp>
        <p:nvSpPr>
          <p:cNvPr id="8" name="TextBox 7">
            <a:extLst>
              <a:ext uri="{FF2B5EF4-FFF2-40B4-BE49-F238E27FC236}">
                <a16:creationId xmlns:a16="http://schemas.microsoft.com/office/drawing/2014/main" id="{D2B41877-0139-63BE-A670-E6E801B0C0FE}"/>
              </a:ext>
            </a:extLst>
          </p:cNvPr>
          <p:cNvSpPr txBox="1"/>
          <p:nvPr/>
        </p:nvSpPr>
        <p:spPr>
          <a:xfrm>
            <a:off x="7583555" y="3301344"/>
            <a:ext cx="2975113" cy="2677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2023</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Mar 4	Apr 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May 6		Jun 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Jul 1		Aug 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Sep 2		Oct 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Nov 4		Dec 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2024</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Jan 6	Feb 3</a:t>
            </a:r>
          </a:p>
        </p:txBody>
      </p:sp>
      <p:sp>
        <p:nvSpPr>
          <p:cNvPr id="7" name="Rectangle: Rounded Corners 6">
            <a:extLst>
              <a:ext uri="{FF2B5EF4-FFF2-40B4-BE49-F238E27FC236}">
                <a16:creationId xmlns:a16="http://schemas.microsoft.com/office/drawing/2014/main" id="{24ADE8A3-AA83-4D40-6E4F-2D63A8BE5F1B}"/>
              </a:ext>
            </a:extLst>
          </p:cNvPr>
          <p:cNvSpPr/>
          <p:nvPr/>
        </p:nvSpPr>
        <p:spPr>
          <a:xfrm>
            <a:off x="7334676" y="3010091"/>
            <a:ext cx="3472873" cy="3255545"/>
          </a:xfrm>
          <a:prstGeom prst="round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8952430-B7CC-776F-A284-D996AD3658EE}"/>
              </a:ext>
            </a:extLst>
          </p:cNvPr>
          <p:cNvSpPr txBox="1"/>
          <p:nvPr/>
        </p:nvSpPr>
        <p:spPr>
          <a:xfrm>
            <a:off x="278677" y="5756124"/>
            <a:ext cx="2709310" cy="923330"/>
          </a:xfrm>
          <a:prstGeom prst="rect">
            <a:avLst/>
          </a:prstGeom>
          <a:noFill/>
        </p:spPr>
        <p:txBody>
          <a:bodyPr wrap="square" rtlCol="0">
            <a:spAutoFit/>
          </a:bodyPr>
          <a:lstStyle/>
          <a:p>
            <a:pPr algn="ctr"/>
            <a:r>
              <a:rPr lang="en-US" dirty="0"/>
              <a:t>Image from: tw.1688.com</a:t>
            </a:r>
          </a:p>
          <a:p>
            <a:pPr algn="ctr"/>
            <a:r>
              <a:rPr lang="en-US" sz="1200" dirty="0">
                <a:hlinkClick r:id="rId3"/>
              </a:rPr>
              <a:t>https://tw.1688.com/pic/-B9DBD7D4D4DAC6D0C8F8CFF1CDBCC6AC.html</a:t>
            </a:r>
            <a:endParaRPr lang="en-US" sz="1200" dirty="0"/>
          </a:p>
        </p:txBody>
      </p:sp>
      <p:pic>
        <p:nvPicPr>
          <p:cNvPr id="15" name="Picture 14">
            <a:extLst>
              <a:ext uri="{FF2B5EF4-FFF2-40B4-BE49-F238E27FC236}">
                <a16:creationId xmlns:a16="http://schemas.microsoft.com/office/drawing/2014/main" id="{DF692CAC-4A51-76B9-FA20-176F1E4E4D56}"/>
              </a:ext>
            </a:extLst>
          </p:cNvPr>
          <p:cNvPicPr>
            <a:picLocks noChangeAspect="1"/>
          </p:cNvPicPr>
          <p:nvPr/>
        </p:nvPicPr>
        <p:blipFill>
          <a:blip r:embed="rId4"/>
          <a:stretch>
            <a:fillRect/>
          </a:stretch>
        </p:blipFill>
        <p:spPr>
          <a:xfrm>
            <a:off x="529586" y="3633468"/>
            <a:ext cx="2207491" cy="2198578"/>
          </a:xfrm>
          <a:prstGeom prst="rect">
            <a:avLst/>
          </a:prstGeom>
        </p:spPr>
      </p:pic>
    </p:spTree>
    <p:extLst>
      <p:ext uri="{BB962C8B-B14F-4D97-AF65-F5344CB8AC3E}">
        <p14:creationId xmlns:p14="http://schemas.microsoft.com/office/powerpoint/2010/main" val="26903942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81C4AFC-762A-D2B3-06F6-408CA25D2EB4}"/>
              </a:ext>
            </a:extLst>
          </p:cNvPr>
          <p:cNvSpPr>
            <a:spLocks noGrp="1"/>
          </p:cNvSpPr>
          <p:nvPr>
            <p:ph type="ftr" sz="quarter" idx="11"/>
          </p:nvPr>
        </p:nvSpPr>
        <p:spPr>
          <a:xfrm>
            <a:off x="997857" y="6356350"/>
            <a:ext cx="4114800" cy="365125"/>
          </a:xfrm>
        </p:spPr>
        <p:txBody>
          <a:bodyPr/>
          <a:lstStyle/>
          <a:p>
            <a:r>
              <a:rPr lang="en-US" dirty="0"/>
              <a:t>Xuanzang's Heart Sutra in Sino-Korean</a:t>
            </a:r>
          </a:p>
        </p:txBody>
      </p:sp>
      <p:sp>
        <p:nvSpPr>
          <p:cNvPr id="3" name="TextBox 2">
            <a:extLst>
              <a:ext uri="{FF2B5EF4-FFF2-40B4-BE49-F238E27FC236}">
                <a16:creationId xmlns:a16="http://schemas.microsoft.com/office/drawing/2014/main" id="{CFF1C9C1-1A89-D2AE-7FAF-88361AC084F6}"/>
              </a:ext>
            </a:extLst>
          </p:cNvPr>
          <p:cNvSpPr txBox="1"/>
          <p:nvPr/>
        </p:nvSpPr>
        <p:spPr>
          <a:xfrm>
            <a:off x="326571" y="181429"/>
            <a:ext cx="11633200" cy="868058"/>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3.9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(Xuanzang's Heart Sutra, Lesson Three)</a:t>
            </a:r>
          </a:p>
        </p:txBody>
      </p:sp>
      <p:sp>
        <p:nvSpPr>
          <p:cNvPr id="4" name="TextBox 3">
            <a:extLst>
              <a:ext uri="{FF2B5EF4-FFF2-40B4-BE49-F238E27FC236}">
                <a16:creationId xmlns:a16="http://schemas.microsoft.com/office/drawing/2014/main" id="{A8D0C1D7-72D3-26F6-9684-00FA17A14D2C}"/>
              </a:ext>
            </a:extLst>
          </p:cNvPr>
          <p:cNvSpPr txBox="1"/>
          <p:nvPr/>
        </p:nvSpPr>
        <p:spPr>
          <a:xfrm>
            <a:off x="762000" y="1212275"/>
            <a:ext cx="5769428" cy="5509200"/>
          </a:xfrm>
          <a:prstGeom prst="rect">
            <a:avLst/>
          </a:prstGeom>
          <a:noFill/>
        </p:spPr>
        <p:txBody>
          <a:bodyPr wrap="square" numCol="2" rtlCol="0">
            <a:spAutoFit/>
          </a:bodyPr>
          <a:lstStyle/>
          <a:p>
            <a:r>
              <a:rPr lang="zh-TW" altLang="en-US" sz="4400" b="1" dirty="0">
                <a:solidFill>
                  <a:prstClr val="black"/>
                </a:solidFill>
                <a:latin typeface="DengXian" panose="02010600030101010101" pitchFamily="2" charset="-122"/>
                <a:ea typeface="DengXian" panose="02010600030101010101" pitchFamily="2" charset="-122"/>
              </a:rPr>
              <a:t>娑 婆 訶</a:t>
            </a:r>
            <a:endParaRPr lang="en-US" altLang="zh-TW" sz="4400" b="1" dirty="0">
              <a:solidFill>
                <a:prstClr val="black"/>
              </a:solidFill>
              <a:latin typeface="DengXian" panose="02010600030101010101" pitchFamily="2" charset="-122"/>
              <a:ea typeface="DengXian" panose="02010600030101010101" pitchFamily="2" charset="-122"/>
            </a:endParaRPr>
          </a:p>
          <a:p>
            <a:r>
              <a:rPr lang="zh-CN" altLang="en-US" sz="4400" b="1" dirty="0">
                <a:latin typeface="DengXian" panose="02010600030101010101" pitchFamily="2" charset="-122"/>
                <a:ea typeface="DengXian" panose="02010600030101010101" pitchFamily="2" charset="-122"/>
              </a:rPr>
              <a:t>薩 婆 訶</a:t>
            </a:r>
            <a:endParaRPr lang="en-US" altLang="zh-CN" sz="4400" b="1" dirty="0">
              <a:latin typeface="DengXian" panose="02010600030101010101" pitchFamily="2" charset="-122"/>
              <a:ea typeface="DengXian" panose="02010600030101010101" pitchFamily="2" charset="-122"/>
            </a:endParaRPr>
          </a:p>
          <a:p>
            <a:r>
              <a:rPr lang="zh-CN" altLang="en-US" sz="4400" b="1" i="0" dirty="0">
                <a:solidFill>
                  <a:srgbClr val="353535"/>
                </a:solidFill>
                <a:effectLst/>
                <a:latin typeface="DengXian" panose="02010600030101010101" pitchFamily="2" charset="-122"/>
                <a:ea typeface="DengXian" panose="02010600030101010101" pitchFamily="2" charset="-122"/>
              </a:rPr>
              <a:t>娑 縛 訶</a:t>
            </a:r>
            <a:endParaRPr lang="en-US" altLang="zh-CN" sz="4400" b="1" i="0" dirty="0">
              <a:solidFill>
                <a:srgbClr val="353535"/>
              </a:solidFill>
              <a:effectLst/>
              <a:latin typeface="DengXian" panose="02010600030101010101" pitchFamily="2" charset="-122"/>
              <a:ea typeface="DengXian" panose="02010600030101010101" pitchFamily="2" charset="-122"/>
            </a:endParaRPr>
          </a:p>
          <a:p>
            <a:r>
              <a:rPr lang="zh-CN" altLang="en-US" sz="4400" b="1" dirty="0">
                <a:latin typeface="DengXian" panose="02010600030101010101" pitchFamily="2" charset="-122"/>
                <a:ea typeface="DengXian" panose="02010600030101010101" pitchFamily="2" charset="-122"/>
              </a:rPr>
              <a:t>薩 縛 訶</a:t>
            </a:r>
            <a:endParaRPr lang="en-US" altLang="zh-CN" sz="4400" b="1" dirty="0">
              <a:latin typeface="DengXian" panose="02010600030101010101" pitchFamily="2" charset="-122"/>
              <a:ea typeface="DengXian" panose="02010600030101010101" pitchFamily="2" charset="-122"/>
            </a:endParaRPr>
          </a:p>
          <a:p>
            <a:r>
              <a:rPr lang="zh-CN" altLang="en-US" sz="4400" b="1" dirty="0">
                <a:latin typeface="DengXian" panose="02010600030101010101" pitchFamily="2" charset="-122"/>
                <a:ea typeface="DengXian" panose="02010600030101010101" pitchFamily="2" charset="-122"/>
              </a:rPr>
              <a:t>薩 嚩 訶</a:t>
            </a:r>
            <a:endParaRPr lang="en-US" altLang="zh-CN" sz="4400" b="1" dirty="0">
              <a:latin typeface="DengXian" panose="02010600030101010101" pitchFamily="2" charset="-122"/>
              <a:ea typeface="DengXian" panose="02010600030101010101" pitchFamily="2" charset="-122"/>
            </a:endParaRPr>
          </a:p>
          <a:p>
            <a:r>
              <a:rPr lang="zh-CN" altLang="en-US" sz="4400" b="1" i="0" dirty="0">
                <a:solidFill>
                  <a:srgbClr val="353535"/>
                </a:solidFill>
                <a:effectLst/>
                <a:latin typeface="DengXian" panose="02010600030101010101" pitchFamily="2" charset="-122"/>
                <a:ea typeface="DengXian" panose="02010600030101010101" pitchFamily="2" charset="-122"/>
              </a:rPr>
              <a:t>娑 </a:t>
            </a:r>
            <a:r>
              <a:rPr lang="zh-CN" altLang="en-US" sz="4400" b="1" dirty="0">
                <a:latin typeface="DengXian" panose="02010600030101010101" pitchFamily="2" charset="-122"/>
                <a:ea typeface="DengXian" panose="02010600030101010101" pitchFamily="2" charset="-122"/>
              </a:rPr>
              <a:t>嚩 </a:t>
            </a:r>
            <a:r>
              <a:rPr lang="zh-CN" altLang="en-US" sz="4400" b="1" i="0" dirty="0">
                <a:solidFill>
                  <a:srgbClr val="353535"/>
                </a:solidFill>
                <a:effectLst/>
                <a:latin typeface="DengXian" panose="02010600030101010101" pitchFamily="2" charset="-122"/>
                <a:ea typeface="DengXian" panose="02010600030101010101" pitchFamily="2" charset="-122"/>
              </a:rPr>
              <a:t>訶</a:t>
            </a:r>
            <a:endParaRPr lang="en-US" altLang="zh-CN" sz="4400" b="1" dirty="0">
              <a:latin typeface="DengXian" panose="02010600030101010101" pitchFamily="2" charset="-122"/>
              <a:ea typeface="DengXian" panose="02010600030101010101" pitchFamily="2" charset="-122"/>
            </a:endParaRPr>
          </a:p>
          <a:p>
            <a:r>
              <a:rPr lang="zh-CN" altLang="en-US" sz="4400" b="1" dirty="0">
                <a:latin typeface="DengXian" panose="02010600030101010101" pitchFamily="2" charset="-122"/>
                <a:ea typeface="DengXian" panose="02010600030101010101" pitchFamily="2" charset="-122"/>
              </a:rPr>
              <a:t>萨 婆 诃</a:t>
            </a:r>
            <a:endParaRPr lang="en-US" altLang="zh-CN" sz="4400" b="1" dirty="0">
              <a:latin typeface="DengXian" panose="02010600030101010101" pitchFamily="2" charset="-122"/>
              <a:ea typeface="DengXian" panose="02010600030101010101" pitchFamily="2" charset="-122"/>
            </a:endParaRPr>
          </a:p>
          <a:p>
            <a:endParaRPr lang="en-US" altLang="zh-CN" sz="4400" b="1" dirty="0">
              <a:latin typeface="DengXian" panose="02010600030101010101" pitchFamily="2" charset="-122"/>
              <a:ea typeface="DengXian" panose="02010600030101010101" pitchFamily="2" charset="-122"/>
            </a:endParaRPr>
          </a:p>
          <a:p>
            <a:r>
              <a:rPr lang="zh-CN" altLang="en-US" sz="4400" b="1" dirty="0">
                <a:latin typeface="DengXian" panose="02010600030101010101" pitchFamily="2" charset="-122"/>
                <a:ea typeface="DengXian" panose="02010600030101010101" pitchFamily="2" charset="-122"/>
              </a:rPr>
              <a:t>娑 婆 诃</a:t>
            </a:r>
            <a:endParaRPr lang="en-US" altLang="zh-CN" sz="4400" b="1" dirty="0">
              <a:latin typeface="DengXian" panose="02010600030101010101" pitchFamily="2" charset="-122"/>
              <a:ea typeface="DengXian" panose="02010600030101010101" pitchFamily="2" charset="-122"/>
            </a:endParaRPr>
          </a:p>
          <a:p>
            <a:r>
              <a:rPr lang="zh-CN" altLang="en-US" sz="4400" b="1" dirty="0">
                <a:latin typeface="DengXian" panose="02010600030101010101" pitchFamily="2" charset="-122"/>
                <a:ea typeface="DengXian" panose="02010600030101010101" pitchFamily="2" charset="-122"/>
              </a:rPr>
              <a:t>萨 巴 哈</a:t>
            </a:r>
            <a:endParaRPr lang="en-US" altLang="zh-CN" sz="4400" b="1" dirty="0">
              <a:latin typeface="DengXian" panose="02010600030101010101" pitchFamily="2" charset="-122"/>
              <a:ea typeface="DengXian" panose="02010600030101010101" pitchFamily="2" charset="-122"/>
            </a:endParaRPr>
          </a:p>
          <a:p>
            <a:r>
              <a:rPr lang="zh-CN" altLang="en-US" sz="4400" b="1" dirty="0">
                <a:latin typeface="DengXian" panose="02010600030101010101" pitchFamily="2" charset="-122"/>
                <a:ea typeface="DengXian" panose="02010600030101010101" pitchFamily="2" charset="-122"/>
              </a:rPr>
              <a:t>思 哇 哈</a:t>
            </a:r>
            <a:endParaRPr lang="en-US" altLang="zh-CN" sz="4400" b="1" dirty="0">
              <a:latin typeface="DengXian" panose="02010600030101010101" pitchFamily="2" charset="-122"/>
              <a:ea typeface="DengXian" panose="02010600030101010101" pitchFamily="2" charset="-122"/>
            </a:endParaRPr>
          </a:p>
          <a:p>
            <a:r>
              <a:rPr lang="zh-CN" altLang="en-US" sz="4400" b="1" dirty="0">
                <a:latin typeface="DengXian" panose="02010600030101010101" pitchFamily="2" charset="-122"/>
                <a:ea typeface="DengXian" panose="02010600030101010101" pitchFamily="2" charset="-122"/>
              </a:rPr>
              <a:t>莎 哈</a:t>
            </a:r>
            <a:endParaRPr lang="en-US" altLang="zh-CN" sz="4400" b="1" dirty="0">
              <a:latin typeface="DengXian" panose="02010600030101010101" pitchFamily="2" charset="-122"/>
              <a:ea typeface="DengXian" panose="02010600030101010101" pitchFamily="2" charset="-122"/>
            </a:endParaRPr>
          </a:p>
          <a:p>
            <a:r>
              <a:rPr lang="zh-CN" altLang="en-US" sz="4400" b="1" dirty="0">
                <a:latin typeface="DengXian" panose="02010600030101010101" pitchFamily="2" charset="-122"/>
                <a:ea typeface="DengXian" panose="02010600030101010101" pitchFamily="2" charset="-122"/>
              </a:rPr>
              <a:t>莎 </a:t>
            </a:r>
            <a:r>
              <a:rPr lang="zh-CN" altLang="en-US" sz="4400" b="1" i="0" dirty="0">
                <a:solidFill>
                  <a:srgbClr val="353535"/>
                </a:solidFill>
                <a:effectLst/>
                <a:latin typeface="DengXian" panose="02010600030101010101" pitchFamily="2" charset="-122"/>
                <a:ea typeface="DengXian" panose="02010600030101010101" pitchFamily="2" charset="-122"/>
              </a:rPr>
              <a:t>訶</a:t>
            </a:r>
            <a:endParaRPr lang="en-US" altLang="zh-CN" sz="4400" b="1" i="0" dirty="0">
              <a:solidFill>
                <a:srgbClr val="353535"/>
              </a:solidFill>
              <a:effectLst/>
              <a:latin typeface="DengXian" panose="02010600030101010101" pitchFamily="2" charset="-122"/>
              <a:ea typeface="DengXian" panose="02010600030101010101" pitchFamily="2" charset="-122"/>
            </a:endParaRPr>
          </a:p>
          <a:p>
            <a:r>
              <a:rPr lang="zh-CN" altLang="en-US" sz="4400" b="1" dirty="0">
                <a:latin typeface="DengXian" panose="02010600030101010101" pitchFamily="2" charset="-122"/>
                <a:ea typeface="DengXian" panose="02010600030101010101" pitchFamily="2" charset="-122"/>
              </a:rPr>
              <a:t>莎 诃</a:t>
            </a:r>
            <a:endParaRPr lang="en-US" altLang="zh-CN" sz="4400" b="1" dirty="0">
              <a:latin typeface="DengXian" panose="02010600030101010101" pitchFamily="2" charset="-122"/>
              <a:ea typeface="DengXian" panose="02010600030101010101" pitchFamily="2" charset="-122"/>
            </a:endParaRPr>
          </a:p>
          <a:p>
            <a:r>
              <a:rPr lang="zh-CN" altLang="en-US" sz="4400" b="1" dirty="0">
                <a:latin typeface="DengXian" panose="02010600030101010101" pitchFamily="2" charset="-122"/>
                <a:ea typeface="DengXian" panose="02010600030101010101" pitchFamily="2" charset="-122"/>
              </a:rPr>
              <a:t>蓑 哈</a:t>
            </a:r>
            <a:endParaRPr lang="en-US" altLang="zh-CN" sz="4400" b="1" dirty="0">
              <a:latin typeface="DengXian" panose="02010600030101010101" pitchFamily="2" charset="-122"/>
              <a:ea typeface="DengXian" panose="02010600030101010101" pitchFamily="2" charset="-122"/>
            </a:endParaRPr>
          </a:p>
          <a:p>
            <a:endParaRPr lang="en-US" altLang="zh-CN" sz="4400" b="1" dirty="0">
              <a:latin typeface="DengXian" panose="02010600030101010101" pitchFamily="2" charset="-122"/>
              <a:ea typeface="DengXian" panose="02010600030101010101" pitchFamily="2" charset="-122"/>
            </a:endParaRPr>
          </a:p>
        </p:txBody>
      </p:sp>
      <p:sp>
        <p:nvSpPr>
          <p:cNvPr id="5" name="TextBox 4">
            <a:extLst>
              <a:ext uri="{FF2B5EF4-FFF2-40B4-BE49-F238E27FC236}">
                <a16:creationId xmlns:a16="http://schemas.microsoft.com/office/drawing/2014/main" id="{AE2FC521-D4E7-7018-0C84-A8D62F779905}"/>
              </a:ext>
            </a:extLst>
          </p:cNvPr>
          <p:cNvSpPr txBox="1"/>
          <p:nvPr/>
        </p:nvSpPr>
        <p:spPr>
          <a:xfrm>
            <a:off x="-79828" y="414104"/>
            <a:ext cx="6357257" cy="984885"/>
          </a:xfrm>
          <a:prstGeom prst="rect">
            <a:avLst/>
          </a:prstGeom>
          <a:noFill/>
        </p:spPr>
        <p:txBody>
          <a:bodyPr wrap="square" rtlCol="0">
            <a:spAutoFit/>
          </a:bodyPr>
          <a:lstStyle/>
          <a:p>
            <a:pPr algn="ctr"/>
            <a:r>
              <a:rPr lang="en-US" sz="2000" b="1" dirty="0"/>
              <a:t>Different ways of writing </a:t>
            </a:r>
          </a:p>
          <a:p>
            <a:pPr algn="ctr"/>
            <a:r>
              <a:rPr lang="en-US" sz="2000" b="1" dirty="0" err="1"/>
              <a:t>sabaha</a:t>
            </a:r>
            <a:r>
              <a:rPr lang="en-US" sz="2000" b="1" dirty="0"/>
              <a:t> in Chinese characters:</a:t>
            </a:r>
          </a:p>
          <a:p>
            <a:endParaRPr lang="en-US" dirty="0"/>
          </a:p>
        </p:txBody>
      </p:sp>
      <p:sp>
        <p:nvSpPr>
          <p:cNvPr id="6" name="TextBox 5">
            <a:extLst>
              <a:ext uri="{FF2B5EF4-FFF2-40B4-BE49-F238E27FC236}">
                <a16:creationId xmlns:a16="http://schemas.microsoft.com/office/drawing/2014/main" id="{39256FE7-EEC4-EF47-F802-DB5AEF7983B4}"/>
              </a:ext>
            </a:extLst>
          </p:cNvPr>
          <p:cNvSpPr txBox="1"/>
          <p:nvPr/>
        </p:nvSpPr>
        <p:spPr>
          <a:xfrm>
            <a:off x="6210300" y="841447"/>
            <a:ext cx="5863771" cy="3754874"/>
          </a:xfrm>
          <a:prstGeom prst="rect">
            <a:avLst/>
          </a:prstGeom>
          <a:noFill/>
        </p:spPr>
        <p:txBody>
          <a:bodyPr wrap="square" rtlCol="0">
            <a:spAutoFit/>
          </a:bodyPr>
          <a:lstStyle/>
          <a:p>
            <a:r>
              <a:rPr lang="en-US" sz="1400" dirty="0"/>
              <a:t>Svāhā is not really a seed-syllable, since it is two syllables, but in Buddhist mantras it does function in the same way as a seed-syllable. </a:t>
            </a:r>
            <a:r>
              <a:rPr lang="en-US" sz="1400" dirty="0" err="1"/>
              <a:t>Monier</a:t>
            </a:r>
            <a:r>
              <a:rPr lang="en-US" sz="1400" dirty="0"/>
              <a:t>-Williams says the etymology is probably su (good, well, whole, </a:t>
            </a:r>
            <a:r>
              <a:rPr lang="en-US" sz="1400" dirty="0" err="1"/>
              <a:t>etc</a:t>
            </a:r>
            <a:r>
              <a:rPr lang="en-US" sz="1400" dirty="0"/>
              <a:t>) + ah (to call, to say, to speak, </a:t>
            </a:r>
            <a:r>
              <a:rPr lang="en-US" sz="1400" dirty="0" err="1"/>
              <a:t>etc</a:t>
            </a:r>
            <a:r>
              <a:rPr lang="en-US" sz="1400" dirty="0"/>
              <a:t>); so that it would literally mean something like: "well spoken". </a:t>
            </a:r>
            <a:r>
              <a:rPr lang="en-US" sz="1400" dirty="0" err="1"/>
              <a:t>Conze</a:t>
            </a:r>
            <a:r>
              <a:rPr lang="en-US" sz="1400" dirty="0"/>
              <a:t> translates it as "all hail" and most other translators seem to follow him. However he admits that it is not a very satisfactory translation. He refers to </a:t>
            </a:r>
            <a:r>
              <a:rPr lang="en-US" sz="1400" dirty="0" err="1"/>
              <a:t>svāhā</a:t>
            </a:r>
            <a:r>
              <a:rPr lang="en-US" sz="1400" dirty="0"/>
              <a:t> as a term of blessing: "an ecstatic shout of joy, expressive of a feeling of complete release". [</a:t>
            </a:r>
            <a:r>
              <a:rPr lang="en-US" sz="1400" dirty="0" err="1"/>
              <a:t>Conze</a:t>
            </a:r>
            <a:r>
              <a:rPr lang="en-US" sz="1400" dirty="0"/>
              <a:t>, Buddhist Wisdom Books, p.128]</a:t>
            </a:r>
          </a:p>
          <a:p>
            <a:endParaRPr lang="en-US" sz="1400" dirty="0"/>
          </a:p>
          <a:p>
            <a:r>
              <a:rPr lang="en-US" sz="1400" dirty="0"/>
              <a:t>Svāhā is imported from Vedic ritual, where it was used when making oblations to the sacred fire. After each ladle of offering the priest exclaims </a:t>
            </a:r>
            <a:r>
              <a:rPr lang="en-US" sz="1400" dirty="0" err="1"/>
              <a:t>svāhā</a:t>
            </a:r>
            <a:r>
              <a:rPr lang="en-US" sz="1400" dirty="0"/>
              <a:t>! In the </a:t>
            </a:r>
            <a:r>
              <a:rPr lang="en-US" sz="1400" dirty="0" err="1"/>
              <a:t>Yajur</a:t>
            </a:r>
            <a:r>
              <a:rPr lang="en-US" sz="1400" dirty="0"/>
              <a:t> Veda there are long lists of phrases which have the name of a god in the dative form (meaning to or for the deity) followed by </a:t>
            </a:r>
            <a:r>
              <a:rPr lang="en-US" sz="1400" dirty="0" err="1"/>
              <a:t>svāhā</a:t>
            </a:r>
            <a:r>
              <a:rPr lang="en-US" sz="1400" dirty="0"/>
              <a:t>, </a:t>
            </a:r>
            <a:r>
              <a:rPr lang="en-US" sz="1400" dirty="0" err="1"/>
              <a:t>e.g</a:t>
            </a:r>
            <a:r>
              <a:rPr lang="en-US" sz="1400" dirty="0"/>
              <a:t> </a:t>
            </a:r>
            <a:r>
              <a:rPr lang="en-US" sz="1400" dirty="0" err="1"/>
              <a:t>agnaye</a:t>
            </a:r>
            <a:r>
              <a:rPr lang="en-US" sz="1400" dirty="0"/>
              <a:t> </a:t>
            </a:r>
            <a:r>
              <a:rPr lang="en-US" sz="1400" dirty="0" err="1"/>
              <a:t>svāhā</a:t>
            </a:r>
            <a:r>
              <a:rPr lang="en-US" sz="1400" dirty="0"/>
              <a:t>, </a:t>
            </a:r>
            <a:r>
              <a:rPr lang="en-US" sz="1400" dirty="0" err="1"/>
              <a:t>somāya</a:t>
            </a:r>
            <a:r>
              <a:rPr lang="en-US" sz="1400" dirty="0"/>
              <a:t> </a:t>
            </a:r>
            <a:r>
              <a:rPr lang="en-US" sz="1400" dirty="0" err="1"/>
              <a:t>svāhā</a:t>
            </a:r>
            <a:r>
              <a:rPr lang="en-US" sz="1400" dirty="0"/>
              <a:t> (</a:t>
            </a:r>
            <a:r>
              <a:rPr lang="en-US" sz="1400" dirty="0" err="1"/>
              <a:t>Taittirīra</a:t>
            </a:r>
            <a:r>
              <a:rPr lang="en-US" sz="1400" dirty="0"/>
              <a:t> </a:t>
            </a:r>
            <a:r>
              <a:rPr lang="en-US" sz="1400" dirty="0" err="1"/>
              <a:t>Saṃhitā</a:t>
            </a:r>
            <a:r>
              <a:rPr lang="en-US" sz="1400" dirty="0"/>
              <a:t> 7.1.14.1). These may be the precursors of Buddhist mantras.* Svāhā first shows up in Buddhist texts in the </a:t>
            </a:r>
            <a:r>
              <a:rPr lang="en-US" sz="1400" dirty="0" err="1"/>
              <a:t>Dhāraṇīs</a:t>
            </a:r>
            <a:r>
              <a:rPr lang="en-US" sz="1400" dirty="0"/>
              <a:t> which were interpolated into </a:t>
            </a:r>
            <a:r>
              <a:rPr lang="en-US" sz="1400" dirty="0" err="1"/>
              <a:t>Mahāyana</a:t>
            </a:r>
            <a:r>
              <a:rPr lang="en-US" sz="1400" dirty="0"/>
              <a:t> </a:t>
            </a:r>
            <a:r>
              <a:rPr lang="en-US" sz="1400" dirty="0" err="1"/>
              <a:t>sūtras</a:t>
            </a:r>
            <a:r>
              <a:rPr lang="en-US" sz="1400" dirty="0"/>
              <a:t> such as the White Lotus and Golden Light. </a:t>
            </a:r>
          </a:p>
        </p:txBody>
      </p:sp>
      <p:pic>
        <p:nvPicPr>
          <p:cNvPr id="8" name="Picture 7">
            <a:extLst>
              <a:ext uri="{FF2B5EF4-FFF2-40B4-BE49-F238E27FC236}">
                <a16:creationId xmlns:a16="http://schemas.microsoft.com/office/drawing/2014/main" id="{A8C443D6-2F73-4F70-D2C3-C4FD3E41DE84}"/>
              </a:ext>
            </a:extLst>
          </p:cNvPr>
          <p:cNvPicPr>
            <a:picLocks noChangeAspect="1"/>
          </p:cNvPicPr>
          <p:nvPr/>
        </p:nvPicPr>
        <p:blipFill>
          <a:blip r:embed="rId2"/>
          <a:stretch>
            <a:fillRect/>
          </a:stretch>
        </p:blipFill>
        <p:spPr>
          <a:xfrm>
            <a:off x="6531428" y="4553583"/>
            <a:ext cx="4685393" cy="1462970"/>
          </a:xfrm>
          <a:prstGeom prst="rect">
            <a:avLst/>
          </a:prstGeom>
        </p:spPr>
      </p:pic>
      <p:sp>
        <p:nvSpPr>
          <p:cNvPr id="9" name="TextBox 8">
            <a:extLst>
              <a:ext uri="{FF2B5EF4-FFF2-40B4-BE49-F238E27FC236}">
                <a16:creationId xmlns:a16="http://schemas.microsoft.com/office/drawing/2014/main" id="{77922903-5C65-BE4E-683A-CF482EF6848D}"/>
              </a:ext>
            </a:extLst>
          </p:cNvPr>
          <p:cNvSpPr txBox="1"/>
          <p:nvPr/>
        </p:nvSpPr>
        <p:spPr>
          <a:xfrm>
            <a:off x="6210300" y="5948508"/>
            <a:ext cx="5566228" cy="461665"/>
          </a:xfrm>
          <a:prstGeom prst="rect">
            <a:avLst/>
          </a:prstGeom>
          <a:noFill/>
        </p:spPr>
        <p:txBody>
          <a:bodyPr wrap="square" rtlCol="0">
            <a:spAutoFit/>
          </a:bodyPr>
          <a:lstStyle/>
          <a:p>
            <a:pPr algn="ctr"/>
            <a:r>
              <a:rPr lang="en-US" sz="2400" dirty="0"/>
              <a:t>From </a:t>
            </a:r>
            <a:r>
              <a:rPr lang="en-US" sz="2400" dirty="0">
                <a:hlinkClick r:id="rId3" action="ppaction://hlinkfile"/>
              </a:rPr>
              <a:t>visiblemantra.org/svaha.html</a:t>
            </a:r>
            <a:endParaRPr lang="en-US" sz="2400" dirty="0"/>
          </a:p>
        </p:txBody>
      </p:sp>
      <p:sp>
        <p:nvSpPr>
          <p:cNvPr id="11" name="Rectangle 10">
            <a:extLst>
              <a:ext uri="{FF2B5EF4-FFF2-40B4-BE49-F238E27FC236}">
                <a16:creationId xmlns:a16="http://schemas.microsoft.com/office/drawing/2014/main" id="{5A514ADE-A6DB-5F37-F03D-272FB575A992}"/>
              </a:ext>
            </a:extLst>
          </p:cNvPr>
          <p:cNvSpPr/>
          <p:nvPr/>
        </p:nvSpPr>
        <p:spPr>
          <a:xfrm>
            <a:off x="6210300" y="808961"/>
            <a:ext cx="5816600" cy="5152257"/>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955F486-1F8E-D462-010F-F35C3B16D9BB}"/>
              </a:ext>
            </a:extLst>
          </p:cNvPr>
          <p:cNvSpPr/>
          <p:nvPr/>
        </p:nvSpPr>
        <p:spPr>
          <a:xfrm>
            <a:off x="1335314" y="373644"/>
            <a:ext cx="3447143" cy="791361"/>
          </a:xfrm>
          <a:prstGeom prst="rect">
            <a:avLst/>
          </a:prstGeom>
          <a:noFill/>
          <a:ln w="3810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2796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425EF79-70D0-06BA-C01E-81DA6B129429}"/>
              </a:ext>
            </a:extLst>
          </p:cNvPr>
          <p:cNvSpPr>
            <a:spLocks noGrp="1"/>
          </p:cNvSpPr>
          <p:nvPr>
            <p:ph type="ftr" sz="quarter" idx="11"/>
          </p:nvPr>
        </p:nvSpPr>
        <p:spPr>
          <a:xfrm>
            <a:off x="6070600" y="6318704"/>
            <a:ext cx="4114800" cy="365125"/>
          </a:xfrm>
        </p:spPr>
        <p:txBody>
          <a:bodyPr/>
          <a:lstStyle/>
          <a:p>
            <a:r>
              <a:rPr lang="en-US" dirty="0"/>
              <a:t>Xuanzang's Heart Sutra in Sino-Korean</a:t>
            </a:r>
          </a:p>
        </p:txBody>
      </p:sp>
      <p:sp>
        <p:nvSpPr>
          <p:cNvPr id="3" name="TextBox 2">
            <a:extLst>
              <a:ext uri="{FF2B5EF4-FFF2-40B4-BE49-F238E27FC236}">
                <a16:creationId xmlns:a16="http://schemas.microsoft.com/office/drawing/2014/main" id="{C0077087-E737-2EDA-1748-0F003F36FBD8}"/>
              </a:ext>
            </a:extLst>
          </p:cNvPr>
          <p:cNvSpPr txBox="1"/>
          <p:nvPr/>
        </p:nvSpPr>
        <p:spPr>
          <a:xfrm>
            <a:off x="130629" y="174171"/>
            <a:ext cx="11879942" cy="532903"/>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3.10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(Xuanzang's Heart Sutra, Lesson Three)</a:t>
            </a:r>
          </a:p>
        </p:txBody>
      </p:sp>
      <p:sp>
        <p:nvSpPr>
          <p:cNvPr id="5" name="TextBox 4">
            <a:extLst>
              <a:ext uri="{FF2B5EF4-FFF2-40B4-BE49-F238E27FC236}">
                <a16:creationId xmlns:a16="http://schemas.microsoft.com/office/drawing/2014/main" id="{92E836E5-1064-D857-F762-D7CE64C661E3}"/>
              </a:ext>
            </a:extLst>
          </p:cNvPr>
          <p:cNvSpPr txBox="1"/>
          <p:nvPr/>
        </p:nvSpPr>
        <p:spPr>
          <a:xfrm>
            <a:off x="420914" y="1131348"/>
            <a:ext cx="6567715" cy="5427127"/>
          </a:xfrm>
          <a:prstGeom prst="rect">
            <a:avLst/>
          </a:prstGeom>
          <a:noFill/>
        </p:spPr>
        <p:txBody>
          <a:bodyPr wrap="square" rtlCol="0">
            <a:spAutoFit/>
          </a:bodyPr>
          <a:lstStyle/>
          <a:p>
            <a:pPr>
              <a:spcAft>
                <a:spcPts val="1400"/>
              </a:spcAft>
            </a:pPr>
            <a:r>
              <a:rPr lang="en-US" altLang="zh-CN" sz="7200" b="1" dirty="0">
                <a:effectLst/>
                <a:latin typeface="Calibri" panose="020F0502020204030204" pitchFamily="34" charset="0"/>
                <a:ea typeface="DengXian" panose="02010600030101010101" pitchFamily="2" charset="-122"/>
                <a:cs typeface="Times New Roman" panose="02020603050405020304" pitchFamily="18" charset="0"/>
              </a:rPr>
              <a:t>              </a:t>
            </a:r>
            <a:r>
              <a:rPr lang="zh-CN" sz="9600" b="1" dirty="0">
                <a:effectLst/>
                <a:highlight>
                  <a:srgbClr val="FFFF00"/>
                </a:highlight>
                <a:latin typeface="Calibri" panose="020F0502020204030204" pitchFamily="34" charset="0"/>
                <a:ea typeface="DengXian" panose="02010600030101010101" pitchFamily="2" charset="-122"/>
                <a:cs typeface="Times New Roman" panose="02020603050405020304" pitchFamily="18" charset="0"/>
              </a:rPr>
              <a:t>觀</a:t>
            </a:r>
            <a:endParaRPr lang="en-US" altLang="zh-CN" sz="9600" b="1" dirty="0">
              <a:highlight>
                <a:srgbClr val="FFFF00"/>
              </a:highlight>
              <a:latin typeface="Calibri" panose="020F0502020204030204" pitchFamily="34" charset="0"/>
              <a:ea typeface="DengXian" panose="02010600030101010101" pitchFamily="2" charset="-122"/>
              <a:cs typeface="Times New Roman" panose="02020603050405020304" pitchFamily="18" charset="0"/>
            </a:endParaRPr>
          </a:p>
          <a:p>
            <a:pPr>
              <a:spcAft>
                <a:spcPts val="1400"/>
              </a:spcAft>
            </a:pPr>
            <a:r>
              <a:rPr lang="en-US" altLang="zh-CN" sz="4400" b="1" dirty="0">
                <a:effectLst/>
                <a:latin typeface="Calibri" panose="020F0502020204030204" pitchFamily="34" charset="0"/>
                <a:ea typeface="DengXian" panose="02010600030101010101" pitchFamily="2" charset="-122"/>
                <a:cs typeface="Times New Roman" panose="02020603050405020304" pitchFamily="18" charset="0"/>
              </a:rPr>
              <a:t>         </a:t>
            </a:r>
            <a:r>
              <a:rPr lang="zh-CN" sz="7200" b="1" dirty="0">
                <a:effectLst/>
                <a:highlight>
                  <a:srgbClr val="FFFF00"/>
                </a:highlight>
                <a:latin typeface="Calibri" panose="020F0502020204030204" pitchFamily="34" charset="0"/>
                <a:ea typeface="DengXian" panose="02010600030101010101" pitchFamily="2" charset="-122"/>
                <a:cs typeface="Times New Roman" panose="02020603050405020304" pitchFamily="18" charset="0"/>
              </a:rPr>
              <a:t>雚</a:t>
            </a:r>
            <a:r>
              <a:rPr lang="en-US" altLang="zh-CN" sz="7200" b="1" dirty="0">
                <a:latin typeface="Calibri" panose="020F0502020204030204" pitchFamily="34" charset="0"/>
                <a:ea typeface="DengXian" panose="02010600030101010101" pitchFamily="2" charset="-122"/>
                <a:cs typeface="Times New Roman" panose="02020603050405020304" pitchFamily="18" charset="0"/>
              </a:rPr>
              <a:t>               </a:t>
            </a:r>
            <a:r>
              <a:rPr lang="zh-CN" sz="7200" b="1" dirty="0">
                <a:effectLst/>
                <a:highlight>
                  <a:srgbClr val="FFFF00"/>
                </a:highlight>
                <a:latin typeface="Calibri" panose="020F0502020204030204" pitchFamily="34" charset="0"/>
                <a:ea typeface="DengXian" panose="02010600030101010101" pitchFamily="2" charset="-122"/>
                <a:cs typeface="Times New Roman" panose="02020603050405020304" pitchFamily="18" charset="0"/>
              </a:rPr>
              <a:t>見</a:t>
            </a:r>
            <a:endParaRPr lang="en-US" altLang="zh-CN" sz="7200" b="1" dirty="0">
              <a:effectLst/>
              <a:highlight>
                <a:srgbClr val="FFFF00"/>
              </a:highlight>
              <a:latin typeface="Calibri" panose="020F0502020204030204" pitchFamily="34" charset="0"/>
              <a:ea typeface="DengXian" panose="02010600030101010101" pitchFamily="2" charset="-122"/>
              <a:cs typeface="Times New Roman" panose="02020603050405020304" pitchFamily="18" charset="0"/>
            </a:endParaRPr>
          </a:p>
          <a:p>
            <a:pPr>
              <a:spcAft>
                <a:spcPts val="1400"/>
              </a:spcAft>
            </a:pPr>
            <a:r>
              <a:rPr lang="zh-CN" sz="4400" b="1"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艹</a:t>
            </a:r>
            <a:r>
              <a:rPr lang="en-US" altLang="zh-CN" sz="4400" b="1"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 </a:t>
            </a:r>
            <a:r>
              <a:rPr lang="zh-CN" sz="4400" b="1"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口</a:t>
            </a:r>
            <a:r>
              <a:rPr lang="en-US" altLang="zh-CN" sz="4400" b="1"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 </a:t>
            </a:r>
            <a:r>
              <a:rPr lang="zh-CN" sz="4400" b="1"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口</a:t>
            </a:r>
            <a:r>
              <a:rPr lang="en-US" altLang="zh-CN" sz="4400" b="1"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 </a:t>
            </a:r>
            <a:r>
              <a:rPr lang="zh-CN" sz="4400" b="1"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隹</a:t>
            </a:r>
            <a:r>
              <a:rPr lang="en-US" altLang="zh-CN" sz="4400" b="1"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                  </a:t>
            </a:r>
            <a:r>
              <a:rPr lang="zh-CN" sz="4400" b="1" dirty="0">
                <a:effectLst/>
                <a:highlight>
                  <a:srgbClr val="FFFF00"/>
                </a:highlight>
                <a:latin typeface="Calibri" panose="020F0502020204030204" pitchFamily="34" charset="0"/>
                <a:ea typeface="DengXian" panose="02010600030101010101" pitchFamily="2" charset="-122"/>
                <a:cs typeface="Times New Roman" panose="02020603050405020304" pitchFamily="18" charset="0"/>
              </a:rPr>
              <a:t>目</a:t>
            </a:r>
            <a:r>
              <a:rPr lang="en-US" altLang="zh-CN" sz="4400" b="1" dirty="0">
                <a:effectLst/>
                <a:latin typeface="Calibri" panose="020F0502020204030204" pitchFamily="34" charset="0"/>
                <a:ea typeface="DengXian" panose="02010600030101010101" pitchFamily="2" charset="-122"/>
                <a:cs typeface="Times New Roman" panose="02020603050405020304" pitchFamily="18" charset="0"/>
              </a:rPr>
              <a:t>  </a:t>
            </a:r>
            <a:r>
              <a:rPr lang="zh-CN" sz="4400" b="1" dirty="0">
                <a:effectLst/>
                <a:highlight>
                  <a:srgbClr val="FFFF00"/>
                </a:highlight>
                <a:latin typeface="Calibri" panose="020F0502020204030204" pitchFamily="34" charset="0"/>
                <a:ea typeface="DengXian" panose="02010600030101010101" pitchFamily="2" charset="-122"/>
                <a:cs typeface="Times New Roman" panose="02020603050405020304" pitchFamily="18" charset="0"/>
              </a:rPr>
              <a:t>儿</a:t>
            </a:r>
            <a:endParaRPr lang="en-US" altLang="zh-CN" sz="4400" b="1" dirty="0">
              <a:effectLst/>
              <a:highlight>
                <a:srgbClr val="FFFF00"/>
              </a:highlight>
              <a:latin typeface="Calibri" panose="020F0502020204030204" pitchFamily="34" charset="0"/>
              <a:ea typeface="DengXian" panose="02010600030101010101" pitchFamily="2" charset="-122"/>
              <a:cs typeface="Times New Roman" panose="02020603050405020304" pitchFamily="18" charset="0"/>
            </a:endParaRPr>
          </a:p>
          <a:p>
            <a:pPr>
              <a:spcAft>
                <a:spcPts val="1400"/>
              </a:spcAft>
            </a:pPr>
            <a:r>
              <a:rPr lang="en-US" altLang="zh-CN" sz="4400" b="1" kern="1200" dirty="0">
                <a:effectLst/>
                <a:ea typeface="DengXian" panose="02010600030101010101" pitchFamily="2" charset="-122"/>
                <a:cs typeface="Times New Roman" panose="02020603050405020304" pitchFamily="18" charset="0"/>
              </a:rPr>
              <a:t>          </a:t>
            </a:r>
            <a:r>
              <a:rPr lang="zh-CN" sz="4400" b="1" kern="1200" dirty="0">
                <a:effectLst/>
                <a:ea typeface="DengXian" panose="02010600030101010101" pitchFamily="2" charset="-122"/>
                <a:cs typeface="Times New Roman" panose="02020603050405020304" pitchFamily="18" charset="0"/>
              </a:rPr>
              <a:t>亻</a:t>
            </a:r>
            <a:r>
              <a:rPr lang="zh-CN" sz="4400" b="1" kern="1200" dirty="0">
                <a:effectLst/>
                <a:latin typeface="DengXian" panose="02010600030101010101" pitchFamily="2" charset="-122"/>
                <a:cs typeface="Times New Roman" panose="02020603050405020304" pitchFamily="18" charset="0"/>
              </a:rPr>
              <a:t>一 主</a:t>
            </a:r>
            <a:r>
              <a:rPr lang="en-US" altLang="zh-CN" sz="4400" b="1" kern="1200" dirty="0">
                <a:effectLst/>
                <a:latin typeface="DengXian" panose="02010600030101010101" pitchFamily="2" charset="-122"/>
                <a:cs typeface="Times New Roman" panose="02020603050405020304" pitchFamily="18" charset="0"/>
              </a:rPr>
              <a:t>         </a:t>
            </a:r>
            <a:r>
              <a:rPr lang="zh-CN" altLang="en-US" sz="4400" b="1" kern="1200" dirty="0">
                <a:effectLst/>
                <a:latin typeface="DengXian" panose="02010600030101010101" pitchFamily="2" charset="-122"/>
                <a:cs typeface="Times New Roman" panose="02020603050405020304" pitchFamily="18" charset="0"/>
              </a:rPr>
              <a:t>囗 二</a:t>
            </a:r>
            <a:endParaRPr lang="en-US" altLang="zh-CN" sz="4400" b="1" kern="1200" dirty="0">
              <a:effectLst/>
              <a:latin typeface="DengXian" panose="02010600030101010101" pitchFamily="2" charset="-122"/>
              <a:cs typeface="Times New Roman" panose="02020603050405020304" pitchFamily="18" charset="0"/>
            </a:endParaRPr>
          </a:p>
          <a:p>
            <a:pPr>
              <a:spcAft>
                <a:spcPts val="1400"/>
              </a:spcAft>
            </a:pPr>
            <a:r>
              <a:rPr lang="en-US" altLang="zh-CN" sz="4400" b="1" kern="1200" dirty="0">
                <a:effectLst/>
                <a:latin typeface="DengXian" panose="02010600030101010101" pitchFamily="2" charset="-122"/>
                <a:cs typeface="Times New Roman" panose="02020603050405020304" pitchFamily="18" charset="0"/>
              </a:rPr>
              <a:t>              </a:t>
            </a:r>
            <a:r>
              <a:rPr lang="zh-CN" altLang="en-US" sz="4400" b="1" kern="1200" dirty="0">
                <a:effectLst/>
                <a:latin typeface="DengXian" panose="02010600030101010101" pitchFamily="2" charset="-122"/>
                <a:cs typeface="Times New Roman" panose="02020603050405020304" pitchFamily="18" charset="0"/>
              </a:rPr>
              <a:t>丶王</a:t>
            </a:r>
            <a:endParaRPr lang="en-US" altLang="zh-CN" sz="4400" b="1" dirty="0">
              <a:effectLst/>
              <a:latin typeface="Calibri" panose="020F0502020204030204" pitchFamily="34" charset="0"/>
              <a:ea typeface="DengXian" panose="02010600030101010101" pitchFamily="2" charset="-122"/>
              <a:cs typeface="Times New Roman" panose="02020603050405020304" pitchFamily="18" charset="0"/>
            </a:endParaRPr>
          </a:p>
        </p:txBody>
      </p:sp>
      <p:sp>
        <p:nvSpPr>
          <p:cNvPr id="6" name="TextBox 5">
            <a:extLst>
              <a:ext uri="{FF2B5EF4-FFF2-40B4-BE49-F238E27FC236}">
                <a16:creationId xmlns:a16="http://schemas.microsoft.com/office/drawing/2014/main" id="{6EF9EE21-8C68-ACF2-7B60-2D4EE85D41B9}"/>
              </a:ext>
            </a:extLst>
          </p:cNvPr>
          <p:cNvSpPr txBox="1"/>
          <p:nvPr/>
        </p:nvSpPr>
        <p:spPr>
          <a:xfrm>
            <a:off x="420914" y="707074"/>
            <a:ext cx="11437257" cy="461665"/>
          </a:xfrm>
          <a:prstGeom prst="rect">
            <a:avLst/>
          </a:prstGeom>
          <a:noFill/>
        </p:spPr>
        <p:txBody>
          <a:bodyPr wrap="square" rtlCol="0">
            <a:spAutoFit/>
          </a:bodyPr>
          <a:lstStyle/>
          <a:p>
            <a:r>
              <a:rPr lang="en-US" altLang="zh-CN" sz="2400" b="1" dirty="0">
                <a:effectLst/>
                <a:latin typeface="Calibri" panose="020F0502020204030204" pitchFamily="34" charset="0"/>
                <a:ea typeface="DengXian" panose="02010600030101010101" pitchFamily="2" charset="-122"/>
                <a:cs typeface="Times New Roman" panose="02020603050405020304" pitchFamily="18" charset="0"/>
              </a:rPr>
              <a:t> The character </a:t>
            </a:r>
            <a:r>
              <a:rPr lang="zh-CN" sz="2400" b="1" dirty="0">
                <a:effectLst/>
                <a:latin typeface="Calibri" panose="020F0502020204030204" pitchFamily="34" charset="0"/>
                <a:ea typeface="DengXian" panose="02010600030101010101" pitchFamily="2" charset="-122"/>
                <a:cs typeface="Times New Roman" panose="02020603050405020304" pitchFamily="18" charset="0"/>
              </a:rPr>
              <a:t>觀</a:t>
            </a:r>
            <a:r>
              <a:rPr lang="en-US" altLang="zh-CN" sz="2400" b="1" dirty="0">
                <a:effectLst/>
                <a:latin typeface="Calibri" panose="020F0502020204030204" pitchFamily="34" charset="0"/>
                <a:ea typeface="DengXian" panose="02010600030101010101" pitchFamily="2" charset="-122"/>
                <a:cs typeface="Times New Roman" panose="02020603050405020304" pitchFamily="18" charset="0"/>
              </a:rPr>
              <a:t> </a:t>
            </a:r>
            <a:r>
              <a:rPr lang="en-US" altLang="zh-CN" sz="2400" b="1" dirty="0" err="1">
                <a:effectLst/>
                <a:latin typeface="Calibri" panose="020F0502020204030204" pitchFamily="34" charset="0"/>
                <a:ea typeface="DengXian" panose="02010600030101010101" pitchFamily="2" charset="-122"/>
                <a:cs typeface="Times New Roman" panose="02020603050405020304" pitchFamily="18" charset="0"/>
              </a:rPr>
              <a:t>gwan</a:t>
            </a:r>
            <a:r>
              <a:rPr lang="en-US" altLang="zh-CN" sz="2400" b="1" dirty="0">
                <a:effectLst/>
                <a:latin typeface="Calibri" panose="020F0502020204030204" pitchFamily="34" charset="0"/>
                <a:ea typeface="DengXian" panose="02010600030101010101" pitchFamily="2" charset="-122"/>
                <a:cs typeface="Times New Roman" panose="02020603050405020304" pitchFamily="18" charset="0"/>
              </a:rPr>
              <a:t> (</a:t>
            </a:r>
            <a:r>
              <a:rPr lang="ko-KR" altLang="en-US" sz="2400" b="1" dirty="0">
                <a:effectLst/>
                <a:latin typeface="+mj-ea"/>
                <a:ea typeface="+mj-ea"/>
                <a:cs typeface="Times New Roman" panose="02020603050405020304" pitchFamily="18" charset="0"/>
              </a:rPr>
              <a:t>관</a:t>
            </a:r>
            <a:r>
              <a:rPr lang="en-US" altLang="ko-KR" sz="2400" b="1" dirty="0">
                <a:effectLst/>
                <a:latin typeface="Calibri" panose="020F0502020204030204" pitchFamily="34" charset="0"/>
                <a:ea typeface="DengXian" panose="02010600030101010101" pitchFamily="2" charset="-122"/>
                <a:cs typeface="Times New Roman" panose="02020603050405020304" pitchFamily="18" charset="0"/>
              </a:rPr>
              <a:t>)</a:t>
            </a:r>
            <a:r>
              <a:rPr lang="en-US" altLang="ko-KR" sz="2400" b="1" dirty="0">
                <a:latin typeface="Calibri" panose="020F0502020204030204" pitchFamily="34" charset="0"/>
                <a:ea typeface="DengXian" panose="02010600030101010101" pitchFamily="2" charset="-122"/>
                <a:cs typeface="Times New Roman" panose="02020603050405020304" pitchFamily="18" charset="0"/>
              </a:rPr>
              <a:t> </a:t>
            </a:r>
            <a:r>
              <a:rPr lang="en-US" altLang="zh-CN" sz="2400" b="1" dirty="0">
                <a:effectLst/>
                <a:latin typeface="Calibri" panose="020F0502020204030204" pitchFamily="34" charset="0"/>
                <a:ea typeface="DengXian" panose="02010600030101010101" pitchFamily="2" charset="-122"/>
                <a:cs typeface="Times New Roman" panose="02020603050405020304" pitchFamily="18" charset="0"/>
              </a:rPr>
              <a:t>has 25 strokes and a grand total of 14 unique components.</a:t>
            </a:r>
            <a:endParaRPr lang="en-US" sz="2400" dirty="0"/>
          </a:p>
        </p:txBody>
      </p:sp>
      <p:sp>
        <p:nvSpPr>
          <p:cNvPr id="7" name="Rectangle 6">
            <a:extLst>
              <a:ext uri="{FF2B5EF4-FFF2-40B4-BE49-F238E27FC236}">
                <a16:creationId xmlns:a16="http://schemas.microsoft.com/office/drawing/2014/main" id="{B44BE1E6-E083-CF32-EE53-63340526FBAF}"/>
              </a:ext>
            </a:extLst>
          </p:cNvPr>
          <p:cNvSpPr/>
          <p:nvPr/>
        </p:nvSpPr>
        <p:spPr>
          <a:xfrm>
            <a:off x="486230" y="689691"/>
            <a:ext cx="11082564" cy="508255"/>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3657496-C859-8D60-31BB-F3E16ECDEB88}"/>
              </a:ext>
            </a:extLst>
          </p:cNvPr>
          <p:cNvSpPr txBox="1"/>
          <p:nvPr/>
        </p:nvSpPr>
        <p:spPr>
          <a:xfrm>
            <a:off x="8527086" y="1589586"/>
            <a:ext cx="3150523" cy="4708981"/>
          </a:xfrm>
          <a:prstGeom prst="rect">
            <a:avLst/>
          </a:prstGeom>
          <a:noFill/>
        </p:spPr>
        <p:txBody>
          <a:bodyPr wrap="square" numCol="1" rtlCol="0">
            <a:spAutoFit/>
          </a:bodyPr>
          <a:lstStyle/>
          <a:p>
            <a:r>
              <a:rPr lang="zh-CN" sz="2000" b="1" dirty="0">
                <a:effectLst/>
                <a:highlight>
                  <a:srgbClr val="FFFF00"/>
                </a:highlight>
                <a:latin typeface="+mn-ea"/>
                <a:cs typeface="Times New Roman" panose="02020603050405020304" pitchFamily="18" charset="0"/>
              </a:rPr>
              <a:t>觀</a:t>
            </a:r>
            <a:r>
              <a:rPr lang="en-US" altLang="zh-CN" sz="2000" b="1" dirty="0">
                <a:effectLst/>
                <a:highlight>
                  <a:srgbClr val="FFFF00"/>
                </a:highlight>
                <a:latin typeface="+mn-ea"/>
                <a:cs typeface="Times New Roman" panose="02020603050405020304" pitchFamily="18" charset="0"/>
              </a:rPr>
              <a:t> </a:t>
            </a:r>
            <a:r>
              <a:rPr lang="en-US" altLang="zh-CN" sz="2000" dirty="0" err="1">
                <a:latin typeface="+mn-ea"/>
              </a:rPr>
              <a:t>gwan</a:t>
            </a:r>
            <a:r>
              <a:rPr lang="en-US" altLang="zh-CN" sz="2000" dirty="0">
                <a:latin typeface="+mn-ea"/>
              </a:rPr>
              <a:t> (</a:t>
            </a:r>
            <a:r>
              <a:rPr lang="ko-KR" altLang="en-US" sz="2000" dirty="0">
                <a:latin typeface="+mn-ea"/>
              </a:rPr>
              <a:t>관</a:t>
            </a:r>
            <a:r>
              <a:rPr lang="en-US" altLang="ko-KR" sz="2000" dirty="0">
                <a:latin typeface="+mn-ea"/>
              </a:rPr>
              <a:t>)  perceive</a:t>
            </a:r>
            <a:endParaRPr lang="en-US" altLang="zh-CN" sz="2000" dirty="0">
              <a:highlight>
                <a:srgbClr val="FFFF00"/>
              </a:highlight>
              <a:latin typeface="+mn-ea"/>
            </a:endParaRPr>
          </a:p>
          <a:p>
            <a:r>
              <a:rPr lang="zh-CN" altLang="en-US" sz="2000" b="1" dirty="0">
                <a:highlight>
                  <a:srgbClr val="FFFF00"/>
                </a:highlight>
                <a:latin typeface="+mn-ea"/>
              </a:rPr>
              <a:t>雚</a:t>
            </a:r>
            <a:r>
              <a:rPr lang="zh-CN" altLang="en-US" sz="2000" dirty="0">
                <a:latin typeface="+mn-ea"/>
              </a:rPr>
              <a:t> </a:t>
            </a:r>
            <a:r>
              <a:rPr lang="en-US" altLang="zh-CN" sz="2000" dirty="0" err="1">
                <a:latin typeface="+mn-ea"/>
              </a:rPr>
              <a:t>gwan</a:t>
            </a:r>
            <a:r>
              <a:rPr lang="en-US" altLang="zh-CN" sz="2000" dirty="0">
                <a:latin typeface="+mn-ea"/>
              </a:rPr>
              <a:t> (</a:t>
            </a:r>
            <a:r>
              <a:rPr lang="ko-KR" altLang="en-US" sz="2000" dirty="0">
                <a:latin typeface="+mn-ea"/>
              </a:rPr>
              <a:t>관</a:t>
            </a:r>
            <a:r>
              <a:rPr lang="en-US" altLang="ko-KR" sz="2000" dirty="0">
                <a:latin typeface="+mn-ea"/>
              </a:rPr>
              <a:t>)  heron</a:t>
            </a:r>
            <a:endParaRPr lang="en-US" altLang="zh-CN" sz="2000" dirty="0">
              <a:latin typeface="+mn-ea"/>
            </a:endParaRPr>
          </a:p>
          <a:p>
            <a:r>
              <a:rPr lang="zh-CN" altLang="en-US" sz="2000" b="1" dirty="0">
                <a:highlight>
                  <a:srgbClr val="FFFF00"/>
                </a:highlight>
                <a:latin typeface="+mn-ea"/>
              </a:rPr>
              <a:t>見</a:t>
            </a:r>
            <a:r>
              <a:rPr lang="zh-CN" altLang="en-US" sz="2000" dirty="0">
                <a:latin typeface="+mn-ea"/>
              </a:rPr>
              <a:t> </a:t>
            </a:r>
            <a:r>
              <a:rPr lang="en-US" sz="2000" b="0" i="0" dirty="0">
                <a:solidFill>
                  <a:srgbClr val="000000"/>
                </a:solidFill>
                <a:effectLst/>
                <a:latin typeface="+mn-ea"/>
              </a:rPr>
              <a:t>gyeon (</a:t>
            </a:r>
            <a:r>
              <a:rPr lang="ko-KR" altLang="en-US" sz="2000" b="0" i="0" dirty="0">
                <a:solidFill>
                  <a:srgbClr val="000000"/>
                </a:solidFill>
                <a:effectLst/>
                <a:latin typeface="+mn-ea"/>
              </a:rPr>
              <a:t>견</a:t>
            </a:r>
            <a:r>
              <a:rPr lang="en-US" altLang="ko-KR" sz="2000" b="0" i="0" dirty="0">
                <a:solidFill>
                  <a:srgbClr val="000000"/>
                </a:solidFill>
                <a:effectLst/>
                <a:latin typeface="+mn-ea"/>
              </a:rPr>
              <a:t>)  see</a:t>
            </a:r>
            <a:endParaRPr lang="zh-CN" altLang="en-US" sz="2000" dirty="0">
              <a:latin typeface="+mn-ea"/>
            </a:endParaRPr>
          </a:p>
          <a:p>
            <a:r>
              <a:rPr lang="zh-CN" altLang="en-US" sz="2000" b="1" dirty="0">
                <a:latin typeface="+mn-ea"/>
              </a:rPr>
              <a:t>艹</a:t>
            </a:r>
            <a:r>
              <a:rPr lang="zh-CN" altLang="en-US" sz="2000" dirty="0">
                <a:latin typeface="+mn-ea"/>
              </a:rPr>
              <a:t>  </a:t>
            </a:r>
            <a:r>
              <a:rPr lang="en-US" sz="2000" b="0" i="0" dirty="0" err="1">
                <a:solidFill>
                  <a:srgbClr val="000000"/>
                </a:solidFill>
                <a:effectLst/>
                <a:latin typeface="+mn-ea"/>
              </a:rPr>
              <a:t>cho</a:t>
            </a:r>
            <a:r>
              <a:rPr lang="en-US" sz="2000" b="0" i="0" dirty="0">
                <a:solidFill>
                  <a:srgbClr val="000000"/>
                </a:solidFill>
                <a:effectLst/>
                <a:latin typeface="+mn-ea"/>
              </a:rPr>
              <a:t> (</a:t>
            </a:r>
            <a:r>
              <a:rPr lang="ko-KR" altLang="en-US" sz="2000" b="0" i="0" dirty="0">
                <a:solidFill>
                  <a:srgbClr val="000000"/>
                </a:solidFill>
                <a:effectLst/>
                <a:latin typeface="+mn-ea"/>
              </a:rPr>
              <a:t>초</a:t>
            </a:r>
            <a:r>
              <a:rPr lang="en-US" altLang="ko-KR" sz="2000" b="0" i="0" dirty="0">
                <a:solidFill>
                  <a:srgbClr val="000000"/>
                </a:solidFill>
                <a:effectLst/>
                <a:latin typeface="+mn-ea"/>
              </a:rPr>
              <a:t>)  grass</a:t>
            </a:r>
            <a:endParaRPr lang="en-US" altLang="zh-CN" sz="2000" dirty="0">
              <a:latin typeface="+mn-ea"/>
            </a:endParaRPr>
          </a:p>
          <a:p>
            <a:r>
              <a:rPr lang="zh-CN" altLang="en-US" sz="2000" b="1" dirty="0">
                <a:latin typeface="+mn-ea"/>
              </a:rPr>
              <a:t>口</a:t>
            </a:r>
            <a:r>
              <a:rPr lang="zh-CN" altLang="en-US" sz="2000" dirty="0">
                <a:latin typeface="+mn-ea"/>
              </a:rPr>
              <a:t>  </a:t>
            </a:r>
            <a:r>
              <a:rPr lang="en-US" sz="2000" b="0" i="0" dirty="0" err="1">
                <a:solidFill>
                  <a:srgbClr val="000000"/>
                </a:solidFill>
                <a:effectLst/>
                <a:latin typeface="+mn-ea"/>
              </a:rPr>
              <a:t>gu</a:t>
            </a:r>
            <a:r>
              <a:rPr lang="en-US" sz="2000" b="0" i="0" dirty="0">
                <a:solidFill>
                  <a:srgbClr val="000000"/>
                </a:solidFill>
                <a:effectLst/>
                <a:latin typeface="+mn-ea"/>
              </a:rPr>
              <a:t> (</a:t>
            </a:r>
            <a:r>
              <a:rPr lang="ko-KR" altLang="en-US" sz="2000" b="0" i="0" dirty="0">
                <a:solidFill>
                  <a:srgbClr val="000000"/>
                </a:solidFill>
                <a:effectLst/>
                <a:latin typeface="+mn-ea"/>
              </a:rPr>
              <a:t>구</a:t>
            </a:r>
            <a:r>
              <a:rPr lang="en-US" altLang="ko-KR" sz="2000" b="0" i="0" dirty="0">
                <a:solidFill>
                  <a:srgbClr val="000000"/>
                </a:solidFill>
                <a:effectLst/>
                <a:latin typeface="+mn-ea"/>
              </a:rPr>
              <a:t>)  mouth</a:t>
            </a:r>
            <a:endParaRPr lang="en-US" altLang="zh-CN" sz="2000" dirty="0">
              <a:latin typeface="+mn-ea"/>
            </a:endParaRPr>
          </a:p>
          <a:p>
            <a:r>
              <a:rPr lang="zh-CN" altLang="en-US" sz="2000" b="1" dirty="0">
                <a:latin typeface="+mn-ea"/>
              </a:rPr>
              <a:t>隹</a:t>
            </a:r>
            <a:r>
              <a:rPr lang="zh-CN" altLang="en-US" sz="2000" dirty="0">
                <a:latin typeface="+mn-ea"/>
              </a:rPr>
              <a:t>  </a:t>
            </a:r>
            <a:r>
              <a:rPr lang="en-US" altLang="zh-CN" sz="2000" dirty="0">
                <a:latin typeface="+mn-ea"/>
              </a:rPr>
              <a:t>chu (</a:t>
            </a:r>
            <a:r>
              <a:rPr lang="ko-KR" altLang="en-US" sz="2000" dirty="0">
                <a:latin typeface="+mn-ea"/>
              </a:rPr>
              <a:t>추</a:t>
            </a:r>
            <a:r>
              <a:rPr lang="en-US" altLang="ko-KR" sz="2000" dirty="0">
                <a:latin typeface="+mn-ea"/>
              </a:rPr>
              <a:t>)</a:t>
            </a:r>
            <a:r>
              <a:rPr lang="zh-CN" altLang="en-US" sz="2000" dirty="0">
                <a:latin typeface="+mn-ea"/>
              </a:rPr>
              <a:t>  </a:t>
            </a:r>
            <a:r>
              <a:rPr lang="en-US" altLang="zh-CN" sz="2000" dirty="0">
                <a:latin typeface="+mn-ea"/>
              </a:rPr>
              <a:t>small</a:t>
            </a:r>
            <a:r>
              <a:rPr lang="zh-CN" altLang="en-US" sz="2000" dirty="0">
                <a:latin typeface="+mn-ea"/>
              </a:rPr>
              <a:t> </a:t>
            </a:r>
            <a:r>
              <a:rPr lang="en-US" altLang="zh-CN" sz="2000" dirty="0">
                <a:latin typeface="+mn-ea"/>
              </a:rPr>
              <a:t>bird</a:t>
            </a:r>
            <a:r>
              <a:rPr lang="zh-CN" altLang="en-US" sz="2000" dirty="0">
                <a:latin typeface="+mn-ea"/>
              </a:rPr>
              <a:t>             </a:t>
            </a:r>
            <a:endParaRPr lang="en-US" altLang="zh-CN" sz="2000" dirty="0">
              <a:latin typeface="+mn-ea"/>
            </a:endParaRPr>
          </a:p>
          <a:p>
            <a:r>
              <a:rPr lang="zh-CN" altLang="en-US" sz="2000" b="1" dirty="0">
                <a:highlight>
                  <a:srgbClr val="FFFF00"/>
                </a:highlight>
                <a:latin typeface="+mn-ea"/>
              </a:rPr>
              <a:t>目</a:t>
            </a:r>
            <a:r>
              <a:rPr lang="zh-CN" altLang="en-US" sz="2000" dirty="0">
                <a:latin typeface="+mn-ea"/>
              </a:rPr>
              <a:t>  </a:t>
            </a:r>
            <a:r>
              <a:rPr lang="en-US" sz="2000" b="0" i="0" dirty="0">
                <a:solidFill>
                  <a:srgbClr val="000000"/>
                </a:solidFill>
                <a:effectLst/>
                <a:latin typeface="+mn-ea"/>
              </a:rPr>
              <a:t>mog (</a:t>
            </a:r>
            <a:r>
              <a:rPr lang="ko-KR" altLang="en-US" sz="2000" b="0" i="0" dirty="0">
                <a:solidFill>
                  <a:srgbClr val="000000"/>
                </a:solidFill>
                <a:effectLst/>
                <a:latin typeface="+mn-ea"/>
              </a:rPr>
              <a:t>목</a:t>
            </a:r>
            <a:r>
              <a:rPr lang="en-US" altLang="ko-KR" sz="2000" b="0" i="0" dirty="0">
                <a:solidFill>
                  <a:srgbClr val="000000"/>
                </a:solidFill>
                <a:effectLst/>
                <a:latin typeface="+mn-ea"/>
              </a:rPr>
              <a:t>)  eye</a:t>
            </a:r>
            <a:endParaRPr lang="en-US" altLang="zh-CN" sz="2000" dirty="0">
              <a:latin typeface="+mn-ea"/>
            </a:endParaRPr>
          </a:p>
          <a:p>
            <a:r>
              <a:rPr lang="zh-CN" altLang="en-US" sz="2000" b="1" dirty="0">
                <a:highlight>
                  <a:srgbClr val="FFFF00"/>
                </a:highlight>
                <a:latin typeface="+mn-ea"/>
              </a:rPr>
              <a:t>儿</a:t>
            </a:r>
            <a:r>
              <a:rPr lang="zh-CN" altLang="en-US" sz="2000" dirty="0">
                <a:latin typeface="+mn-ea"/>
              </a:rPr>
              <a:t> </a:t>
            </a:r>
            <a:r>
              <a:rPr lang="en-US" sz="2000" b="0" i="0" dirty="0">
                <a:solidFill>
                  <a:srgbClr val="000000"/>
                </a:solidFill>
                <a:effectLst/>
                <a:latin typeface="+mn-ea"/>
              </a:rPr>
              <a:t>in (</a:t>
            </a:r>
            <a:r>
              <a:rPr lang="ko-KR" altLang="en-US" sz="2000" b="0" i="0" dirty="0">
                <a:solidFill>
                  <a:srgbClr val="000000"/>
                </a:solidFill>
                <a:effectLst/>
                <a:latin typeface="+mn-ea"/>
              </a:rPr>
              <a:t>인</a:t>
            </a:r>
            <a:r>
              <a:rPr lang="en-US" altLang="ko-KR" sz="2000" b="0" i="0" dirty="0">
                <a:solidFill>
                  <a:srgbClr val="000000"/>
                </a:solidFill>
                <a:effectLst/>
                <a:latin typeface="+mn-ea"/>
              </a:rPr>
              <a:t>)  child</a:t>
            </a:r>
            <a:endParaRPr lang="zh-CN" altLang="en-US" sz="2000" dirty="0">
              <a:latin typeface="+mn-ea"/>
            </a:endParaRPr>
          </a:p>
          <a:p>
            <a:r>
              <a:rPr lang="zh-CN" altLang="en-US" sz="2000" b="1" dirty="0">
                <a:latin typeface="+mn-ea"/>
              </a:rPr>
              <a:t>亻</a:t>
            </a:r>
            <a:r>
              <a:rPr lang="zh-CN" altLang="en-US" sz="2000" dirty="0">
                <a:latin typeface="+mn-ea"/>
              </a:rPr>
              <a:t> </a:t>
            </a:r>
            <a:r>
              <a:rPr lang="en-US" sz="2000" b="0" i="0" dirty="0">
                <a:solidFill>
                  <a:srgbClr val="000000"/>
                </a:solidFill>
                <a:effectLst/>
                <a:latin typeface="+mn-ea"/>
              </a:rPr>
              <a:t>in (</a:t>
            </a:r>
            <a:r>
              <a:rPr lang="ko-KR" altLang="en-US" sz="2000" b="0" i="0" dirty="0">
                <a:solidFill>
                  <a:srgbClr val="000000"/>
                </a:solidFill>
                <a:effectLst/>
                <a:latin typeface="+mn-ea"/>
              </a:rPr>
              <a:t>인</a:t>
            </a:r>
            <a:r>
              <a:rPr lang="en-US" altLang="ko-KR" sz="2000" b="0" i="0" dirty="0">
                <a:solidFill>
                  <a:srgbClr val="000000"/>
                </a:solidFill>
                <a:effectLst/>
                <a:latin typeface="+mn-ea"/>
              </a:rPr>
              <a:t>)  person</a:t>
            </a:r>
            <a:endParaRPr lang="en-US" altLang="zh-CN" sz="2000" dirty="0">
              <a:latin typeface="+mn-ea"/>
            </a:endParaRPr>
          </a:p>
          <a:p>
            <a:r>
              <a:rPr lang="zh-CN" altLang="en-US" sz="2000" b="1" dirty="0">
                <a:latin typeface="+mn-ea"/>
              </a:rPr>
              <a:t>一</a:t>
            </a:r>
            <a:r>
              <a:rPr lang="zh-CN" altLang="en-US" sz="2000" dirty="0">
                <a:latin typeface="+mn-ea"/>
              </a:rPr>
              <a:t> </a:t>
            </a:r>
            <a:r>
              <a:rPr lang="en-US" sz="2000" b="0" i="0" dirty="0">
                <a:solidFill>
                  <a:srgbClr val="000000"/>
                </a:solidFill>
                <a:effectLst/>
                <a:latin typeface="+mn-ea"/>
              </a:rPr>
              <a:t> il (</a:t>
            </a:r>
            <a:r>
              <a:rPr lang="ko-KR" altLang="en-US" sz="2000" b="0" i="0" dirty="0">
                <a:solidFill>
                  <a:srgbClr val="000000"/>
                </a:solidFill>
                <a:effectLst/>
                <a:latin typeface="+mn-ea"/>
              </a:rPr>
              <a:t>일</a:t>
            </a:r>
            <a:r>
              <a:rPr lang="en-US" altLang="ko-KR" sz="2000" b="0" i="0" dirty="0">
                <a:solidFill>
                  <a:srgbClr val="000000"/>
                </a:solidFill>
                <a:effectLst/>
                <a:latin typeface="+mn-ea"/>
              </a:rPr>
              <a:t>)  one</a:t>
            </a:r>
            <a:endParaRPr lang="en-US" altLang="zh-CN" sz="2000" dirty="0">
              <a:latin typeface="+mn-ea"/>
            </a:endParaRPr>
          </a:p>
          <a:p>
            <a:r>
              <a:rPr lang="zh-CN" altLang="en-US" sz="2000" b="1" dirty="0">
                <a:latin typeface="+mn-ea"/>
              </a:rPr>
              <a:t>主</a:t>
            </a:r>
            <a:r>
              <a:rPr lang="zh-CN" altLang="en-US" sz="2000" dirty="0">
                <a:latin typeface="+mn-ea"/>
              </a:rPr>
              <a:t>  </a:t>
            </a:r>
            <a:r>
              <a:rPr lang="en-US" sz="2000" b="0" i="0" dirty="0" err="1">
                <a:solidFill>
                  <a:srgbClr val="000000"/>
                </a:solidFill>
                <a:effectLst/>
                <a:latin typeface="+mn-ea"/>
              </a:rPr>
              <a:t>ju</a:t>
            </a:r>
            <a:r>
              <a:rPr lang="en-US" sz="2000" b="0" i="0" dirty="0">
                <a:solidFill>
                  <a:srgbClr val="000000"/>
                </a:solidFill>
                <a:effectLst/>
                <a:latin typeface="+mn-ea"/>
              </a:rPr>
              <a:t> (</a:t>
            </a:r>
            <a:r>
              <a:rPr lang="ko-KR" altLang="en-US" sz="2000" b="0" i="0" dirty="0">
                <a:solidFill>
                  <a:srgbClr val="000000"/>
                </a:solidFill>
                <a:effectLst/>
                <a:latin typeface="+mn-ea"/>
              </a:rPr>
              <a:t>주</a:t>
            </a:r>
            <a:r>
              <a:rPr lang="en-US" altLang="ko-KR" sz="2000" b="0" i="0" dirty="0">
                <a:solidFill>
                  <a:srgbClr val="000000"/>
                </a:solidFill>
                <a:effectLst/>
                <a:latin typeface="+mn-ea"/>
              </a:rPr>
              <a:t>)</a:t>
            </a:r>
            <a:r>
              <a:rPr lang="zh-CN" altLang="en-US" sz="2000" b="0" i="0" dirty="0">
                <a:solidFill>
                  <a:srgbClr val="000000"/>
                </a:solidFill>
                <a:effectLst/>
                <a:latin typeface="+mn-ea"/>
              </a:rPr>
              <a:t>  </a:t>
            </a:r>
            <a:r>
              <a:rPr lang="en-US" altLang="zh-CN" sz="2000" b="0" i="0" dirty="0">
                <a:solidFill>
                  <a:srgbClr val="000000"/>
                </a:solidFill>
                <a:effectLst/>
                <a:latin typeface="+mn-ea"/>
              </a:rPr>
              <a:t>lord</a:t>
            </a:r>
            <a:endParaRPr lang="en-US" altLang="zh-CN" sz="2000" dirty="0">
              <a:latin typeface="+mn-ea"/>
            </a:endParaRPr>
          </a:p>
          <a:p>
            <a:r>
              <a:rPr lang="zh-CN" altLang="en-US" sz="2000" b="1" dirty="0">
                <a:latin typeface="+mn-ea"/>
              </a:rPr>
              <a:t>囗</a:t>
            </a:r>
            <a:r>
              <a:rPr lang="zh-CN" altLang="en-US" sz="2000" dirty="0">
                <a:latin typeface="+mn-ea"/>
              </a:rPr>
              <a:t> </a:t>
            </a:r>
            <a:r>
              <a:rPr lang="en-US" sz="2000" b="0" i="0" dirty="0" err="1">
                <a:solidFill>
                  <a:srgbClr val="000000"/>
                </a:solidFill>
                <a:effectLst/>
                <a:latin typeface="+mn-ea"/>
              </a:rPr>
              <a:t>wi</a:t>
            </a:r>
            <a:r>
              <a:rPr lang="en-US" sz="2000" b="0" i="0" dirty="0">
                <a:solidFill>
                  <a:srgbClr val="000000"/>
                </a:solidFill>
                <a:effectLst/>
                <a:latin typeface="+mn-ea"/>
              </a:rPr>
              <a:t> (</a:t>
            </a:r>
            <a:r>
              <a:rPr lang="ko-KR" altLang="en-US" sz="2000" b="0" i="0" dirty="0">
                <a:solidFill>
                  <a:srgbClr val="000000"/>
                </a:solidFill>
                <a:effectLst/>
                <a:latin typeface="+mn-ea"/>
              </a:rPr>
              <a:t>위</a:t>
            </a:r>
            <a:r>
              <a:rPr lang="en-US" altLang="ko-KR" sz="2000" b="0" i="0" dirty="0">
                <a:solidFill>
                  <a:srgbClr val="000000"/>
                </a:solidFill>
                <a:effectLst/>
                <a:latin typeface="+mn-ea"/>
              </a:rPr>
              <a:t>)  circle</a:t>
            </a:r>
            <a:endParaRPr lang="en-US" altLang="zh-CN" sz="2000" dirty="0">
              <a:latin typeface="+mn-ea"/>
            </a:endParaRPr>
          </a:p>
          <a:p>
            <a:r>
              <a:rPr lang="zh-CN" altLang="en-US" sz="2000" b="1" dirty="0">
                <a:latin typeface="+mn-ea"/>
              </a:rPr>
              <a:t>二</a:t>
            </a:r>
            <a:r>
              <a:rPr lang="zh-CN" altLang="en-US" sz="2000" dirty="0">
                <a:latin typeface="+mn-ea"/>
              </a:rPr>
              <a:t>  </a:t>
            </a:r>
            <a:r>
              <a:rPr lang="en-US" sz="2000" b="0" i="0" dirty="0" err="1">
                <a:solidFill>
                  <a:srgbClr val="000000"/>
                </a:solidFill>
                <a:effectLst/>
                <a:latin typeface="+mn-ea"/>
              </a:rPr>
              <a:t>i</a:t>
            </a:r>
            <a:r>
              <a:rPr lang="en-US" sz="2000" b="0" i="0" dirty="0">
                <a:solidFill>
                  <a:srgbClr val="000000"/>
                </a:solidFill>
                <a:effectLst/>
                <a:latin typeface="+mn-ea"/>
              </a:rPr>
              <a:t> (</a:t>
            </a:r>
            <a:r>
              <a:rPr lang="ko-KR" altLang="en-US" sz="2000" b="0" i="0" dirty="0">
                <a:solidFill>
                  <a:srgbClr val="000000"/>
                </a:solidFill>
                <a:effectLst/>
                <a:latin typeface="+mn-ea"/>
              </a:rPr>
              <a:t>이</a:t>
            </a:r>
            <a:r>
              <a:rPr lang="en-US" altLang="ko-KR" sz="2000" b="0" i="0" dirty="0">
                <a:solidFill>
                  <a:srgbClr val="000000"/>
                </a:solidFill>
                <a:effectLst/>
                <a:latin typeface="+mn-ea"/>
              </a:rPr>
              <a:t>)</a:t>
            </a:r>
            <a:r>
              <a:rPr lang="zh-CN" altLang="en-US" sz="2000" b="0" i="0" dirty="0">
                <a:solidFill>
                  <a:srgbClr val="000000"/>
                </a:solidFill>
                <a:effectLst/>
                <a:latin typeface="+mn-ea"/>
              </a:rPr>
              <a:t>  </a:t>
            </a:r>
            <a:r>
              <a:rPr lang="en-US" altLang="zh-CN" sz="2000" b="0" i="0" dirty="0">
                <a:solidFill>
                  <a:srgbClr val="000000"/>
                </a:solidFill>
                <a:effectLst/>
                <a:latin typeface="+mn-ea"/>
              </a:rPr>
              <a:t>two</a:t>
            </a:r>
            <a:r>
              <a:rPr lang="zh-CN" altLang="en-US" sz="2000" dirty="0">
                <a:latin typeface="+mn-ea"/>
              </a:rPr>
              <a:t>      </a:t>
            </a:r>
            <a:endParaRPr lang="en-US" altLang="zh-CN" sz="2000" dirty="0">
              <a:latin typeface="+mn-ea"/>
            </a:endParaRPr>
          </a:p>
          <a:p>
            <a:r>
              <a:rPr lang="zh-CN" altLang="en-US" sz="2000" b="1" dirty="0">
                <a:latin typeface="+mn-ea"/>
              </a:rPr>
              <a:t>丶 </a:t>
            </a:r>
            <a:r>
              <a:rPr lang="en-US" sz="2000" b="0" i="0" dirty="0" err="1">
                <a:solidFill>
                  <a:srgbClr val="000000"/>
                </a:solidFill>
                <a:effectLst/>
                <a:latin typeface="+mn-ea"/>
              </a:rPr>
              <a:t>ju</a:t>
            </a:r>
            <a:r>
              <a:rPr lang="en-US" sz="2000" b="0" i="0" dirty="0">
                <a:solidFill>
                  <a:srgbClr val="000000"/>
                </a:solidFill>
                <a:effectLst/>
                <a:latin typeface="+mn-ea"/>
              </a:rPr>
              <a:t> (</a:t>
            </a:r>
            <a:r>
              <a:rPr lang="ko-KR" altLang="en-US" sz="2000" b="0" i="0" dirty="0">
                <a:solidFill>
                  <a:srgbClr val="000000"/>
                </a:solidFill>
                <a:effectLst/>
                <a:latin typeface="+mn-ea"/>
              </a:rPr>
              <a:t>주</a:t>
            </a:r>
            <a:r>
              <a:rPr lang="en-US" altLang="ko-KR" sz="2000" b="0" i="0" dirty="0">
                <a:solidFill>
                  <a:srgbClr val="000000"/>
                </a:solidFill>
                <a:effectLst/>
                <a:latin typeface="+mn-ea"/>
              </a:rPr>
              <a:t>)  lord</a:t>
            </a:r>
            <a:endParaRPr lang="en-US" altLang="zh-CN" sz="2000" dirty="0">
              <a:latin typeface="+mn-ea"/>
            </a:endParaRPr>
          </a:p>
          <a:p>
            <a:r>
              <a:rPr lang="zh-CN" altLang="en-US" sz="2000" b="1" dirty="0">
                <a:latin typeface="+mn-ea"/>
              </a:rPr>
              <a:t>王</a:t>
            </a:r>
            <a:r>
              <a:rPr lang="zh-CN" altLang="en-US" sz="2000" dirty="0">
                <a:latin typeface="+mn-ea"/>
              </a:rPr>
              <a:t> </a:t>
            </a:r>
            <a:r>
              <a:rPr lang="en-US" altLang="zh-CN" sz="2000" dirty="0">
                <a:latin typeface="+mn-ea"/>
              </a:rPr>
              <a:t>wang (</a:t>
            </a:r>
            <a:r>
              <a:rPr lang="ko-KR" altLang="en-US" sz="2000" dirty="0">
                <a:latin typeface="+mn-ea"/>
              </a:rPr>
              <a:t>왕</a:t>
            </a:r>
            <a:r>
              <a:rPr lang="en-US" altLang="ko-KR" sz="2000" dirty="0">
                <a:latin typeface="+mn-ea"/>
              </a:rPr>
              <a:t>)  king </a:t>
            </a:r>
            <a:endParaRPr lang="zh-CN" altLang="en-US" sz="2000" dirty="0">
              <a:latin typeface="+mn-ea"/>
            </a:endParaRPr>
          </a:p>
        </p:txBody>
      </p:sp>
      <p:sp>
        <p:nvSpPr>
          <p:cNvPr id="10" name="Rectangle 9">
            <a:extLst>
              <a:ext uri="{FF2B5EF4-FFF2-40B4-BE49-F238E27FC236}">
                <a16:creationId xmlns:a16="http://schemas.microsoft.com/office/drawing/2014/main" id="{638FED74-165B-849B-5EE6-91C8C39068A5}"/>
              </a:ext>
            </a:extLst>
          </p:cNvPr>
          <p:cNvSpPr/>
          <p:nvPr/>
        </p:nvSpPr>
        <p:spPr>
          <a:xfrm>
            <a:off x="8475435" y="1556695"/>
            <a:ext cx="2727349" cy="4708981"/>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Left 11">
            <a:extLst>
              <a:ext uri="{FF2B5EF4-FFF2-40B4-BE49-F238E27FC236}">
                <a16:creationId xmlns:a16="http://schemas.microsoft.com/office/drawing/2014/main" id="{8DB2D89B-6153-A253-79A1-DFCD0F048157}"/>
              </a:ext>
            </a:extLst>
          </p:cNvPr>
          <p:cNvSpPr/>
          <p:nvPr/>
        </p:nvSpPr>
        <p:spPr>
          <a:xfrm>
            <a:off x="6648601" y="3129742"/>
            <a:ext cx="448887" cy="299258"/>
          </a:xfrm>
          <a:prstGeom prst="lef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677FF564-4A27-5FC4-1EED-D57A59610B3D}"/>
              </a:ext>
            </a:extLst>
          </p:cNvPr>
          <p:cNvCxnSpPr/>
          <p:nvPr/>
        </p:nvCxnSpPr>
        <p:spPr>
          <a:xfrm flipH="1">
            <a:off x="2643447" y="2593571"/>
            <a:ext cx="714895" cy="30757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504149F-C20E-3E8F-EAE3-5473BA5C3829}"/>
              </a:ext>
            </a:extLst>
          </p:cNvPr>
          <p:cNvCxnSpPr/>
          <p:nvPr/>
        </p:nvCxnSpPr>
        <p:spPr>
          <a:xfrm>
            <a:off x="4721629" y="2635135"/>
            <a:ext cx="872836" cy="26600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592D5F1A-6860-0E8A-4025-C91B342C8C04}"/>
              </a:ext>
            </a:extLst>
          </p:cNvPr>
          <p:cNvCxnSpPr/>
          <p:nvPr/>
        </p:nvCxnSpPr>
        <p:spPr>
          <a:xfrm flipH="1">
            <a:off x="989215" y="3765665"/>
            <a:ext cx="623454" cy="35744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D2DEF8B-3792-523D-96A9-217AA2682D66}"/>
              </a:ext>
            </a:extLst>
          </p:cNvPr>
          <p:cNvCxnSpPr/>
          <p:nvPr/>
        </p:nvCxnSpPr>
        <p:spPr>
          <a:xfrm flipH="1">
            <a:off x="1554480" y="3890356"/>
            <a:ext cx="423949" cy="27432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7E6FB320-4A13-49BF-6365-BBB360CCE6B8}"/>
              </a:ext>
            </a:extLst>
          </p:cNvPr>
          <p:cNvCxnSpPr/>
          <p:nvPr/>
        </p:nvCxnSpPr>
        <p:spPr>
          <a:xfrm>
            <a:off x="2152996" y="3890356"/>
            <a:ext cx="0" cy="32419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C029E6B2-810E-CFE4-74D5-B8D2902ED3E2}"/>
              </a:ext>
            </a:extLst>
          </p:cNvPr>
          <p:cNvCxnSpPr/>
          <p:nvPr/>
        </p:nvCxnSpPr>
        <p:spPr>
          <a:xfrm>
            <a:off x="2568633" y="3890356"/>
            <a:ext cx="224443" cy="23275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4C584AF8-0A9E-BD91-AEBB-2888FDF59AE4}"/>
              </a:ext>
            </a:extLst>
          </p:cNvPr>
          <p:cNvCxnSpPr/>
          <p:nvPr/>
        </p:nvCxnSpPr>
        <p:spPr>
          <a:xfrm flipH="1">
            <a:off x="2152996" y="4696691"/>
            <a:ext cx="640080" cy="37407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04C73786-7130-4D6B-F94A-B9383D33779E}"/>
              </a:ext>
            </a:extLst>
          </p:cNvPr>
          <p:cNvCxnSpPr/>
          <p:nvPr/>
        </p:nvCxnSpPr>
        <p:spPr>
          <a:xfrm flipH="1">
            <a:off x="2793076" y="4705004"/>
            <a:ext cx="99753" cy="46551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0DDAB8E2-A03C-A602-B837-C94CF57CCE52}"/>
              </a:ext>
            </a:extLst>
          </p:cNvPr>
          <p:cNvCxnSpPr/>
          <p:nvPr/>
        </p:nvCxnSpPr>
        <p:spPr>
          <a:xfrm>
            <a:off x="3067396" y="4696691"/>
            <a:ext cx="232757" cy="24938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86506DC9-4B32-1F89-329F-25FB46A40390}"/>
              </a:ext>
            </a:extLst>
          </p:cNvPr>
          <p:cNvCxnSpPr/>
          <p:nvPr/>
        </p:nvCxnSpPr>
        <p:spPr>
          <a:xfrm flipH="1">
            <a:off x="3025833" y="5561215"/>
            <a:ext cx="249382" cy="36576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61931F49-322C-444D-B89D-E578B7783DF9}"/>
              </a:ext>
            </a:extLst>
          </p:cNvPr>
          <p:cNvCxnSpPr/>
          <p:nvPr/>
        </p:nvCxnSpPr>
        <p:spPr>
          <a:xfrm>
            <a:off x="3449782" y="5561215"/>
            <a:ext cx="124691" cy="31588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4765CF1F-7AEF-16D6-BFC3-22C7D84A28B7}"/>
              </a:ext>
            </a:extLst>
          </p:cNvPr>
          <p:cNvCxnSpPr/>
          <p:nvPr/>
        </p:nvCxnSpPr>
        <p:spPr>
          <a:xfrm flipH="1">
            <a:off x="5810596" y="3890356"/>
            <a:ext cx="141317" cy="23275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6A95E9FC-ED9C-341B-34F9-2781EB9856CC}"/>
              </a:ext>
            </a:extLst>
          </p:cNvPr>
          <p:cNvCxnSpPr/>
          <p:nvPr/>
        </p:nvCxnSpPr>
        <p:spPr>
          <a:xfrm>
            <a:off x="6259484" y="3890356"/>
            <a:ext cx="166254" cy="23275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4A6C3E0D-A8E8-141A-7DC0-34BF805AE1B1}"/>
              </a:ext>
            </a:extLst>
          </p:cNvPr>
          <p:cNvCxnSpPr/>
          <p:nvPr/>
        </p:nvCxnSpPr>
        <p:spPr>
          <a:xfrm flipH="1">
            <a:off x="5378335" y="4705004"/>
            <a:ext cx="216130" cy="24106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3202B518-2E93-42E1-D443-976235F3B577}"/>
              </a:ext>
            </a:extLst>
          </p:cNvPr>
          <p:cNvCxnSpPr/>
          <p:nvPr/>
        </p:nvCxnSpPr>
        <p:spPr>
          <a:xfrm>
            <a:off x="5810596" y="4705004"/>
            <a:ext cx="141317" cy="36576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7218D8EB-C040-27CE-BE45-44E134A7FFFF}"/>
              </a:ext>
            </a:extLst>
          </p:cNvPr>
          <p:cNvSpPr txBox="1"/>
          <p:nvPr/>
        </p:nvSpPr>
        <p:spPr>
          <a:xfrm>
            <a:off x="3034145" y="1499281"/>
            <a:ext cx="465513" cy="369332"/>
          </a:xfrm>
          <a:prstGeom prst="rect">
            <a:avLst/>
          </a:prstGeom>
          <a:noFill/>
        </p:spPr>
        <p:txBody>
          <a:bodyPr wrap="square" rtlCol="0">
            <a:spAutoFit/>
          </a:bodyPr>
          <a:lstStyle/>
          <a:p>
            <a:r>
              <a:rPr lang="en-US" b="1" dirty="0"/>
              <a:t>83</a:t>
            </a:r>
          </a:p>
        </p:txBody>
      </p:sp>
      <p:sp>
        <p:nvSpPr>
          <p:cNvPr id="44" name="TextBox 43">
            <a:extLst>
              <a:ext uri="{FF2B5EF4-FFF2-40B4-BE49-F238E27FC236}">
                <a16:creationId xmlns:a16="http://schemas.microsoft.com/office/drawing/2014/main" id="{2CDC116A-6462-1B7C-9D5F-73EAF0A59192}"/>
              </a:ext>
            </a:extLst>
          </p:cNvPr>
          <p:cNvSpPr txBox="1"/>
          <p:nvPr/>
        </p:nvSpPr>
        <p:spPr>
          <a:xfrm>
            <a:off x="1300942" y="2901142"/>
            <a:ext cx="423949" cy="373651"/>
          </a:xfrm>
          <a:prstGeom prst="rect">
            <a:avLst/>
          </a:prstGeom>
          <a:noFill/>
        </p:spPr>
        <p:txBody>
          <a:bodyPr wrap="square" rtlCol="0">
            <a:spAutoFit/>
          </a:bodyPr>
          <a:lstStyle/>
          <a:p>
            <a:r>
              <a:rPr lang="en-US" b="1" dirty="0"/>
              <a:t>86</a:t>
            </a:r>
          </a:p>
        </p:txBody>
      </p:sp>
      <p:sp>
        <p:nvSpPr>
          <p:cNvPr id="45" name="TextBox 44">
            <a:extLst>
              <a:ext uri="{FF2B5EF4-FFF2-40B4-BE49-F238E27FC236}">
                <a16:creationId xmlns:a16="http://schemas.microsoft.com/office/drawing/2014/main" id="{D6F94590-EE69-06BB-EF8E-F780874769F6}"/>
              </a:ext>
            </a:extLst>
          </p:cNvPr>
          <p:cNvSpPr txBox="1"/>
          <p:nvPr/>
        </p:nvSpPr>
        <p:spPr>
          <a:xfrm>
            <a:off x="5311833" y="3129742"/>
            <a:ext cx="423949" cy="369332"/>
          </a:xfrm>
          <a:prstGeom prst="rect">
            <a:avLst/>
          </a:prstGeom>
          <a:noFill/>
        </p:spPr>
        <p:txBody>
          <a:bodyPr wrap="square" rtlCol="0">
            <a:spAutoFit/>
          </a:bodyPr>
          <a:lstStyle/>
          <a:p>
            <a:r>
              <a:rPr lang="en-US" b="1" dirty="0"/>
              <a:t>87</a:t>
            </a:r>
          </a:p>
        </p:txBody>
      </p:sp>
      <p:sp>
        <p:nvSpPr>
          <p:cNvPr id="46" name="TextBox 45">
            <a:extLst>
              <a:ext uri="{FF2B5EF4-FFF2-40B4-BE49-F238E27FC236}">
                <a16:creationId xmlns:a16="http://schemas.microsoft.com/office/drawing/2014/main" id="{E23597C2-F949-FAA8-4070-75FC67DD2EB3}"/>
              </a:ext>
            </a:extLst>
          </p:cNvPr>
          <p:cNvSpPr txBox="1"/>
          <p:nvPr/>
        </p:nvSpPr>
        <p:spPr>
          <a:xfrm>
            <a:off x="5063109" y="4164676"/>
            <a:ext cx="431603" cy="369332"/>
          </a:xfrm>
          <a:prstGeom prst="rect">
            <a:avLst/>
          </a:prstGeom>
          <a:noFill/>
        </p:spPr>
        <p:txBody>
          <a:bodyPr wrap="square" rtlCol="0">
            <a:spAutoFit/>
          </a:bodyPr>
          <a:lstStyle/>
          <a:p>
            <a:r>
              <a:rPr lang="en-US" b="1" dirty="0"/>
              <a:t>88</a:t>
            </a:r>
          </a:p>
        </p:txBody>
      </p:sp>
      <p:sp>
        <p:nvSpPr>
          <p:cNvPr id="47" name="TextBox 46">
            <a:extLst>
              <a:ext uri="{FF2B5EF4-FFF2-40B4-BE49-F238E27FC236}">
                <a16:creationId xmlns:a16="http://schemas.microsoft.com/office/drawing/2014/main" id="{940FEAE9-94E9-21BC-9E1C-4144CE604869}"/>
              </a:ext>
            </a:extLst>
          </p:cNvPr>
          <p:cNvSpPr txBox="1"/>
          <p:nvPr/>
        </p:nvSpPr>
        <p:spPr>
          <a:xfrm>
            <a:off x="6760633" y="4160469"/>
            <a:ext cx="448882" cy="369332"/>
          </a:xfrm>
          <a:prstGeom prst="rect">
            <a:avLst/>
          </a:prstGeom>
          <a:noFill/>
        </p:spPr>
        <p:txBody>
          <a:bodyPr wrap="square" rtlCol="0">
            <a:spAutoFit/>
          </a:bodyPr>
          <a:lstStyle/>
          <a:p>
            <a:r>
              <a:rPr lang="en-US" b="1" dirty="0"/>
              <a:t>89</a:t>
            </a:r>
          </a:p>
        </p:txBody>
      </p:sp>
    </p:spTree>
    <p:extLst>
      <p:ext uri="{BB962C8B-B14F-4D97-AF65-F5344CB8AC3E}">
        <p14:creationId xmlns:p14="http://schemas.microsoft.com/office/powerpoint/2010/main" val="24100774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8ADFD0-5D82-B064-A9DB-8AB4B959520F}"/>
              </a:ext>
            </a:extLst>
          </p:cNvPr>
          <p:cNvSpPr>
            <a:spLocks noGrp="1"/>
          </p:cNvSpPr>
          <p:nvPr>
            <p:ph type="ftr" sz="quarter" idx="11"/>
          </p:nvPr>
        </p:nvSpPr>
        <p:spPr/>
        <p:txBody>
          <a:bodyPr/>
          <a:lstStyle/>
          <a:p>
            <a:r>
              <a:rPr lang="en-US" dirty="0"/>
              <a:t>Xuanzang's Heart Sutra in Sino-Korean</a:t>
            </a:r>
          </a:p>
        </p:txBody>
      </p:sp>
      <p:sp>
        <p:nvSpPr>
          <p:cNvPr id="3" name="TextBox 2">
            <a:extLst>
              <a:ext uri="{FF2B5EF4-FFF2-40B4-BE49-F238E27FC236}">
                <a16:creationId xmlns:a16="http://schemas.microsoft.com/office/drawing/2014/main" id="{83581AAD-9F4F-BA7E-07EA-072203058883}"/>
              </a:ext>
            </a:extLst>
          </p:cNvPr>
          <p:cNvSpPr txBox="1"/>
          <p:nvPr/>
        </p:nvSpPr>
        <p:spPr>
          <a:xfrm>
            <a:off x="210457" y="101600"/>
            <a:ext cx="11814629" cy="532903"/>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3.11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(Xuanzang's Heart Sutra, Lesson Three)</a:t>
            </a:r>
          </a:p>
        </p:txBody>
      </p:sp>
      <p:sp>
        <p:nvSpPr>
          <p:cNvPr id="4" name="TextBox 3">
            <a:extLst>
              <a:ext uri="{FF2B5EF4-FFF2-40B4-BE49-F238E27FC236}">
                <a16:creationId xmlns:a16="http://schemas.microsoft.com/office/drawing/2014/main" id="{8310DAE5-A874-673E-2301-69CD4CE5ADDB}"/>
              </a:ext>
            </a:extLst>
          </p:cNvPr>
          <p:cNvSpPr txBox="1"/>
          <p:nvPr/>
        </p:nvSpPr>
        <p:spPr>
          <a:xfrm>
            <a:off x="384629" y="1434116"/>
            <a:ext cx="1727201" cy="1651734"/>
          </a:xfrm>
          <a:prstGeom prst="rect">
            <a:avLst/>
          </a:prstGeom>
          <a:noFill/>
        </p:spPr>
        <p:txBody>
          <a:bodyPr wrap="square" rtlCol="0">
            <a:spAutoFit/>
          </a:bodyPr>
          <a:lstStyle/>
          <a:p>
            <a:pPr>
              <a:spcAft>
                <a:spcPts val="1600"/>
              </a:spcAft>
            </a:pPr>
            <a:r>
              <a:rPr lang="en-US" altLang="zh-CN" sz="4400" b="1" dirty="0">
                <a:effectLst/>
                <a:latin typeface="Calibri" panose="020F0502020204030204" pitchFamily="34" charset="0"/>
                <a:ea typeface="DengXian" panose="02010600030101010101" pitchFamily="2" charset="-122"/>
                <a:cs typeface="Times New Roman" panose="02020603050405020304" pitchFamily="18" charset="0"/>
              </a:rPr>
              <a:t>  </a:t>
            </a:r>
            <a:r>
              <a:rPr lang="en-US" altLang="zh-CN" sz="1000" b="1" dirty="0">
                <a:effectLst/>
                <a:latin typeface="Calibri" panose="020F0502020204030204" pitchFamily="34" charset="0"/>
                <a:ea typeface="DengXian" panose="02010600030101010101" pitchFamily="2" charset="-122"/>
                <a:cs typeface="Times New Roman" panose="02020603050405020304" pitchFamily="18" charset="0"/>
              </a:rPr>
              <a:t>       </a:t>
            </a:r>
            <a:r>
              <a:rPr lang="zh-CN" sz="4400" b="1" dirty="0">
                <a:effectLst/>
                <a:highlight>
                  <a:srgbClr val="FFFF00"/>
                </a:highlight>
                <a:latin typeface="Calibri" panose="020F0502020204030204" pitchFamily="34" charset="0"/>
                <a:ea typeface="DengXian" panose="02010600030101010101" pitchFamily="2" charset="-122"/>
                <a:cs typeface="Times New Roman" panose="02020603050405020304" pitchFamily="18" charset="0"/>
              </a:rPr>
              <a:t>自</a:t>
            </a:r>
            <a:endParaRPr lang="en-US" altLang="zh-CN" sz="4400" b="1" dirty="0">
              <a:highlight>
                <a:srgbClr val="FFFF00"/>
              </a:highlight>
              <a:latin typeface="Calibri" panose="020F0502020204030204" pitchFamily="34" charset="0"/>
              <a:ea typeface="DengXian" panose="02010600030101010101" pitchFamily="2" charset="-122"/>
              <a:cs typeface="Times New Roman" panose="02020603050405020304" pitchFamily="18" charset="0"/>
            </a:endParaRPr>
          </a:p>
          <a:p>
            <a:pPr>
              <a:spcAft>
                <a:spcPts val="1600"/>
              </a:spcAft>
            </a:pPr>
            <a:r>
              <a:rPr lang="zh-CN" sz="4400" b="1" dirty="0">
                <a:effectLst/>
                <a:latin typeface="Calibri" panose="020F0502020204030204" pitchFamily="34" charset="0"/>
                <a:ea typeface="DengXian" panose="02010600030101010101" pitchFamily="2" charset="-122"/>
                <a:cs typeface="Times New Roman" panose="02020603050405020304" pitchFamily="18" charset="0"/>
              </a:rPr>
              <a:t>丿</a:t>
            </a:r>
            <a:r>
              <a:rPr lang="en-US" altLang="zh-CN" sz="4400" b="1" dirty="0">
                <a:effectLst/>
                <a:latin typeface="Calibri" panose="020F0502020204030204" pitchFamily="34" charset="0"/>
                <a:ea typeface="DengXian" panose="02010600030101010101" pitchFamily="2" charset="-122"/>
                <a:cs typeface="Times New Roman" panose="02020603050405020304" pitchFamily="18" charset="0"/>
              </a:rPr>
              <a:t>   </a:t>
            </a:r>
            <a:r>
              <a:rPr lang="zh-CN" sz="4400" b="1" dirty="0">
                <a:effectLst/>
                <a:latin typeface="Calibri" panose="020F0502020204030204" pitchFamily="34" charset="0"/>
                <a:ea typeface="DengXian" panose="02010600030101010101" pitchFamily="2" charset="-122"/>
                <a:cs typeface="Times New Roman" panose="02020603050405020304" pitchFamily="18" charset="0"/>
              </a:rPr>
              <a:t>目</a:t>
            </a:r>
            <a:endParaRPr lang="en-US" sz="4400" dirty="0"/>
          </a:p>
        </p:txBody>
      </p:sp>
      <p:sp>
        <p:nvSpPr>
          <p:cNvPr id="5" name="TextBox 4">
            <a:extLst>
              <a:ext uri="{FF2B5EF4-FFF2-40B4-BE49-F238E27FC236}">
                <a16:creationId xmlns:a16="http://schemas.microsoft.com/office/drawing/2014/main" id="{818BA9A9-F314-9263-19B6-4F0F91857E1A}"/>
              </a:ext>
            </a:extLst>
          </p:cNvPr>
          <p:cNvSpPr txBox="1"/>
          <p:nvPr/>
        </p:nvSpPr>
        <p:spPr>
          <a:xfrm>
            <a:off x="3526971" y="1400629"/>
            <a:ext cx="2496458" cy="1651734"/>
          </a:xfrm>
          <a:prstGeom prst="rect">
            <a:avLst/>
          </a:prstGeom>
          <a:noFill/>
        </p:spPr>
        <p:txBody>
          <a:bodyPr wrap="square" rtlCol="0">
            <a:spAutoFit/>
          </a:bodyPr>
          <a:lstStyle/>
          <a:p>
            <a:pPr>
              <a:spcAft>
                <a:spcPts val="1600"/>
              </a:spcAft>
            </a:pPr>
            <a:r>
              <a:rPr lang="en-US" altLang="zh-CN" sz="4400" b="1" dirty="0">
                <a:effectLst/>
                <a:ea typeface="DengXian" panose="02010600030101010101" pitchFamily="2" charset="-122"/>
                <a:cs typeface="Times New Roman" panose="02020603050405020304" pitchFamily="18" charset="0"/>
              </a:rPr>
              <a:t>    </a:t>
            </a:r>
            <a:r>
              <a:rPr lang="en-US" altLang="zh-CN" sz="900" b="1" dirty="0">
                <a:effectLst/>
                <a:ea typeface="DengXian" panose="02010600030101010101" pitchFamily="2" charset="-122"/>
                <a:cs typeface="Times New Roman" panose="02020603050405020304" pitchFamily="18" charset="0"/>
              </a:rPr>
              <a:t>       </a:t>
            </a:r>
            <a:r>
              <a:rPr lang="zh-CN" sz="4400" b="1" dirty="0">
                <a:effectLst/>
                <a:highlight>
                  <a:srgbClr val="FFFF00"/>
                </a:highlight>
                <a:ea typeface="DengXian" panose="02010600030101010101" pitchFamily="2" charset="-122"/>
                <a:cs typeface="Times New Roman" panose="02020603050405020304" pitchFamily="18" charset="0"/>
              </a:rPr>
              <a:t>在</a:t>
            </a:r>
            <a:endParaRPr lang="en-US" altLang="zh-CN" sz="4400" b="1" dirty="0">
              <a:highlight>
                <a:srgbClr val="FFFF00"/>
              </a:highlight>
              <a:latin typeface="DengXian" panose="02010600030101010101" pitchFamily="2" charset="-122"/>
              <a:ea typeface="DengXian" panose="02010600030101010101" pitchFamily="2" charset="-122"/>
              <a:cs typeface="Times New Roman" panose="02020603050405020304" pitchFamily="18" charset="0"/>
            </a:endParaRPr>
          </a:p>
          <a:p>
            <a:pPr>
              <a:spcAft>
                <a:spcPts val="1600"/>
              </a:spcAft>
            </a:pPr>
            <a:r>
              <a:rPr lang="en-US" altLang="zh-CN" sz="4400" b="1" dirty="0">
                <a:effectLst/>
                <a:ea typeface="SimSun-ExtB" panose="02010609060101010101" pitchFamily="49" charset="-122"/>
                <a:cs typeface="SimSun-ExtB" panose="02010609060101010101" pitchFamily="49" charset="-122"/>
              </a:rPr>
              <a:t> </a:t>
            </a:r>
            <a:r>
              <a:rPr lang="zh-CN" sz="4400" b="1" dirty="0">
                <a:effectLst/>
                <a:highlight>
                  <a:srgbClr val="00FF00"/>
                </a:highlight>
                <a:ea typeface="SimSun-ExtB" panose="02010609060101010101" pitchFamily="49" charset="-122"/>
                <a:cs typeface="SimSun-ExtB" panose="02010609060101010101" pitchFamily="49" charset="-122"/>
              </a:rPr>
              <a:t>𠂇</a:t>
            </a:r>
            <a:r>
              <a:rPr lang="zh-CN" sz="4400" b="1" dirty="0">
                <a:effectLst/>
                <a:latin typeface="DengXian" panose="02010600030101010101" pitchFamily="2" charset="-122"/>
                <a:cs typeface="Times New Roman" panose="02020603050405020304" pitchFamily="18" charset="0"/>
              </a:rPr>
              <a:t>丨</a:t>
            </a:r>
            <a:r>
              <a:rPr lang="en-US" altLang="zh-CN" sz="4400" b="1" dirty="0">
                <a:effectLst/>
                <a:latin typeface="DengXian" panose="02010600030101010101" pitchFamily="2" charset="-122"/>
                <a:cs typeface="Times New Roman" panose="02020603050405020304" pitchFamily="18" charset="0"/>
              </a:rPr>
              <a:t> </a:t>
            </a:r>
            <a:r>
              <a:rPr lang="zh-CN" sz="4400" b="1" dirty="0">
                <a:effectLst/>
                <a:highlight>
                  <a:srgbClr val="FFFF00"/>
                </a:highlight>
                <a:latin typeface="DengXian" panose="02010600030101010101" pitchFamily="2" charset="-122"/>
                <a:cs typeface="Times New Roman" panose="02020603050405020304" pitchFamily="18" charset="0"/>
              </a:rPr>
              <a:t>土</a:t>
            </a:r>
            <a:endParaRPr lang="en-US" sz="4400" dirty="0">
              <a:highlight>
                <a:srgbClr val="FFFF00"/>
              </a:highlight>
            </a:endParaRPr>
          </a:p>
        </p:txBody>
      </p:sp>
      <p:sp>
        <p:nvSpPr>
          <p:cNvPr id="6" name="TextBox 5">
            <a:extLst>
              <a:ext uri="{FF2B5EF4-FFF2-40B4-BE49-F238E27FC236}">
                <a16:creationId xmlns:a16="http://schemas.microsoft.com/office/drawing/2014/main" id="{60930362-88DE-BA2D-657C-0D18AEEAB232}"/>
              </a:ext>
            </a:extLst>
          </p:cNvPr>
          <p:cNvSpPr txBox="1"/>
          <p:nvPr/>
        </p:nvSpPr>
        <p:spPr>
          <a:xfrm>
            <a:off x="551544" y="3929010"/>
            <a:ext cx="5936342" cy="1651734"/>
          </a:xfrm>
          <a:prstGeom prst="rect">
            <a:avLst/>
          </a:prstGeom>
          <a:noFill/>
        </p:spPr>
        <p:txBody>
          <a:bodyPr wrap="square" rtlCol="0">
            <a:spAutoFit/>
          </a:bodyPr>
          <a:lstStyle/>
          <a:p>
            <a:pPr>
              <a:spcAft>
                <a:spcPts val="1600"/>
              </a:spcAft>
            </a:pPr>
            <a:r>
              <a:rPr lang="en-US" altLang="zh-CN" sz="4400" b="1" dirty="0">
                <a:effectLst/>
                <a:ea typeface="DengXian" panose="02010600030101010101" pitchFamily="2" charset="-122"/>
                <a:cs typeface="Times New Roman" panose="02020603050405020304" pitchFamily="18" charset="0"/>
              </a:rPr>
              <a:t>            </a:t>
            </a:r>
            <a:r>
              <a:rPr lang="zh-CN" sz="4400" b="1" dirty="0">
                <a:effectLst/>
                <a:highlight>
                  <a:srgbClr val="FFFF00"/>
                </a:highlight>
                <a:ea typeface="DengXian" panose="02010600030101010101" pitchFamily="2" charset="-122"/>
                <a:cs typeface="Times New Roman" panose="02020603050405020304" pitchFamily="18" charset="0"/>
              </a:rPr>
              <a:t>㡭</a:t>
            </a:r>
            <a:endParaRPr lang="en-US" altLang="zh-CN" sz="4400" b="1" dirty="0">
              <a:highlight>
                <a:srgbClr val="FFFF00"/>
              </a:highlight>
              <a:latin typeface="DengXian" panose="02010600030101010101" pitchFamily="2" charset="-122"/>
              <a:ea typeface="DengXian" panose="02010600030101010101" pitchFamily="2" charset="-122"/>
              <a:cs typeface="Times New Roman" panose="02020603050405020304" pitchFamily="18" charset="0"/>
            </a:endParaRPr>
          </a:p>
          <a:p>
            <a:pPr>
              <a:spcAft>
                <a:spcPts val="1600"/>
              </a:spcAft>
            </a:pPr>
            <a:r>
              <a:rPr lang="zh-CN" sz="4400" b="1" dirty="0">
                <a:effectLst/>
                <a:ea typeface="DengXian" panose="02010600030101010101" pitchFamily="2" charset="-122"/>
                <a:cs typeface="Times New Roman" panose="02020603050405020304" pitchFamily="18" charset="0"/>
              </a:rPr>
              <a:t>幺</a:t>
            </a:r>
            <a:r>
              <a:rPr lang="en-US" altLang="zh-CN" sz="4400" dirty="0">
                <a:effectLst/>
                <a:ea typeface="DengXian" panose="02010600030101010101" pitchFamily="2" charset="-122"/>
                <a:cs typeface="Times New Roman" panose="02020603050405020304" pitchFamily="18" charset="0"/>
              </a:rPr>
              <a:t> </a:t>
            </a:r>
            <a:r>
              <a:rPr lang="zh-CN" sz="4400" b="1" dirty="0">
                <a:effectLst/>
                <a:ea typeface="DengXian" panose="02010600030101010101" pitchFamily="2" charset="-122"/>
                <a:cs typeface="Times New Roman" panose="02020603050405020304" pitchFamily="18" charset="0"/>
              </a:rPr>
              <a:t>幺</a:t>
            </a:r>
            <a:r>
              <a:rPr lang="en-US" altLang="zh-CN" sz="4400" dirty="0">
                <a:effectLst/>
                <a:ea typeface="DengXian" panose="02010600030101010101" pitchFamily="2" charset="-122"/>
                <a:cs typeface="Times New Roman" panose="02020603050405020304" pitchFamily="18" charset="0"/>
              </a:rPr>
              <a:t> </a:t>
            </a:r>
            <a:r>
              <a:rPr lang="zh-CN" sz="4400" b="1" dirty="0">
                <a:effectLst/>
                <a:ea typeface="DengXian" panose="02010600030101010101" pitchFamily="2" charset="-122"/>
                <a:cs typeface="Times New Roman" panose="02020603050405020304" pitchFamily="18" charset="0"/>
              </a:rPr>
              <a:t>一</a:t>
            </a:r>
            <a:r>
              <a:rPr lang="en-US" altLang="zh-CN" sz="4400" b="1" dirty="0">
                <a:effectLst/>
                <a:ea typeface="DengXian" panose="02010600030101010101" pitchFamily="2" charset="-122"/>
                <a:cs typeface="Times New Roman" panose="02020603050405020304" pitchFamily="18" charset="0"/>
              </a:rPr>
              <a:t> </a:t>
            </a:r>
            <a:r>
              <a:rPr lang="zh-CN" sz="4400" b="1" dirty="0">
                <a:effectLst/>
                <a:ea typeface="DengXian" panose="02010600030101010101" pitchFamily="2" charset="-122"/>
                <a:cs typeface="Times New Roman" panose="02020603050405020304" pitchFamily="18" charset="0"/>
              </a:rPr>
              <a:t>幺</a:t>
            </a:r>
            <a:r>
              <a:rPr lang="en-US" altLang="zh-CN" sz="4400" b="1" dirty="0">
                <a:effectLst/>
                <a:ea typeface="DengXian" panose="02010600030101010101" pitchFamily="2" charset="-122"/>
                <a:cs typeface="Times New Roman" panose="02020603050405020304" pitchFamily="18" charset="0"/>
              </a:rPr>
              <a:t> </a:t>
            </a:r>
            <a:r>
              <a:rPr lang="zh-CN" sz="4400" b="1" dirty="0">
                <a:effectLst/>
                <a:ea typeface="DengXian" panose="02010600030101010101" pitchFamily="2" charset="-122"/>
                <a:cs typeface="Times New Roman" panose="02020603050405020304" pitchFamily="18" charset="0"/>
              </a:rPr>
              <a:t>幺</a:t>
            </a:r>
            <a:r>
              <a:rPr lang="zh-CN" sz="4400" b="1" dirty="0">
                <a:effectLst/>
                <a:ea typeface="SimSun-ExtB" panose="02010609060101010101" pitchFamily="49" charset="-122"/>
                <a:cs typeface="SimSun-ExtB" panose="02010609060101010101" pitchFamily="49" charset="-122"/>
              </a:rPr>
              <a:t>𠃊</a:t>
            </a:r>
            <a:endParaRPr lang="en-US" sz="4400" b="1" dirty="0"/>
          </a:p>
        </p:txBody>
      </p:sp>
      <p:sp>
        <p:nvSpPr>
          <p:cNvPr id="7" name="TextBox 6">
            <a:extLst>
              <a:ext uri="{FF2B5EF4-FFF2-40B4-BE49-F238E27FC236}">
                <a16:creationId xmlns:a16="http://schemas.microsoft.com/office/drawing/2014/main" id="{4DE370EA-4354-1B2F-F647-F0496CBD54D6}"/>
              </a:ext>
            </a:extLst>
          </p:cNvPr>
          <p:cNvSpPr txBox="1"/>
          <p:nvPr/>
        </p:nvSpPr>
        <p:spPr>
          <a:xfrm>
            <a:off x="312057" y="650544"/>
            <a:ext cx="10805886" cy="584775"/>
          </a:xfrm>
          <a:prstGeom prst="rect">
            <a:avLst/>
          </a:prstGeom>
          <a:noFill/>
        </p:spPr>
        <p:txBody>
          <a:bodyPr wrap="square" rtlCol="0">
            <a:spAutoFit/>
          </a:bodyPr>
          <a:lstStyle/>
          <a:p>
            <a:pPr>
              <a:spcAft>
                <a:spcPts val="1600"/>
              </a:spcAft>
            </a:pPr>
            <a:r>
              <a:rPr lang="en-US" sz="3200" dirty="0"/>
              <a:t>And finally:</a:t>
            </a:r>
            <a:r>
              <a:rPr lang="zh-CN" sz="3200" b="1" dirty="0">
                <a:effectLst/>
                <a:ea typeface="DengXian" panose="02010600030101010101" pitchFamily="2" charset="-122"/>
                <a:cs typeface="Times New Roman" panose="02020603050405020304" pitchFamily="18" charset="0"/>
              </a:rPr>
              <a:t>自</a:t>
            </a:r>
            <a:r>
              <a:rPr lang="en-US" altLang="zh-CN" sz="3200" b="1" dirty="0">
                <a:effectLst/>
                <a:ea typeface="DengXian" panose="02010600030101010101" pitchFamily="2" charset="-122"/>
                <a:cs typeface="Times New Roman" panose="02020603050405020304" pitchFamily="18" charset="0"/>
              </a:rPr>
              <a:t> </a:t>
            </a:r>
            <a:r>
              <a:rPr lang="en-US" sz="3200" b="0" i="0" dirty="0">
                <a:solidFill>
                  <a:srgbClr val="000000"/>
                </a:solidFill>
                <a:effectLst/>
              </a:rPr>
              <a:t>ja </a:t>
            </a:r>
            <a:r>
              <a:rPr lang="en-US" sz="3200" b="0" i="0" dirty="0">
                <a:solidFill>
                  <a:srgbClr val="000000"/>
                </a:solidFill>
                <a:effectLst/>
                <a:ea typeface="+mj-ea"/>
              </a:rPr>
              <a:t>(</a:t>
            </a:r>
            <a:r>
              <a:rPr lang="ko-KR" altLang="en-US" sz="3200" b="0" i="0" dirty="0">
                <a:solidFill>
                  <a:srgbClr val="000000"/>
                </a:solidFill>
                <a:effectLst/>
                <a:latin typeface="+mj-ea"/>
                <a:ea typeface="+mj-ea"/>
              </a:rPr>
              <a:t>자</a:t>
            </a:r>
            <a:r>
              <a:rPr lang="en-US" altLang="ko-KR" sz="3200" b="0" i="0" dirty="0">
                <a:solidFill>
                  <a:srgbClr val="000000"/>
                </a:solidFill>
                <a:effectLst/>
                <a:ea typeface="+mj-ea"/>
              </a:rPr>
              <a:t>)</a:t>
            </a:r>
            <a:r>
              <a:rPr lang="en-US" altLang="ko-KR" sz="3200" b="0" i="0" dirty="0">
                <a:solidFill>
                  <a:srgbClr val="000000"/>
                </a:solidFill>
                <a:effectLst/>
                <a:latin typeface="Times New Roman" panose="02020603050405020304" pitchFamily="18" charset="0"/>
              </a:rPr>
              <a:t> </a:t>
            </a:r>
            <a:r>
              <a:rPr lang="en-US" altLang="ko-KR" sz="3200" b="0" i="0" dirty="0">
                <a:solidFill>
                  <a:srgbClr val="000000"/>
                </a:solidFill>
                <a:ea typeface="DengXian" panose="02010600030101010101" pitchFamily="2" charset="-122"/>
                <a:cs typeface="Times New Roman" panose="02020603050405020304" pitchFamily="18" charset="0"/>
              </a:rPr>
              <a:t>&amp;</a:t>
            </a:r>
            <a:r>
              <a:rPr lang="en-US" altLang="zh-CN" sz="3200" b="1" dirty="0">
                <a:ea typeface="DengXian" panose="02010600030101010101" pitchFamily="2" charset="-122"/>
                <a:cs typeface="Times New Roman" panose="02020603050405020304" pitchFamily="18" charset="0"/>
              </a:rPr>
              <a:t> </a:t>
            </a:r>
            <a:r>
              <a:rPr lang="zh-CN" sz="3200" b="1" dirty="0">
                <a:effectLst/>
                <a:ea typeface="DengXian" panose="02010600030101010101" pitchFamily="2" charset="-122"/>
                <a:cs typeface="Times New Roman" panose="02020603050405020304" pitchFamily="18" charset="0"/>
              </a:rPr>
              <a:t>在</a:t>
            </a:r>
            <a:r>
              <a:rPr lang="en-US" altLang="zh-CN" sz="3200" b="1" dirty="0">
                <a:effectLst/>
                <a:ea typeface="DengXian" panose="02010600030101010101" pitchFamily="2" charset="-122"/>
                <a:cs typeface="Times New Roman" panose="02020603050405020304" pitchFamily="18" charset="0"/>
              </a:rPr>
              <a:t> </a:t>
            </a:r>
            <a:r>
              <a:rPr lang="en-US" sz="3200" b="0" i="0" dirty="0">
                <a:solidFill>
                  <a:srgbClr val="000000"/>
                </a:solidFill>
                <a:effectLst/>
              </a:rPr>
              <a:t>jae (</a:t>
            </a:r>
            <a:r>
              <a:rPr lang="ko-KR" altLang="en-US" sz="3200" b="0" i="0" dirty="0">
                <a:solidFill>
                  <a:srgbClr val="000000"/>
                </a:solidFill>
                <a:effectLst/>
                <a:latin typeface="Times New Roman" panose="02020603050405020304" pitchFamily="18" charset="0"/>
              </a:rPr>
              <a:t>재</a:t>
            </a:r>
            <a:r>
              <a:rPr lang="en-US" altLang="ko-KR" sz="3200" b="0" i="0" dirty="0">
                <a:solidFill>
                  <a:srgbClr val="000000"/>
                </a:solidFill>
                <a:effectLst/>
              </a:rPr>
              <a:t>)</a:t>
            </a:r>
            <a:r>
              <a:rPr lang="en-US" altLang="zh-CN" sz="3200" b="1" dirty="0">
                <a:effectLst/>
                <a:ea typeface="DengXian" panose="02010600030101010101" pitchFamily="2" charset="-122"/>
                <a:cs typeface="Times New Roman" panose="02020603050405020304" pitchFamily="18" charset="0"/>
              </a:rPr>
              <a:t>, </a:t>
            </a:r>
            <a:r>
              <a:rPr lang="en-US" altLang="zh-CN" sz="3200" dirty="0">
                <a:effectLst/>
                <a:ea typeface="DengXian" panose="02010600030101010101" pitchFamily="2" charset="-122"/>
                <a:cs typeface="Times New Roman" panose="02020603050405020304" pitchFamily="18" charset="0"/>
              </a:rPr>
              <a:t>and don’t forget</a:t>
            </a:r>
            <a:r>
              <a:rPr lang="en-US" altLang="zh-CN" sz="3200" dirty="0">
                <a:ea typeface="DengXian" panose="02010600030101010101" pitchFamily="2" charset="-122"/>
                <a:cs typeface="Times New Roman" panose="02020603050405020304" pitchFamily="18" charset="0"/>
              </a:rPr>
              <a:t> </a:t>
            </a:r>
            <a:r>
              <a:rPr lang="zh-CN" sz="3200" b="1" dirty="0">
                <a:effectLst/>
                <a:ea typeface="DengXian" panose="02010600030101010101" pitchFamily="2" charset="-122"/>
                <a:cs typeface="Times New Roman" panose="02020603050405020304" pitchFamily="18" charset="0"/>
              </a:rPr>
              <a:t>㡭</a:t>
            </a:r>
            <a:r>
              <a:rPr lang="en-US" altLang="zh-CN" sz="3200" b="1" dirty="0">
                <a:effectLst/>
                <a:ea typeface="DengXian" panose="02010600030101010101" pitchFamily="2" charset="-122"/>
                <a:cs typeface="Times New Roman" panose="02020603050405020304" pitchFamily="18" charset="0"/>
              </a:rPr>
              <a:t> </a:t>
            </a:r>
            <a:r>
              <a:rPr lang="en-US" sz="3200" b="0" i="0" dirty="0">
                <a:solidFill>
                  <a:srgbClr val="000000"/>
                </a:solidFill>
                <a:effectLst/>
              </a:rPr>
              <a:t>gye (</a:t>
            </a:r>
            <a:r>
              <a:rPr lang="ko-KR" altLang="en-US" sz="3200" b="0" i="0" dirty="0">
                <a:solidFill>
                  <a:srgbClr val="000000"/>
                </a:solidFill>
                <a:effectLst/>
                <a:latin typeface="Times New Roman" panose="02020603050405020304" pitchFamily="18" charset="0"/>
              </a:rPr>
              <a:t>계</a:t>
            </a:r>
            <a:r>
              <a:rPr lang="en-US" altLang="ko-KR" sz="3200" b="0" i="0" dirty="0">
                <a:solidFill>
                  <a:srgbClr val="000000"/>
                </a:solidFill>
                <a:effectLst/>
              </a:rPr>
              <a:t>)</a:t>
            </a:r>
            <a:r>
              <a:rPr lang="en-US" altLang="zh-CN" sz="3200" b="1" dirty="0">
                <a:effectLst/>
                <a:ea typeface="DengXian" panose="02010600030101010101" pitchFamily="2" charset="-122"/>
                <a:cs typeface="Times New Roman" panose="02020603050405020304" pitchFamily="18" charset="0"/>
              </a:rPr>
              <a:t>  </a:t>
            </a:r>
            <a:endParaRPr lang="en-US" sz="3200" dirty="0"/>
          </a:p>
        </p:txBody>
      </p:sp>
      <p:sp>
        <p:nvSpPr>
          <p:cNvPr id="8" name="Rectangle 7">
            <a:extLst>
              <a:ext uri="{FF2B5EF4-FFF2-40B4-BE49-F238E27FC236}">
                <a16:creationId xmlns:a16="http://schemas.microsoft.com/office/drawing/2014/main" id="{CC08998F-8E2C-9536-105F-4BDACF45970C}"/>
              </a:ext>
            </a:extLst>
          </p:cNvPr>
          <p:cNvSpPr/>
          <p:nvPr/>
        </p:nvSpPr>
        <p:spPr>
          <a:xfrm>
            <a:off x="210457" y="664761"/>
            <a:ext cx="10805883" cy="635597"/>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F6CB09C3-D020-B73C-794A-B6BD4C98E77B}"/>
              </a:ext>
            </a:extLst>
          </p:cNvPr>
          <p:cNvCxnSpPr/>
          <p:nvPr/>
        </p:nvCxnSpPr>
        <p:spPr>
          <a:xfrm>
            <a:off x="2590800" y="1434116"/>
            <a:ext cx="0" cy="1994884"/>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89C70F1-0E41-784B-F042-EC35E9D4CC53}"/>
              </a:ext>
            </a:extLst>
          </p:cNvPr>
          <p:cNvCxnSpPr/>
          <p:nvPr/>
        </p:nvCxnSpPr>
        <p:spPr>
          <a:xfrm>
            <a:off x="660400" y="3497943"/>
            <a:ext cx="4673600" cy="0"/>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08262F09-8302-D3B3-A0BC-64CCA3AD29E7}"/>
              </a:ext>
            </a:extLst>
          </p:cNvPr>
          <p:cNvCxnSpPr>
            <a:cxnSpLocks/>
          </p:cNvCxnSpPr>
          <p:nvPr/>
        </p:nvCxnSpPr>
        <p:spPr>
          <a:xfrm flipH="1">
            <a:off x="841829" y="2155371"/>
            <a:ext cx="203200" cy="2032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A522FB46-623D-72B9-69DE-F4B1AB56B466}"/>
              </a:ext>
            </a:extLst>
          </p:cNvPr>
          <p:cNvCxnSpPr>
            <a:cxnSpLocks/>
          </p:cNvCxnSpPr>
          <p:nvPr/>
        </p:nvCxnSpPr>
        <p:spPr>
          <a:xfrm>
            <a:off x="1335314" y="2155371"/>
            <a:ext cx="268515" cy="26851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E635951A-883C-F08D-C0F8-5AA85E659C57}"/>
              </a:ext>
            </a:extLst>
          </p:cNvPr>
          <p:cNvCxnSpPr>
            <a:cxnSpLocks/>
          </p:cNvCxnSpPr>
          <p:nvPr/>
        </p:nvCxnSpPr>
        <p:spPr>
          <a:xfrm flipH="1">
            <a:off x="4151086" y="2120416"/>
            <a:ext cx="232228" cy="30347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CE694CAA-9E1D-AA14-4496-A17D784A8A64}"/>
              </a:ext>
            </a:extLst>
          </p:cNvPr>
          <p:cNvCxnSpPr>
            <a:cxnSpLocks/>
          </p:cNvCxnSpPr>
          <p:nvPr/>
        </p:nvCxnSpPr>
        <p:spPr>
          <a:xfrm>
            <a:off x="4593771" y="2061029"/>
            <a:ext cx="0" cy="29754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B3FFAD51-B1B8-4501-490A-C9013571909E}"/>
              </a:ext>
            </a:extLst>
          </p:cNvPr>
          <p:cNvCxnSpPr>
            <a:cxnSpLocks/>
          </p:cNvCxnSpPr>
          <p:nvPr/>
        </p:nvCxnSpPr>
        <p:spPr>
          <a:xfrm>
            <a:off x="4789714" y="2052862"/>
            <a:ext cx="399143" cy="3710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5CD6B4D2-8571-A2A8-8D70-4D7CC0A6794A}"/>
              </a:ext>
            </a:extLst>
          </p:cNvPr>
          <p:cNvCxnSpPr/>
          <p:nvPr/>
        </p:nvCxnSpPr>
        <p:spPr>
          <a:xfrm flipH="1">
            <a:off x="1045029" y="4572000"/>
            <a:ext cx="1066801" cy="39188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430D7920-47AF-B93B-C5F6-D5CD5E9A6745}"/>
              </a:ext>
            </a:extLst>
          </p:cNvPr>
          <p:cNvCxnSpPr>
            <a:cxnSpLocks/>
          </p:cNvCxnSpPr>
          <p:nvPr/>
        </p:nvCxnSpPr>
        <p:spPr>
          <a:xfrm flipH="1">
            <a:off x="1807028" y="4644571"/>
            <a:ext cx="449943" cy="31931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5C12366E-09C6-00CA-F0BE-AFD88EE6AF32}"/>
              </a:ext>
            </a:extLst>
          </p:cNvPr>
          <p:cNvCxnSpPr>
            <a:cxnSpLocks/>
          </p:cNvCxnSpPr>
          <p:nvPr/>
        </p:nvCxnSpPr>
        <p:spPr>
          <a:xfrm flipH="1">
            <a:off x="2293257" y="4644571"/>
            <a:ext cx="137886" cy="4572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8AA5A77E-1B6A-CE46-2E7D-269327CD77DB}"/>
              </a:ext>
            </a:extLst>
          </p:cNvPr>
          <p:cNvCxnSpPr>
            <a:cxnSpLocks/>
          </p:cNvCxnSpPr>
          <p:nvPr/>
        </p:nvCxnSpPr>
        <p:spPr>
          <a:xfrm>
            <a:off x="2590800" y="4644571"/>
            <a:ext cx="283027" cy="39188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EE2595E2-EA1E-9EE0-E60F-D62134CF02BF}"/>
              </a:ext>
            </a:extLst>
          </p:cNvPr>
          <p:cNvCxnSpPr>
            <a:cxnSpLocks/>
          </p:cNvCxnSpPr>
          <p:nvPr/>
        </p:nvCxnSpPr>
        <p:spPr>
          <a:xfrm>
            <a:off x="2728686" y="4572000"/>
            <a:ext cx="740228" cy="46445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8CBF449D-E194-9B7D-DE3E-53B23EB703CB}"/>
              </a:ext>
            </a:extLst>
          </p:cNvPr>
          <p:cNvCxnSpPr>
            <a:cxnSpLocks/>
          </p:cNvCxnSpPr>
          <p:nvPr/>
        </p:nvCxnSpPr>
        <p:spPr>
          <a:xfrm>
            <a:off x="2764972" y="4470400"/>
            <a:ext cx="1182914" cy="49348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42660153-08D0-E5C7-663F-E564DD5BA80C}"/>
              </a:ext>
            </a:extLst>
          </p:cNvPr>
          <p:cNvSpPr txBox="1"/>
          <p:nvPr/>
        </p:nvSpPr>
        <p:spPr>
          <a:xfrm>
            <a:off x="7663543" y="1790479"/>
            <a:ext cx="3352797" cy="4667945"/>
          </a:xfrm>
          <a:prstGeom prst="rect">
            <a:avLst/>
          </a:prstGeom>
          <a:noFill/>
        </p:spPr>
        <p:txBody>
          <a:bodyPr wrap="square" rtlCol="0">
            <a:spAutoFit/>
          </a:bodyPr>
          <a:lstStyle/>
          <a:p>
            <a:pPr>
              <a:spcAft>
                <a:spcPts val="400"/>
              </a:spcAft>
            </a:pPr>
            <a:r>
              <a:rPr lang="zh-CN" sz="2400" b="1" dirty="0">
                <a:effectLst/>
                <a:highlight>
                  <a:srgbClr val="FFFF00"/>
                </a:highlight>
                <a:latin typeface="+mn-ea"/>
                <a:cs typeface="Times New Roman" panose="02020603050405020304" pitchFamily="18" charset="0"/>
              </a:rPr>
              <a:t>自</a:t>
            </a:r>
            <a:r>
              <a:rPr lang="en-US" altLang="zh-CN" sz="2400" b="1" dirty="0">
                <a:effectLst/>
                <a:latin typeface="+mn-ea"/>
                <a:cs typeface="Times New Roman" panose="02020603050405020304" pitchFamily="18" charset="0"/>
              </a:rPr>
              <a:t> </a:t>
            </a:r>
            <a:r>
              <a:rPr lang="en-US" sz="2400" b="0" i="0" dirty="0">
                <a:solidFill>
                  <a:srgbClr val="000000"/>
                </a:solidFill>
                <a:effectLst/>
                <a:latin typeface="+mn-ea"/>
              </a:rPr>
              <a:t>ja (</a:t>
            </a:r>
            <a:r>
              <a:rPr lang="ko-KR" altLang="en-US" sz="2400" b="0" i="0" dirty="0">
                <a:solidFill>
                  <a:srgbClr val="000000"/>
                </a:solidFill>
                <a:effectLst/>
                <a:latin typeface="+mn-ea"/>
              </a:rPr>
              <a:t>자</a:t>
            </a:r>
            <a:r>
              <a:rPr lang="en-US" altLang="ko-KR" sz="2400" b="0" i="0" dirty="0">
                <a:solidFill>
                  <a:srgbClr val="000000"/>
                </a:solidFill>
                <a:effectLst/>
                <a:latin typeface="+mn-ea"/>
              </a:rPr>
              <a:t>) self, oneself</a:t>
            </a:r>
            <a:endParaRPr lang="en-US" altLang="zh-CN" sz="2400" b="1" dirty="0">
              <a:effectLst/>
              <a:latin typeface="+mn-ea"/>
              <a:cs typeface="Times New Roman" panose="02020603050405020304" pitchFamily="18" charset="0"/>
            </a:endParaRPr>
          </a:p>
          <a:p>
            <a:pPr>
              <a:spcAft>
                <a:spcPts val="400"/>
              </a:spcAft>
            </a:pPr>
            <a:r>
              <a:rPr lang="zh-CN" sz="2400" b="1" dirty="0">
                <a:effectLst/>
                <a:latin typeface="+mn-ea"/>
                <a:cs typeface="Times New Roman" panose="02020603050405020304" pitchFamily="18" charset="0"/>
              </a:rPr>
              <a:t>丿</a:t>
            </a:r>
            <a:r>
              <a:rPr lang="en-US" sz="2400" b="0" i="0" dirty="0" err="1">
                <a:solidFill>
                  <a:srgbClr val="000000"/>
                </a:solidFill>
                <a:effectLst/>
                <a:latin typeface="+mn-ea"/>
              </a:rPr>
              <a:t>byeol</a:t>
            </a:r>
            <a:r>
              <a:rPr lang="en-US" sz="2400" b="0" i="0" dirty="0">
                <a:solidFill>
                  <a:srgbClr val="000000"/>
                </a:solidFill>
                <a:effectLst/>
                <a:latin typeface="+mn-ea"/>
              </a:rPr>
              <a:t> (</a:t>
            </a:r>
            <a:r>
              <a:rPr lang="ko-KR" altLang="en-US" sz="2400" b="0" i="0" dirty="0">
                <a:solidFill>
                  <a:srgbClr val="000000"/>
                </a:solidFill>
                <a:effectLst/>
                <a:latin typeface="+mn-ea"/>
              </a:rPr>
              <a:t>별</a:t>
            </a:r>
            <a:r>
              <a:rPr lang="en-US" altLang="ko-KR" sz="2400" b="0" i="0" dirty="0">
                <a:solidFill>
                  <a:srgbClr val="000000"/>
                </a:solidFill>
                <a:effectLst/>
                <a:latin typeface="+mn-ea"/>
              </a:rPr>
              <a:t>)</a:t>
            </a:r>
            <a:r>
              <a:rPr lang="en-US" altLang="zh-CN" sz="2400" b="1" dirty="0">
                <a:effectLst/>
                <a:latin typeface="+mn-ea"/>
                <a:cs typeface="Times New Roman" panose="02020603050405020304" pitchFamily="18" charset="0"/>
              </a:rPr>
              <a:t>  </a:t>
            </a:r>
            <a:r>
              <a:rPr lang="en-US" altLang="zh-CN" sz="2400" dirty="0">
                <a:effectLst/>
                <a:latin typeface="+mn-ea"/>
                <a:cs typeface="Times New Roman" panose="02020603050405020304" pitchFamily="18" charset="0"/>
              </a:rPr>
              <a:t>slash</a:t>
            </a:r>
            <a:r>
              <a:rPr lang="en-US" altLang="zh-CN" sz="2400" b="1" dirty="0">
                <a:effectLst/>
                <a:latin typeface="+mn-ea"/>
                <a:cs typeface="Times New Roman" panose="02020603050405020304" pitchFamily="18" charset="0"/>
              </a:rPr>
              <a:t>  </a:t>
            </a:r>
          </a:p>
          <a:p>
            <a:pPr>
              <a:spcAft>
                <a:spcPts val="400"/>
              </a:spcAft>
            </a:pPr>
            <a:r>
              <a:rPr lang="zh-CN" sz="2400" b="1" dirty="0">
                <a:effectLst/>
                <a:latin typeface="+mn-ea"/>
                <a:cs typeface="Times New Roman" panose="02020603050405020304" pitchFamily="18" charset="0"/>
              </a:rPr>
              <a:t>目</a:t>
            </a:r>
            <a:r>
              <a:rPr lang="en-US" altLang="zh-CN" sz="2400" b="1" dirty="0">
                <a:effectLst/>
                <a:latin typeface="+mn-ea"/>
                <a:cs typeface="Times New Roman" panose="02020603050405020304" pitchFamily="18" charset="0"/>
              </a:rPr>
              <a:t> </a:t>
            </a:r>
            <a:r>
              <a:rPr lang="en-US" sz="2400" b="0" i="0" dirty="0">
                <a:solidFill>
                  <a:srgbClr val="000000"/>
                </a:solidFill>
                <a:effectLst/>
                <a:latin typeface="+mn-ea"/>
              </a:rPr>
              <a:t>mog (</a:t>
            </a:r>
            <a:r>
              <a:rPr lang="ko-KR" altLang="en-US" sz="2400" b="0" i="0" dirty="0">
                <a:solidFill>
                  <a:srgbClr val="000000"/>
                </a:solidFill>
                <a:effectLst/>
                <a:latin typeface="+mn-ea"/>
              </a:rPr>
              <a:t>목</a:t>
            </a:r>
            <a:r>
              <a:rPr lang="en-US" altLang="ko-KR" sz="2400" b="0" i="0" dirty="0">
                <a:solidFill>
                  <a:srgbClr val="000000"/>
                </a:solidFill>
                <a:effectLst/>
                <a:latin typeface="+mn-ea"/>
              </a:rPr>
              <a:t>)  eye</a:t>
            </a:r>
          </a:p>
          <a:p>
            <a:pPr>
              <a:spcAft>
                <a:spcPts val="400"/>
              </a:spcAft>
            </a:pPr>
            <a:r>
              <a:rPr lang="zh-CN" sz="2400" b="1" dirty="0">
                <a:effectLst/>
                <a:highlight>
                  <a:srgbClr val="FFFF00"/>
                </a:highlight>
                <a:latin typeface="+mn-ea"/>
                <a:cs typeface="Times New Roman" panose="02020603050405020304" pitchFamily="18" charset="0"/>
              </a:rPr>
              <a:t>在</a:t>
            </a:r>
            <a:r>
              <a:rPr lang="en-US" altLang="zh-CN" sz="2400" b="1" dirty="0">
                <a:effectLst/>
                <a:latin typeface="+mn-ea"/>
                <a:cs typeface="Times New Roman" panose="02020603050405020304" pitchFamily="18" charset="0"/>
              </a:rPr>
              <a:t> </a:t>
            </a:r>
            <a:r>
              <a:rPr lang="en-US" sz="2400" b="0" i="0" dirty="0">
                <a:solidFill>
                  <a:srgbClr val="000000"/>
                </a:solidFill>
                <a:effectLst/>
                <a:latin typeface="+mn-ea"/>
              </a:rPr>
              <a:t>jae (</a:t>
            </a:r>
            <a:r>
              <a:rPr lang="ko-KR" altLang="en-US" sz="2400" b="0" i="0" dirty="0">
                <a:solidFill>
                  <a:srgbClr val="000000"/>
                </a:solidFill>
                <a:effectLst/>
                <a:latin typeface="+mn-ea"/>
              </a:rPr>
              <a:t>재</a:t>
            </a:r>
            <a:r>
              <a:rPr lang="en-US" altLang="ko-KR" sz="2400" b="0" i="0" dirty="0">
                <a:solidFill>
                  <a:srgbClr val="000000"/>
                </a:solidFill>
                <a:effectLst/>
                <a:latin typeface="+mn-ea"/>
              </a:rPr>
              <a:t>)</a:t>
            </a:r>
            <a:r>
              <a:rPr lang="en-US" altLang="ko-KR" sz="2400" b="1" i="0" dirty="0">
                <a:solidFill>
                  <a:srgbClr val="000000"/>
                </a:solidFill>
                <a:latin typeface="+mn-ea"/>
                <a:cs typeface="Times New Roman" panose="02020603050405020304" pitchFamily="18" charset="0"/>
              </a:rPr>
              <a:t> </a:t>
            </a:r>
            <a:r>
              <a:rPr lang="en-US" altLang="ko-KR" sz="2400" dirty="0">
                <a:solidFill>
                  <a:srgbClr val="000000"/>
                </a:solidFill>
                <a:latin typeface="+mn-ea"/>
                <a:cs typeface="Times New Roman" panose="02020603050405020304" pitchFamily="18" charset="0"/>
              </a:rPr>
              <a:t>be; at; live</a:t>
            </a:r>
            <a:endParaRPr lang="en-US" sz="2400" dirty="0">
              <a:latin typeface="+mn-ea"/>
            </a:endParaRPr>
          </a:p>
          <a:p>
            <a:pPr>
              <a:spcAft>
                <a:spcPts val="400"/>
              </a:spcAft>
            </a:pPr>
            <a:r>
              <a:rPr lang="zh-CN" sz="2400" b="1" dirty="0">
                <a:effectLst/>
                <a:latin typeface="+mn-ea"/>
                <a:cs typeface="SimSun-ExtB" panose="02010609060101010101" pitchFamily="49" charset="-122"/>
              </a:rPr>
              <a:t>𠂇</a:t>
            </a:r>
            <a:r>
              <a:rPr lang="en-US" altLang="zh-CN" sz="2400" b="1" dirty="0">
                <a:effectLst/>
                <a:latin typeface="+mn-ea"/>
                <a:cs typeface="SimSun-ExtB" panose="02010609060101010101" pitchFamily="49" charset="-122"/>
              </a:rPr>
              <a:t>  ??  </a:t>
            </a:r>
            <a:r>
              <a:rPr lang="en-US" altLang="zh-CN" sz="2400" b="1" dirty="0">
                <a:latin typeface="+mn-ea"/>
                <a:cs typeface="SimSun-ExtB" panose="02010609060101010101" pitchFamily="49" charset="-122"/>
              </a:rPr>
              <a:t>l</a:t>
            </a:r>
            <a:r>
              <a:rPr lang="en-US" altLang="zh-CN" sz="2400" dirty="0">
                <a:effectLst/>
                <a:latin typeface="+mn-ea"/>
                <a:cs typeface="SimSun-ExtB" panose="02010609060101010101" pitchFamily="49" charset="-122"/>
              </a:rPr>
              <a:t>eft, left hand</a:t>
            </a:r>
          </a:p>
          <a:p>
            <a:pPr>
              <a:spcAft>
                <a:spcPts val="400"/>
              </a:spcAft>
            </a:pPr>
            <a:r>
              <a:rPr lang="zh-CN" sz="2400" b="1" dirty="0">
                <a:effectLst/>
                <a:latin typeface="+mn-ea"/>
                <a:cs typeface="Times New Roman" panose="02020603050405020304" pitchFamily="18" charset="0"/>
              </a:rPr>
              <a:t>丨</a:t>
            </a:r>
            <a:r>
              <a:rPr lang="en-US" altLang="zh-CN" sz="2400" b="1" dirty="0">
                <a:effectLst/>
                <a:latin typeface="+mn-ea"/>
                <a:cs typeface="Times New Roman" panose="02020603050405020304" pitchFamily="18" charset="0"/>
              </a:rPr>
              <a:t>  </a:t>
            </a:r>
            <a:r>
              <a:rPr lang="en-US" sz="2400" b="0" i="0" dirty="0">
                <a:solidFill>
                  <a:srgbClr val="000000"/>
                </a:solidFill>
                <a:effectLst/>
                <a:latin typeface="+mn-ea"/>
              </a:rPr>
              <a:t>gon (</a:t>
            </a:r>
            <a:r>
              <a:rPr lang="ko-KR" altLang="en-US" sz="2400" b="0" i="0" dirty="0">
                <a:solidFill>
                  <a:srgbClr val="000000"/>
                </a:solidFill>
                <a:effectLst/>
                <a:latin typeface="+mn-ea"/>
              </a:rPr>
              <a:t>곤</a:t>
            </a:r>
            <a:r>
              <a:rPr lang="en-US" altLang="ko-KR" sz="2400" b="0" i="0" dirty="0">
                <a:solidFill>
                  <a:srgbClr val="000000"/>
                </a:solidFill>
                <a:effectLst/>
                <a:latin typeface="+mn-ea"/>
              </a:rPr>
              <a:t>)  rod</a:t>
            </a:r>
            <a:endParaRPr lang="en-US" altLang="zh-CN" sz="2400" b="1" dirty="0">
              <a:effectLst/>
              <a:latin typeface="+mn-ea"/>
              <a:cs typeface="Times New Roman" panose="02020603050405020304" pitchFamily="18" charset="0"/>
            </a:endParaRPr>
          </a:p>
          <a:p>
            <a:pPr>
              <a:spcAft>
                <a:spcPts val="400"/>
              </a:spcAft>
            </a:pPr>
            <a:r>
              <a:rPr lang="zh-CN" sz="2400" b="1" dirty="0">
                <a:effectLst/>
                <a:highlight>
                  <a:srgbClr val="FFFF00"/>
                </a:highlight>
                <a:latin typeface="+mn-ea"/>
                <a:cs typeface="Times New Roman" panose="02020603050405020304" pitchFamily="18" charset="0"/>
              </a:rPr>
              <a:t>土</a:t>
            </a:r>
            <a:r>
              <a:rPr lang="en-US" altLang="zh-CN" sz="2400" b="1" dirty="0">
                <a:effectLst/>
                <a:latin typeface="+mn-ea"/>
                <a:cs typeface="Times New Roman" panose="02020603050405020304" pitchFamily="18" charset="0"/>
              </a:rPr>
              <a:t>  </a:t>
            </a:r>
            <a:r>
              <a:rPr lang="en-US" sz="2400" b="0" i="0" dirty="0">
                <a:solidFill>
                  <a:srgbClr val="000000"/>
                </a:solidFill>
                <a:effectLst/>
                <a:latin typeface="+mn-ea"/>
              </a:rPr>
              <a:t>to (</a:t>
            </a:r>
            <a:r>
              <a:rPr lang="ko-KR" altLang="en-US" sz="2400" b="0" i="0" dirty="0">
                <a:solidFill>
                  <a:srgbClr val="000000"/>
                </a:solidFill>
                <a:effectLst/>
                <a:latin typeface="+mn-ea"/>
              </a:rPr>
              <a:t>토</a:t>
            </a:r>
            <a:r>
              <a:rPr lang="en-US" altLang="ko-KR" sz="2400" b="0" i="0" dirty="0">
                <a:solidFill>
                  <a:srgbClr val="000000"/>
                </a:solidFill>
                <a:effectLst/>
                <a:latin typeface="+mn-ea"/>
              </a:rPr>
              <a:t>)  earth</a:t>
            </a:r>
          </a:p>
          <a:p>
            <a:pPr>
              <a:spcAft>
                <a:spcPts val="400"/>
              </a:spcAft>
            </a:pPr>
            <a:r>
              <a:rPr lang="zh-CN" sz="2400" b="1" dirty="0">
                <a:effectLst/>
                <a:highlight>
                  <a:srgbClr val="FFFF00"/>
                </a:highlight>
                <a:latin typeface="+mn-ea"/>
                <a:cs typeface="Times New Roman" panose="02020603050405020304" pitchFamily="18" charset="0"/>
              </a:rPr>
              <a:t>㡭</a:t>
            </a:r>
            <a:r>
              <a:rPr lang="en-US" altLang="zh-CN" sz="2400" b="1" dirty="0">
                <a:effectLst/>
                <a:latin typeface="+mn-ea"/>
                <a:cs typeface="Times New Roman" panose="02020603050405020304" pitchFamily="18" charset="0"/>
              </a:rPr>
              <a:t> </a:t>
            </a:r>
            <a:r>
              <a:rPr lang="en-US" sz="2400" b="0" i="0" dirty="0">
                <a:solidFill>
                  <a:srgbClr val="000000"/>
                </a:solidFill>
                <a:effectLst/>
                <a:latin typeface="+mn-ea"/>
              </a:rPr>
              <a:t>gye (</a:t>
            </a:r>
            <a:r>
              <a:rPr lang="ko-KR" altLang="en-US" sz="2400" b="0" i="0" dirty="0">
                <a:solidFill>
                  <a:srgbClr val="000000"/>
                </a:solidFill>
                <a:effectLst/>
                <a:latin typeface="+mn-ea"/>
              </a:rPr>
              <a:t>계</a:t>
            </a:r>
            <a:r>
              <a:rPr lang="en-US" altLang="ko-KR" sz="2400" b="0" i="0" dirty="0">
                <a:solidFill>
                  <a:srgbClr val="000000"/>
                </a:solidFill>
                <a:effectLst/>
                <a:latin typeface="+mn-ea"/>
              </a:rPr>
              <a:t>) continue</a:t>
            </a:r>
          </a:p>
          <a:p>
            <a:pPr>
              <a:spcAft>
                <a:spcPts val="400"/>
              </a:spcAft>
            </a:pPr>
            <a:r>
              <a:rPr lang="zh-CN" sz="2400" b="1" dirty="0">
                <a:effectLst/>
                <a:latin typeface="+mn-ea"/>
                <a:cs typeface="Times New Roman" panose="02020603050405020304" pitchFamily="18" charset="0"/>
              </a:rPr>
              <a:t>幺</a:t>
            </a:r>
            <a:r>
              <a:rPr lang="en-US" altLang="zh-CN" sz="2400" dirty="0">
                <a:effectLst/>
                <a:latin typeface="+mn-ea"/>
                <a:cs typeface="Times New Roman" panose="02020603050405020304" pitchFamily="18" charset="0"/>
              </a:rPr>
              <a:t>  </a:t>
            </a:r>
            <a:r>
              <a:rPr lang="en-US" sz="2400" b="0" i="0" dirty="0" err="1">
                <a:solidFill>
                  <a:srgbClr val="000000"/>
                </a:solidFill>
                <a:effectLst/>
                <a:latin typeface="+mn-ea"/>
              </a:rPr>
              <a:t>yo</a:t>
            </a:r>
            <a:r>
              <a:rPr lang="en-US" sz="2400" b="0" i="0" dirty="0">
                <a:solidFill>
                  <a:srgbClr val="000000"/>
                </a:solidFill>
                <a:effectLst/>
                <a:latin typeface="+mn-ea"/>
              </a:rPr>
              <a:t> (</a:t>
            </a:r>
            <a:r>
              <a:rPr lang="ko-KR" altLang="en-US" sz="2400" b="0" i="0" dirty="0">
                <a:solidFill>
                  <a:srgbClr val="000000"/>
                </a:solidFill>
                <a:effectLst/>
                <a:latin typeface="+mn-ea"/>
              </a:rPr>
              <a:t>요</a:t>
            </a:r>
            <a:r>
              <a:rPr lang="en-US" altLang="ko-KR" sz="2400" b="0" i="0" dirty="0">
                <a:solidFill>
                  <a:srgbClr val="000000"/>
                </a:solidFill>
                <a:effectLst/>
                <a:latin typeface="+mn-ea"/>
              </a:rPr>
              <a:t>)  small</a:t>
            </a:r>
            <a:endParaRPr lang="en-US" altLang="zh-CN" sz="2400" dirty="0">
              <a:effectLst/>
              <a:latin typeface="+mn-ea"/>
              <a:cs typeface="Times New Roman" panose="02020603050405020304" pitchFamily="18" charset="0"/>
            </a:endParaRPr>
          </a:p>
          <a:p>
            <a:pPr>
              <a:spcAft>
                <a:spcPts val="400"/>
              </a:spcAft>
            </a:pPr>
            <a:r>
              <a:rPr lang="zh-CN" sz="2400" b="1" dirty="0">
                <a:effectLst/>
                <a:latin typeface="+mn-ea"/>
                <a:cs typeface="Times New Roman" panose="02020603050405020304" pitchFamily="18" charset="0"/>
              </a:rPr>
              <a:t>一</a:t>
            </a:r>
            <a:r>
              <a:rPr lang="en-US" altLang="zh-CN" sz="2400" dirty="0">
                <a:effectLst/>
                <a:latin typeface="+mn-ea"/>
                <a:cs typeface="Times New Roman" panose="02020603050405020304" pitchFamily="18" charset="0"/>
              </a:rPr>
              <a:t>  </a:t>
            </a:r>
            <a:r>
              <a:rPr lang="en-US" sz="2400" b="0" i="0" dirty="0">
                <a:solidFill>
                  <a:srgbClr val="000000"/>
                </a:solidFill>
                <a:effectLst/>
                <a:latin typeface="+mn-ea"/>
              </a:rPr>
              <a:t>il (</a:t>
            </a:r>
            <a:r>
              <a:rPr lang="ko-KR" altLang="en-US" sz="2400" b="0" i="0" dirty="0">
                <a:solidFill>
                  <a:srgbClr val="000000"/>
                </a:solidFill>
                <a:effectLst/>
                <a:latin typeface="+mn-ea"/>
              </a:rPr>
              <a:t>일</a:t>
            </a:r>
            <a:r>
              <a:rPr lang="en-US" altLang="ko-KR" sz="2400" b="0" i="0" dirty="0">
                <a:solidFill>
                  <a:srgbClr val="000000"/>
                </a:solidFill>
                <a:effectLst/>
                <a:latin typeface="+mn-ea"/>
              </a:rPr>
              <a:t>)  one</a:t>
            </a:r>
            <a:endParaRPr lang="en-US" altLang="zh-CN" sz="2400" dirty="0">
              <a:effectLst/>
              <a:latin typeface="+mn-ea"/>
              <a:cs typeface="Times New Roman" panose="02020603050405020304" pitchFamily="18" charset="0"/>
            </a:endParaRPr>
          </a:p>
          <a:p>
            <a:pPr>
              <a:spcAft>
                <a:spcPts val="400"/>
              </a:spcAft>
            </a:pPr>
            <a:r>
              <a:rPr lang="zh-CN" sz="2400" b="1" dirty="0">
                <a:effectLst/>
                <a:latin typeface="+mn-ea"/>
                <a:cs typeface="SimSun-ExtB" panose="02010609060101010101" pitchFamily="49" charset="-122"/>
              </a:rPr>
              <a:t>𠃊</a:t>
            </a:r>
            <a:r>
              <a:rPr lang="en-US" altLang="zh-CN" sz="2400" dirty="0">
                <a:effectLst/>
                <a:latin typeface="+mn-ea"/>
                <a:cs typeface="SimSun-ExtB" panose="02010609060101010101" pitchFamily="49" charset="-122"/>
              </a:rPr>
              <a:t>  </a:t>
            </a:r>
            <a:r>
              <a:rPr lang="en-US" sz="2400" b="0" i="0" dirty="0" err="1">
                <a:solidFill>
                  <a:srgbClr val="000000"/>
                </a:solidFill>
                <a:effectLst/>
                <a:latin typeface="+mn-ea"/>
              </a:rPr>
              <a:t>eun</a:t>
            </a:r>
            <a:r>
              <a:rPr lang="en-US" sz="2400" b="0" i="0" dirty="0">
                <a:solidFill>
                  <a:srgbClr val="000000"/>
                </a:solidFill>
                <a:effectLst/>
                <a:latin typeface="+mn-ea"/>
              </a:rPr>
              <a:t> (</a:t>
            </a:r>
            <a:r>
              <a:rPr lang="ko-KR" altLang="en-US" sz="2400" b="0" i="0" dirty="0">
                <a:solidFill>
                  <a:srgbClr val="000000"/>
                </a:solidFill>
                <a:effectLst/>
                <a:latin typeface="+mn-ea"/>
              </a:rPr>
              <a:t>은</a:t>
            </a:r>
            <a:r>
              <a:rPr lang="en-US" altLang="ko-KR" sz="2400" b="0" i="0" dirty="0">
                <a:solidFill>
                  <a:srgbClr val="000000"/>
                </a:solidFill>
                <a:effectLst/>
                <a:latin typeface="+mn-ea"/>
              </a:rPr>
              <a:t>)  hide </a:t>
            </a:r>
            <a:endParaRPr lang="en-US" sz="2400" dirty="0">
              <a:latin typeface="+mn-ea"/>
            </a:endParaRPr>
          </a:p>
        </p:txBody>
      </p:sp>
      <p:sp>
        <p:nvSpPr>
          <p:cNvPr id="56" name="Arrow: Left 55">
            <a:extLst>
              <a:ext uri="{FF2B5EF4-FFF2-40B4-BE49-F238E27FC236}">
                <a16:creationId xmlns:a16="http://schemas.microsoft.com/office/drawing/2014/main" id="{E06EE394-C118-D014-936B-EE695200FCD8}"/>
              </a:ext>
            </a:extLst>
          </p:cNvPr>
          <p:cNvSpPr/>
          <p:nvPr/>
        </p:nvSpPr>
        <p:spPr>
          <a:xfrm>
            <a:off x="1564442" y="1712451"/>
            <a:ext cx="448887" cy="299258"/>
          </a:xfrm>
          <a:prstGeom prst="lef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7" name="Picture 56">
            <a:extLst>
              <a:ext uri="{FF2B5EF4-FFF2-40B4-BE49-F238E27FC236}">
                <a16:creationId xmlns:a16="http://schemas.microsoft.com/office/drawing/2014/main" id="{F583E4CC-B67B-794A-8950-AAA3650FA8B6}"/>
              </a:ext>
            </a:extLst>
          </p:cNvPr>
          <p:cNvPicPr>
            <a:picLocks noChangeAspect="1"/>
          </p:cNvPicPr>
          <p:nvPr/>
        </p:nvPicPr>
        <p:blipFill>
          <a:blip r:embed="rId2"/>
          <a:stretch>
            <a:fillRect/>
          </a:stretch>
        </p:blipFill>
        <p:spPr>
          <a:xfrm>
            <a:off x="5648338" y="2550647"/>
            <a:ext cx="469433" cy="335309"/>
          </a:xfrm>
          <a:prstGeom prst="rect">
            <a:avLst/>
          </a:prstGeom>
        </p:spPr>
      </p:pic>
      <p:sp>
        <p:nvSpPr>
          <p:cNvPr id="58" name="Arrow: Right 57">
            <a:extLst>
              <a:ext uri="{FF2B5EF4-FFF2-40B4-BE49-F238E27FC236}">
                <a16:creationId xmlns:a16="http://schemas.microsoft.com/office/drawing/2014/main" id="{F9644EEC-ACD7-9027-E4ED-C25CFDC840F1}"/>
              </a:ext>
            </a:extLst>
          </p:cNvPr>
          <p:cNvSpPr/>
          <p:nvPr/>
        </p:nvSpPr>
        <p:spPr>
          <a:xfrm>
            <a:off x="210457" y="5101771"/>
            <a:ext cx="449943" cy="322111"/>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41E7A577-DFBE-90E0-5892-B54DA61B4657}"/>
              </a:ext>
            </a:extLst>
          </p:cNvPr>
          <p:cNvSpPr txBox="1"/>
          <p:nvPr/>
        </p:nvSpPr>
        <p:spPr>
          <a:xfrm>
            <a:off x="536038" y="1587731"/>
            <a:ext cx="571204" cy="369332"/>
          </a:xfrm>
          <a:prstGeom prst="rect">
            <a:avLst/>
          </a:prstGeom>
          <a:noFill/>
        </p:spPr>
        <p:txBody>
          <a:bodyPr wrap="square" rtlCol="0">
            <a:spAutoFit/>
          </a:bodyPr>
          <a:lstStyle/>
          <a:p>
            <a:r>
              <a:rPr lang="en-US" b="1" dirty="0"/>
              <a:t>84</a:t>
            </a:r>
          </a:p>
        </p:txBody>
      </p:sp>
      <p:sp>
        <p:nvSpPr>
          <p:cNvPr id="60" name="TextBox 59">
            <a:extLst>
              <a:ext uri="{FF2B5EF4-FFF2-40B4-BE49-F238E27FC236}">
                <a16:creationId xmlns:a16="http://schemas.microsoft.com/office/drawing/2014/main" id="{D9AF24BB-F3FD-D65F-D7FA-98041726BF4F}"/>
              </a:ext>
            </a:extLst>
          </p:cNvPr>
          <p:cNvSpPr txBox="1"/>
          <p:nvPr/>
        </p:nvSpPr>
        <p:spPr>
          <a:xfrm>
            <a:off x="3947886" y="1548629"/>
            <a:ext cx="435428" cy="369332"/>
          </a:xfrm>
          <a:prstGeom prst="rect">
            <a:avLst/>
          </a:prstGeom>
          <a:noFill/>
        </p:spPr>
        <p:txBody>
          <a:bodyPr wrap="square" rtlCol="0">
            <a:spAutoFit/>
          </a:bodyPr>
          <a:lstStyle/>
          <a:p>
            <a:r>
              <a:rPr lang="en-US" b="1" dirty="0"/>
              <a:t>85</a:t>
            </a:r>
          </a:p>
        </p:txBody>
      </p:sp>
      <p:sp>
        <p:nvSpPr>
          <p:cNvPr id="61" name="TextBox 60">
            <a:extLst>
              <a:ext uri="{FF2B5EF4-FFF2-40B4-BE49-F238E27FC236}">
                <a16:creationId xmlns:a16="http://schemas.microsoft.com/office/drawing/2014/main" id="{78BD59D0-B9CB-095B-7013-F22A4EC1F829}"/>
              </a:ext>
            </a:extLst>
          </p:cNvPr>
          <p:cNvSpPr txBox="1"/>
          <p:nvPr/>
        </p:nvSpPr>
        <p:spPr>
          <a:xfrm>
            <a:off x="5058135" y="2928717"/>
            <a:ext cx="590203" cy="369332"/>
          </a:xfrm>
          <a:prstGeom prst="rect">
            <a:avLst/>
          </a:prstGeom>
          <a:noFill/>
        </p:spPr>
        <p:txBody>
          <a:bodyPr wrap="square" rtlCol="0">
            <a:spAutoFit/>
          </a:bodyPr>
          <a:lstStyle/>
          <a:p>
            <a:r>
              <a:rPr lang="en-US" b="1" dirty="0"/>
              <a:t>90</a:t>
            </a:r>
          </a:p>
        </p:txBody>
      </p:sp>
      <p:sp>
        <p:nvSpPr>
          <p:cNvPr id="63" name="TextBox 62">
            <a:extLst>
              <a:ext uri="{FF2B5EF4-FFF2-40B4-BE49-F238E27FC236}">
                <a16:creationId xmlns:a16="http://schemas.microsoft.com/office/drawing/2014/main" id="{D6796E22-B312-1DB4-2A29-551957A9FF11}"/>
              </a:ext>
            </a:extLst>
          </p:cNvPr>
          <p:cNvSpPr txBox="1"/>
          <p:nvPr/>
        </p:nvSpPr>
        <p:spPr>
          <a:xfrm>
            <a:off x="1828800" y="4029554"/>
            <a:ext cx="508001" cy="369332"/>
          </a:xfrm>
          <a:prstGeom prst="rect">
            <a:avLst/>
          </a:prstGeom>
          <a:noFill/>
        </p:spPr>
        <p:txBody>
          <a:bodyPr wrap="square" rtlCol="0">
            <a:spAutoFit/>
          </a:bodyPr>
          <a:lstStyle/>
          <a:p>
            <a:r>
              <a:rPr lang="en-US" b="1" dirty="0"/>
              <a:t>65</a:t>
            </a:r>
          </a:p>
        </p:txBody>
      </p:sp>
      <p:sp>
        <p:nvSpPr>
          <p:cNvPr id="66" name="Rectangle 65">
            <a:extLst>
              <a:ext uri="{FF2B5EF4-FFF2-40B4-BE49-F238E27FC236}">
                <a16:creationId xmlns:a16="http://schemas.microsoft.com/office/drawing/2014/main" id="{F17DB7F1-EDCE-F956-8D19-9B4E9CA38929}"/>
              </a:ext>
            </a:extLst>
          </p:cNvPr>
          <p:cNvSpPr/>
          <p:nvPr/>
        </p:nvSpPr>
        <p:spPr>
          <a:xfrm>
            <a:off x="7498079" y="1712452"/>
            <a:ext cx="3518259" cy="4745964"/>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29983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2A12112-39F4-BA24-1763-A77C8145E262}"/>
              </a:ext>
            </a:extLst>
          </p:cNvPr>
          <p:cNvSpPr>
            <a:spLocks noGrp="1"/>
          </p:cNvSpPr>
          <p:nvPr>
            <p:ph type="ftr" sz="quarter" idx="11"/>
          </p:nvPr>
        </p:nvSpPr>
        <p:spPr/>
        <p:txBody>
          <a:bodyPr/>
          <a:lstStyle/>
          <a:p>
            <a:r>
              <a:rPr lang="en-US"/>
              <a:t>Xuanzang's Heart Sutra in Sino-Korean</a:t>
            </a:r>
            <a:endParaRPr lang="en-US" dirty="0"/>
          </a:p>
        </p:txBody>
      </p:sp>
      <p:sp>
        <p:nvSpPr>
          <p:cNvPr id="3" name="TextBox 2">
            <a:extLst>
              <a:ext uri="{FF2B5EF4-FFF2-40B4-BE49-F238E27FC236}">
                <a16:creationId xmlns:a16="http://schemas.microsoft.com/office/drawing/2014/main" id="{F37884A5-0B48-62B8-3281-2962C9FDE437}"/>
              </a:ext>
            </a:extLst>
          </p:cNvPr>
          <p:cNvSpPr txBox="1"/>
          <p:nvPr/>
        </p:nvSpPr>
        <p:spPr>
          <a:xfrm>
            <a:off x="133004" y="133004"/>
            <a:ext cx="11895512" cy="532903"/>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3.12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a:t>
            </a:r>
            <a:r>
              <a:rPr kumimoji="0" lang="en-US"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Xuanzang's Heart Sutra, Lesson Three</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a:t>
            </a:r>
          </a:p>
        </p:txBody>
      </p:sp>
      <p:sp>
        <p:nvSpPr>
          <p:cNvPr id="4" name="TextBox 3">
            <a:extLst>
              <a:ext uri="{FF2B5EF4-FFF2-40B4-BE49-F238E27FC236}">
                <a16:creationId xmlns:a16="http://schemas.microsoft.com/office/drawing/2014/main" id="{AB289064-5D68-0E36-DBD8-ACF3366B718C}"/>
              </a:ext>
            </a:extLst>
          </p:cNvPr>
          <p:cNvSpPr txBox="1"/>
          <p:nvPr/>
        </p:nvSpPr>
        <p:spPr>
          <a:xfrm>
            <a:off x="332508" y="1421476"/>
            <a:ext cx="7107383" cy="5078313"/>
          </a:xfrm>
          <a:prstGeom prst="rect">
            <a:avLst/>
          </a:prstGeom>
          <a:noFill/>
        </p:spPr>
        <p:txBody>
          <a:bodyPr wrap="square" rtlCol="0">
            <a:spAutoFit/>
          </a:bodyPr>
          <a:lstStyle/>
          <a:p>
            <a:r>
              <a:rPr lang="en-US" sz="1800" b="0" i="0" dirty="0">
                <a:solidFill>
                  <a:srgbClr val="000000"/>
                </a:solidFill>
                <a:effectLst/>
                <a:latin typeface="Minion-Regular"/>
              </a:rPr>
              <a:t>"Although the meaning of </a:t>
            </a:r>
            <a:r>
              <a:rPr lang="en-US" sz="1800" b="0" i="1" dirty="0" err="1">
                <a:solidFill>
                  <a:srgbClr val="000000"/>
                </a:solidFill>
                <a:effectLst/>
                <a:latin typeface="Minion-Italic"/>
              </a:rPr>
              <a:t>avalokita</a:t>
            </a:r>
            <a:r>
              <a:rPr lang="en-US" sz="1800" b="0" i="1" dirty="0">
                <a:solidFill>
                  <a:srgbClr val="000000"/>
                </a:solidFill>
                <a:effectLst/>
                <a:latin typeface="Minion-Italic"/>
              </a:rPr>
              <a:t> </a:t>
            </a:r>
            <a:r>
              <a:rPr lang="en-US" sz="1800" b="0" i="0" dirty="0">
                <a:solidFill>
                  <a:srgbClr val="000000"/>
                </a:solidFill>
                <a:effectLst/>
                <a:latin typeface="Minion-Regular"/>
              </a:rPr>
              <a:t>is clear, the bodhisattva’s name is not. As Holt (</a:t>
            </a:r>
            <a:r>
              <a:rPr lang="en-US" sz="1800" b="0" i="0" dirty="0">
                <a:solidFill>
                  <a:srgbClr val="000000"/>
                </a:solidFill>
                <a:effectLst/>
                <a:latin typeface="Minion-RegularSC"/>
              </a:rPr>
              <a:t>1991</a:t>
            </a:r>
            <a:r>
              <a:rPr lang="en-US" sz="1800" b="0" i="0" dirty="0">
                <a:solidFill>
                  <a:srgbClr val="000000"/>
                </a:solidFill>
                <a:effectLst/>
                <a:latin typeface="Minion-Regular"/>
              </a:rPr>
              <a:t>) points out, Buddhologists have not been able to agree on a uniform explanation of the name </a:t>
            </a:r>
            <a:r>
              <a:rPr lang="en-US" sz="1800" b="0" i="0" dirty="0" err="1">
                <a:solidFill>
                  <a:srgbClr val="000000"/>
                </a:solidFill>
                <a:effectLst/>
                <a:latin typeface="Minion-Regular"/>
              </a:rPr>
              <a:t>Avalokite</a:t>
            </a:r>
            <a:r>
              <a:rPr lang="en-US" sz="1800" b="0" i="0" dirty="0" err="1">
                <a:solidFill>
                  <a:srgbClr val="000000"/>
                </a:solidFill>
                <a:effectLst/>
                <a:latin typeface="Accmin"/>
              </a:rPr>
              <a:t>s</a:t>
            </a:r>
            <a:r>
              <a:rPr lang="en-US" sz="1800" b="0" i="0" dirty="0" err="1">
                <a:solidFill>
                  <a:srgbClr val="000000"/>
                </a:solidFill>
                <a:effectLst/>
                <a:latin typeface="Minion-Regular"/>
              </a:rPr>
              <a:t>vara</a:t>
            </a:r>
            <a:r>
              <a:rPr lang="en-US" sz="1800" b="0" i="0" dirty="0">
                <a:solidFill>
                  <a:srgbClr val="000000"/>
                </a:solidFill>
                <a:effectLst/>
                <a:latin typeface="Minion-Regular"/>
              </a:rPr>
              <a:t>. Why is it so? 'Separately, the Sanskrit terms </a:t>
            </a:r>
            <a:r>
              <a:rPr lang="en-US" sz="1800" b="0" i="1" dirty="0" err="1">
                <a:solidFill>
                  <a:srgbClr val="000000"/>
                </a:solidFill>
                <a:effectLst/>
                <a:latin typeface="Minion-Italic"/>
              </a:rPr>
              <a:t>avalokita</a:t>
            </a:r>
            <a:r>
              <a:rPr lang="en-US" sz="1800" b="0" i="1" dirty="0">
                <a:solidFill>
                  <a:srgbClr val="000000"/>
                </a:solidFill>
                <a:effectLst/>
                <a:latin typeface="Minion-Italic"/>
              </a:rPr>
              <a:t> </a:t>
            </a:r>
            <a:r>
              <a:rPr lang="en-US" sz="1800" b="0" i="0" dirty="0">
                <a:solidFill>
                  <a:srgbClr val="000000"/>
                </a:solidFill>
                <a:effectLst/>
                <a:latin typeface="Minion-Regular"/>
              </a:rPr>
              <a:t>and </a:t>
            </a:r>
            <a:r>
              <a:rPr lang="en-US" sz="1800" b="0" i="0" dirty="0" err="1">
                <a:solidFill>
                  <a:srgbClr val="000000"/>
                </a:solidFill>
                <a:effectLst/>
                <a:latin typeface="Minitalacc"/>
              </a:rPr>
              <a:t>is</a:t>
            </a:r>
            <a:r>
              <a:rPr lang="en-US" sz="1800" b="0" i="1" dirty="0" err="1">
                <a:solidFill>
                  <a:srgbClr val="000000"/>
                </a:solidFill>
                <a:effectLst/>
                <a:latin typeface="Minion-Italic"/>
              </a:rPr>
              <a:t>vara</a:t>
            </a:r>
            <a:r>
              <a:rPr lang="en-US" sz="1800" b="0" i="1" dirty="0">
                <a:solidFill>
                  <a:srgbClr val="000000"/>
                </a:solidFill>
                <a:effectLst/>
                <a:latin typeface="Minion-Italic"/>
              </a:rPr>
              <a:t> </a:t>
            </a:r>
            <a:r>
              <a:rPr lang="en-US" sz="1800" b="0" i="0" dirty="0">
                <a:solidFill>
                  <a:srgbClr val="000000"/>
                </a:solidFill>
                <a:effectLst/>
                <a:latin typeface="Minion-Regular"/>
              </a:rPr>
              <a:t>are rather clear, meaning 'glance</a:t>
            </a:r>
            <a:r>
              <a:rPr lang="en-US" dirty="0">
                <a:solidFill>
                  <a:srgbClr val="000000"/>
                </a:solidFill>
                <a:latin typeface="Minion-Regular"/>
              </a:rPr>
              <a:t>'</a:t>
            </a:r>
            <a:r>
              <a:rPr lang="en-US" sz="1800" b="0" i="0" dirty="0">
                <a:solidFill>
                  <a:srgbClr val="000000"/>
                </a:solidFill>
                <a:effectLst/>
                <a:latin typeface="Minion-Regular"/>
              </a:rPr>
              <a:t> or 'look' and 'lord,' respectively. But when compounded to form </a:t>
            </a:r>
            <a:r>
              <a:rPr lang="en-US" sz="1800" b="0" i="1" dirty="0" err="1">
                <a:solidFill>
                  <a:srgbClr val="000000"/>
                </a:solidFill>
                <a:effectLst/>
                <a:latin typeface="Minion-Italic"/>
              </a:rPr>
              <a:t>avalokite</a:t>
            </a:r>
            <a:r>
              <a:rPr lang="en-US" sz="1800" b="0" i="0" dirty="0" err="1">
                <a:solidFill>
                  <a:srgbClr val="000000"/>
                </a:solidFill>
                <a:effectLst/>
                <a:latin typeface="Minitalacc"/>
              </a:rPr>
              <a:t>s</a:t>
            </a:r>
            <a:r>
              <a:rPr lang="en-US" sz="1800" b="0" i="1" dirty="0" err="1">
                <a:solidFill>
                  <a:srgbClr val="000000"/>
                </a:solidFill>
                <a:effectLst/>
                <a:latin typeface="Minion-Italic"/>
              </a:rPr>
              <a:t>vara</a:t>
            </a:r>
            <a:r>
              <a:rPr lang="en-US" sz="1800" b="0" i="1" dirty="0">
                <a:solidFill>
                  <a:srgbClr val="000000"/>
                </a:solidFill>
                <a:effectLst/>
                <a:latin typeface="Minion-Italic"/>
              </a:rPr>
              <a:t>, </a:t>
            </a:r>
            <a:r>
              <a:rPr lang="en-US" sz="1800" b="0" i="0" dirty="0">
                <a:solidFill>
                  <a:srgbClr val="000000"/>
                </a:solidFill>
                <a:effectLst/>
                <a:latin typeface="Minion-Regular"/>
              </a:rPr>
              <a:t>the name of the bodhisattva has been taken to variously mean 'Lord of what we </a:t>
            </a:r>
            <a:r>
              <a:rPr lang="en-US" sz="1800" b="0" i="0" dirty="0" err="1">
                <a:solidFill>
                  <a:srgbClr val="000000"/>
                </a:solidFill>
                <a:effectLst/>
                <a:latin typeface="Minion-Regular"/>
              </a:rPr>
              <a:t>see,''Lord</a:t>
            </a:r>
            <a:r>
              <a:rPr lang="en-US" sz="1800" b="0" i="0" dirty="0">
                <a:solidFill>
                  <a:srgbClr val="000000"/>
                </a:solidFill>
                <a:effectLst/>
                <a:latin typeface="Minion-Regular"/>
              </a:rPr>
              <a:t> who is seen,'' Lord who is seen (from on high),''Lord who sees,' or 'Lord who sees (from on high)'" (Holt </a:t>
            </a:r>
            <a:r>
              <a:rPr lang="en-US" sz="1800" b="0" i="0" dirty="0">
                <a:solidFill>
                  <a:srgbClr val="000000"/>
                </a:solidFill>
                <a:effectLst/>
                <a:latin typeface="Minion-RegularSC"/>
              </a:rPr>
              <a:t>1991</a:t>
            </a:r>
            <a:r>
              <a:rPr lang="en-US" sz="1800" b="0" i="0" dirty="0">
                <a:solidFill>
                  <a:srgbClr val="000000"/>
                </a:solidFill>
                <a:effectLst/>
                <a:latin typeface="Minion-Regular"/>
              </a:rPr>
              <a:t>:</a:t>
            </a:r>
            <a:r>
              <a:rPr lang="en-US" sz="1800" b="0" i="0" dirty="0">
                <a:solidFill>
                  <a:srgbClr val="000000"/>
                </a:solidFill>
                <a:effectLst/>
                <a:latin typeface="Minion-RegularSC"/>
              </a:rPr>
              <a:t>31</a:t>
            </a:r>
            <a:r>
              <a:rPr lang="en-US" sz="1800" b="0" i="0" dirty="0">
                <a:solidFill>
                  <a:srgbClr val="000000"/>
                </a:solidFill>
                <a:effectLst/>
                <a:latin typeface="Minion-Regular"/>
              </a:rPr>
              <a:t>).</a:t>
            </a:r>
            <a:r>
              <a:rPr lang="en-US" dirty="0"/>
              <a:t>  </a:t>
            </a:r>
            <a:r>
              <a:rPr lang="en-US" sz="1800" b="0" i="0" dirty="0">
                <a:solidFill>
                  <a:srgbClr val="000000"/>
                </a:solidFill>
                <a:effectLst/>
                <a:latin typeface="Minion-Regular"/>
              </a:rPr>
              <a:t>Hsüan-tsang (ca. </a:t>
            </a:r>
            <a:r>
              <a:rPr lang="en-US" sz="1800" b="0" i="0" dirty="0">
                <a:solidFill>
                  <a:srgbClr val="000000"/>
                </a:solidFill>
                <a:effectLst/>
                <a:latin typeface="Minion-RegularSC"/>
              </a:rPr>
              <a:t>596</a:t>
            </a:r>
            <a:r>
              <a:rPr lang="en-US" sz="1800" b="0" i="0" dirty="0">
                <a:solidFill>
                  <a:srgbClr val="000000"/>
                </a:solidFill>
                <a:effectLst/>
                <a:latin typeface="Minion-Regular"/>
              </a:rPr>
              <a:t>–</a:t>
            </a:r>
            <a:r>
              <a:rPr lang="en-US" sz="1800" b="0" i="0" dirty="0">
                <a:solidFill>
                  <a:srgbClr val="000000"/>
                </a:solidFill>
                <a:effectLst/>
                <a:latin typeface="Minion-RegularSC"/>
              </a:rPr>
              <a:t>664</a:t>
            </a:r>
            <a:r>
              <a:rPr lang="en-US" sz="1800" b="0" i="0" dirty="0">
                <a:solidFill>
                  <a:srgbClr val="000000"/>
                </a:solidFill>
                <a:effectLst/>
                <a:latin typeface="Minion-Regular"/>
              </a:rPr>
              <a:t>) [aka </a:t>
            </a:r>
            <a:r>
              <a:rPr lang="en-US" sz="1800" b="0" i="0" dirty="0" err="1">
                <a:solidFill>
                  <a:srgbClr val="000000"/>
                </a:solidFill>
                <a:effectLst/>
                <a:latin typeface="Minion-Regular"/>
              </a:rPr>
              <a:t>Xuanzang</a:t>
            </a:r>
            <a:r>
              <a:rPr lang="en-US" sz="1800" b="0" i="0" dirty="0">
                <a:solidFill>
                  <a:srgbClr val="000000"/>
                </a:solidFill>
                <a:effectLst/>
                <a:latin typeface="Minion-Regular"/>
              </a:rPr>
              <a:t>], the famous Chinese pilgrim to India, translated </a:t>
            </a:r>
            <a:r>
              <a:rPr lang="en-US" sz="1800" b="0" i="0" dirty="0" err="1">
                <a:solidFill>
                  <a:srgbClr val="000000"/>
                </a:solidFill>
                <a:effectLst/>
                <a:latin typeface="Minion-Regular"/>
              </a:rPr>
              <a:t>Avalokite</a:t>
            </a:r>
            <a:r>
              <a:rPr lang="en-US" sz="1800" b="0" i="0" dirty="0" err="1">
                <a:solidFill>
                  <a:srgbClr val="000000"/>
                </a:solidFill>
                <a:effectLst/>
                <a:latin typeface="Accmin"/>
              </a:rPr>
              <a:t>s</a:t>
            </a:r>
            <a:r>
              <a:rPr lang="en-US" sz="1800" b="0" i="0" dirty="0" err="1">
                <a:solidFill>
                  <a:srgbClr val="000000"/>
                </a:solidFill>
                <a:effectLst/>
                <a:latin typeface="Minion-Regular"/>
              </a:rPr>
              <a:t>vara</a:t>
            </a:r>
            <a:r>
              <a:rPr lang="en-US" sz="1800" b="0" i="0" dirty="0">
                <a:solidFill>
                  <a:srgbClr val="000000"/>
                </a:solidFill>
                <a:effectLst/>
                <a:latin typeface="Minion-Regular"/>
              </a:rPr>
              <a:t> as 'Kuan-tzu-</a:t>
            </a:r>
            <a:r>
              <a:rPr lang="en-US" sz="1800" b="0" i="0" dirty="0" err="1">
                <a:solidFill>
                  <a:srgbClr val="000000"/>
                </a:solidFill>
                <a:effectLst/>
                <a:latin typeface="Minion-Regular"/>
              </a:rPr>
              <a:t>tsai</a:t>
            </a:r>
            <a:r>
              <a:rPr lang="en-US" dirty="0">
                <a:solidFill>
                  <a:srgbClr val="000000"/>
                </a:solidFill>
                <a:latin typeface="Minion-Regular"/>
              </a:rPr>
              <a:t>'</a:t>
            </a:r>
            <a:r>
              <a:rPr lang="en-US" sz="1800" b="0" i="0" dirty="0">
                <a:solidFill>
                  <a:srgbClr val="000000"/>
                </a:solidFill>
                <a:effectLst/>
                <a:latin typeface="Minion-Regular"/>
              </a:rPr>
              <a:t> (</a:t>
            </a:r>
            <a:r>
              <a:rPr lang="en-US" sz="1800" b="1" i="0" dirty="0">
                <a:solidFill>
                  <a:srgbClr val="000000"/>
                </a:solidFill>
                <a:effectLst/>
                <a:latin typeface="Minion-Regular"/>
              </a:rPr>
              <a:t>Master Perceiver</a:t>
            </a:r>
            <a:r>
              <a:rPr lang="en-US" sz="1800" b="0" i="0" dirty="0">
                <a:solidFill>
                  <a:srgbClr val="000000"/>
                </a:solidFill>
                <a:effectLst/>
                <a:latin typeface="Minion-Regular"/>
              </a:rPr>
              <a:t>) [</a:t>
            </a:r>
            <a:r>
              <a:rPr lang="zh-CN" altLang="en-US" sz="1800" b="1" dirty="0">
                <a:solidFill>
                  <a:prstClr val="black"/>
                </a:solidFill>
                <a:latin typeface="DengXian" panose="02010600030101010101" pitchFamily="2" charset="-122"/>
                <a:ea typeface="DengXian" panose="02010600030101010101" pitchFamily="2" charset="-122"/>
              </a:rPr>
              <a:t>觀自在</a:t>
            </a:r>
            <a:r>
              <a:rPr lang="en-US" altLang="zh-CN" sz="1800" b="1" dirty="0">
                <a:solidFill>
                  <a:prstClr val="black"/>
                </a:solidFill>
                <a:latin typeface="DengXian" panose="02010600030101010101" pitchFamily="2" charset="-122"/>
                <a:ea typeface="DengXian" panose="02010600030101010101" pitchFamily="2" charset="-122"/>
              </a:rPr>
              <a:t>]</a:t>
            </a:r>
            <a:r>
              <a:rPr lang="en-US" sz="1800" b="0" i="0" dirty="0">
                <a:solidFill>
                  <a:srgbClr val="000000"/>
                </a:solidFill>
                <a:effectLst/>
                <a:latin typeface="Minion-Regular"/>
              </a:rPr>
              <a:t>. But the popularity of this name has always been surpassed by </a:t>
            </a:r>
            <a:r>
              <a:rPr lang="en-US" sz="1800" b="0" i="0" dirty="0" err="1">
                <a:solidFill>
                  <a:srgbClr val="000000"/>
                </a:solidFill>
                <a:effectLst/>
                <a:latin typeface="Minion-Regular"/>
              </a:rPr>
              <a:t>Kuan</a:t>
            </a:r>
            <a:r>
              <a:rPr lang="en-US" sz="1800" b="0" i="0" dirty="0">
                <a:solidFill>
                  <a:srgbClr val="000000"/>
                </a:solidFill>
                <a:effectLst/>
                <a:latin typeface="Minion-Regular"/>
              </a:rPr>
              <a:t>-yin [</a:t>
            </a:r>
            <a:r>
              <a:rPr lang="zh-CN" altLang="en-US" sz="1800" b="1" i="0" dirty="0">
                <a:solidFill>
                  <a:srgbClr val="000000"/>
                </a:solidFill>
                <a:effectLst/>
                <a:latin typeface="Minion-Regular"/>
              </a:rPr>
              <a:t>觀音</a:t>
            </a:r>
            <a:r>
              <a:rPr lang="en-US" altLang="zh-CN" sz="1800" b="0" i="0" dirty="0">
                <a:solidFill>
                  <a:srgbClr val="000000"/>
                </a:solidFill>
                <a:effectLst/>
                <a:latin typeface="Minion-Regular"/>
              </a:rPr>
              <a:t>] </a:t>
            </a:r>
            <a:r>
              <a:rPr lang="en-US" sz="1800" b="0" i="0" dirty="0">
                <a:solidFill>
                  <a:srgbClr val="000000"/>
                </a:solidFill>
                <a:effectLst/>
                <a:latin typeface="Minion-Regular"/>
              </a:rPr>
              <a:t>or </a:t>
            </a:r>
            <a:r>
              <a:rPr lang="en-US" sz="1800" b="0" i="0" dirty="0" err="1">
                <a:solidFill>
                  <a:srgbClr val="000000"/>
                </a:solidFill>
                <a:effectLst/>
                <a:latin typeface="Minion-Regular"/>
              </a:rPr>
              <a:t>Kuan</a:t>
            </a:r>
            <a:r>
              <a:rPr lang="en-US" sz="1800" b="0" i="0" dirty="0">
                <a:solidFill>
                  <a:srgbClr val="000000"/>
                </a:solidFill>
                <a:effectLst/>
                <a:latin typeface="Minion-Regular"/>
              </a:rPr>
              <a:t>-shih-yin [</a:t>
            </a:r>
            <a:r>
              <a:rPr lang="zh-CN" altLang="en-US" b="1" i="0" dirty="0">
                <a:solidFill>
                  <a:srgbClr val="000000"/>
                </a:solidFill>
                <a:effectLst/>
                <a:latin typeface="Arial" panose="020B0604020202020204" pitchFamily="34" charset="0"/>
              </a:rPr>
              <a:t>觀世音</a:t>
            </a:r>
            <a:r>
              <a:rPr lang="en-US" altLang="zh-CN" b="0" i="0" dirty="0">
                <a:solidFill>
                  <a:srgbClr val="000000"/>
                </a:solidFill>
                <a:effectLst/>
                <a:latin typeface="Arial" panose="020B0604020202020204" pitchFamily="34" charset="0"/>
              </a:rPr>
              <a:t>]</a:t>
            </a:r>
            <a:r>
              <a:rPr lang="en-US" sz="1800" b="0" i="0" dirty="0">
                <a:solidFill>
                  <a:srgbClr val="000000"/>
                </a:solidFill>
                <a:effectLst/>
                <a:latin typeface="Minion-Regular"/>
              </a:rPr>
              <a:t>, which results from compounding </a:t>
            </a:r>
            <a:r>
              <a:rPr lang="en-US" sz="1800" b="0" i="1" dirty="0" err="1">
                <a:solidFill>
                  <a:srgbClr val="000000"/>
                </a:solidFill>
                <a:effectLst/>
                <a:latin typeface="Minion-Italic"/>
              </a:rPr>
              <a:t>Avalokita</a:t>
            </a:r>
            <a:r>
              <a:rPr lang="en-US" sz="1800" b="0" i="1" dirty="0">
                <a:solidFill>
                  <a:srgbClr val="000000"/>
                </a:solidFill>
                <a:effectLst/>
                <a:latin typeface="Minion-Italic"/>
              </a:rPr>
              <a:t> </a:t>
            </a:r>
            <a:r>
              <a:rPr lang="en-US" sz="1800" b="0" i="0" dirty="0">
                <a:solidFill>
                  <a:srgbClr val="000000"/>
                </a:solidFill>
                <a:effectLst/>
                <a:latin typeface="Minion-Regular"/>
              </a:rPr>
              <a:t>and </a:t>
            </a:r>
            <a:r>
              <a:rPr lang="en-US" sz="1800" b="0" i="0" dirty="0" err="1">
                <a:solidFill>
                  <a:srgbClr val="000000"/>
                </a:solidFill>
                <a:effectLst/>
                <a:latin typeface="Minitalacc"/>
              </a:rPr>
              <a:t>Is</a:t>
            </a:r>
            <a:r>
              <a:rPr lang="en-US" sz="1800" b="0" i="1" dirty="0" err="1">
                <a:solidFill>
                  <a:srgbClr val="000000"/>
                </a:solidFill>
                <a:effectLst/>
                <a:latin typeface="Minion-Italic"/>
              </a:rPr>
              <a:t>vara</a:t>
            </a:r>
            <a:r>
              <a:rPr lang="en-US" sz="1800" b="0" i="1" dirty="0">
                <a:solidFill>
                  <a:srgbClr val="000000"/>
                </a:solidFill>
                <a:effectLst/>
                <a:latin typeface="Minion-Italic"/>
              </a:rPr>
              <a:t> </a:t>
            </a:r>
            <a:r>
              <a:rPr lang="en-US" sz="1800" b="0" i="0" dirty="0">
                <a:solidFill>
                  <a:srgbClr val="000000"/>
                </a:solidFill>
                <a:effectLst/>
                <a:latin typeface="Minion-Regular"/>
              </a:rPr>
              <a:t>meaning 'He who perceives the sounds of the world.'"</a:t>
            </a:r>
            <a:r>
              <a:rPr lang="en-US" dirty="0"/>
              <a:t> </a:t>
            </a:r>
          </a:p>
          <a:p>
            <a:br>
              <a:rPr lang="en-US" dirty="0"/>
            </a:br>
            <a:r>
              <a:rPr lang="en-US" sz="1800" b="1" i="1" dirty="0">
                <a:solidFill>
                  <a:srgbClr val="000000"/>
                </a:solidFill>
                <a:effectLst/>
                <a:latin typeface="Minion-DisplayItalic"/>
              </a:rPr>
              <a:t>Kuan-yin </a:t>
            </a:r>
            <a:r>
              <a:rPr lang="en-US" sz="1800" b="1" i="1" dirty="0">
                <a:solidFill>
                  <a:srgbClr val="000000"/>
                </a:solidFill>
                <a:effectLst/>
                <a:latin typeface="Minion-Regular"/>
              </a:rPr>
              <a:t>The Chinese Transformation  of </a:t>
            </a:r>
            <a:r>
              <a:rPr lang="en-US" sz="1800" b="1" i="1" dirty="0" err="1">
                <a:solidFill>
                  <a:srgbClr val="000000"/>
                </a:solidFill>
                <a:effectLst/>
                <a:latin typeface="Minion-Regular"/>
              </a:rPr>
              <a:t>Avalokite</a:t>
            </a:r>
            <a:r>
              <a:rPr lang="en-US" sz="1800" b="1" i="1" dirty="0" err="1">
                <a:solidFill>
                  <a:srgbClr val="000000"/>
                </a:solidFill>
                <a:effectLst/>
                <a:latin typeface="Accmin"/>
              </a:rPr>
              <a:t>s</a:t>
            </a:r>
            <a:r>
              <a:rPr lang="en-US" sz="1800" b="1" i="1" dirty="0" err="1">
                <a:solidFill>
                  <a:srgbClr val="000000"/>
                </a:solidFill>
                <a:effectLst/>
                <a:latin typeface="Minion-Regular"/>
              </a:rPr>
              <a:t>vara</a:t>
            </a:r>
            <a:r>
              <a:rPr lang="en-US" sz="1800" b="1" i="1" dirty="0"/>
              <a:t> </a:t>
            </a:r>
          </a:p>
          <a:p>
            <a:r>
              <a:rPr lang="en-US" sz="1800" i="1" dirty="0">
                <a:solidFill>
                  <a:srgbClr val="000000"/>
                </a:solidFill>
                <a:latin typeface="Minion-DisplayItalic"/>
              </a:rPr>
              <a:t>b</a:t>
            </a:r>
            <a:r>
              <a:rPr lang="en-US" sz="1800" b="0" i="1" dirty="0">
                <a:solidFill>
                  <a:srgbClr val="000000"/>
                </a:solidFill>
                <a:effectLst/>
                <a:latin typeface="Minion-DisplayItalic"/>
              </a:rPr>
              <a:t>y Chün-fang </a:t>
            </a:r>
            <a:r>
              <a:rPr lang="en-US" sz="1800" b="0" i="1" dirty="0" err="1">
                <a:solidFill>
                  <a:srgbClr val="000000"/>
                </a:solidFill>
                <a:effectLst/>
                <a:latin typeface="Minion-DisplayItalic"/>
              </a:rPr>
              <a:t>Yü</a:t>
            </a:r>
            <a:r>
              <a:rPr lang="en-US" sz="1800" dirty="0"/>
              <a:t>  (p. 14)</a:t>
            </a:r>
          </a:p>
          <a:p>
            <a:endParaRPr lang="en-US" dirty="0"/>
          </a:p>
        </p:txBody>
      </p:sp>
      <p:pic>
        <p:nvPicPr>
          <p:cNvPr id="5" name="Picture 4">
            <a:extLst>
              <a:ext uri="{FF2B5EF4-FFF2-40B4-BE49-F238E27FC236}">
                <a16:creationId xmlns:a16="http://schemas.microsoft.com/office/drawing/2014/main" id="{BC56E122-71DB-236E-BCB3-74796391B81B}"/>
              </a:ext>
            </a:extLst>
          </p:cNvPr>
          <p:cNvPicPr>
            <a:picLocks noChangeAspect="1"/>
          </p:cNvPicPr>
          <p:nvPr/>
        </p:nvPicPr>
        <p:blipFill>
          <a:blip r:embed="rId2"/>
          <a:stretch>
            <a:fillRect/>
          </a:stretch>
        </p:blipFill>
        <p:spPr>
          <a:xfrm>
            <a:off x="8283460" y="800703"/>
            <a:ext cx="2724150" cy="4419600"/>
          </a:xfrm>
          <a:prstGeom prst="rect">
            <a:avLst/>
          </a:prstGeom>
        </p:spPr>
      </p:pic>
      <p:sp>
        <p:nvSpPr>
          <p:cNvPr id="6" name="TextBox 5">
            <a:extLst>
              <a:ext uri="{FF2B5EF4-FFF2-40B4-BE49-F238E27FC236}">
                <a16:creationId xmlns:a16="http://schemas.microsoft.com/office/drawing/2014/main" id="{CE3021DA-5253-F5E6-C9D0-2A063EFC6402}"/>
              </a:ext>
            </a:extLst>
          </p:cNvPr>
          <p:cNvSpPr txBox="1"/>
          <p:nvPr/>
        </p:nvSpPr>
        <p:spPr>
          <a:xfrm>
            <a:off x="8283460" y="5330238"/>
            <a:ext cx="2724150" cy="1169551"/>
          </a:xfrm>
          <a:prstGeom prst="rect">
            <a:avLst/>
          </a:prstGeom>
          <a:noFill/>
        </p:spPr>
        <p:txBody>
          <a:bodyPr wrap="square" rtlCol="0">
            <a:spAutoFit/>
          </a:bodyPr>
          <a:lstStyle/>
          <a:p>
            <a:pPr algn="ctr"/>
            <a:r>
              <a:rPr lang="en-US" sz="1400" b="1" i="1" dirty="0">
                <a:solidFill>
                  <a:srgbClr val="000000"/>
                </a:solidFill>
                <a:effectLst/>
                <a:latin typeface="Minion-DisplayItalic"/>
              </a:rPr>
              <a:t>Kuan-yin </a:t>
            </a:r>
            <a:r>
              <a:rPr lang="en-US" sz="1400" b="1" i="1" dirty="0">
                <a:solidFill>
                  <a:srgbClr val="000000"/>
                </a:solidFill>
                <a:effectLst/>
                <a:latin typeface="Minion-Regular"/>
              </a:rPr>
              <a:t>The Chinese Transformation  of </a:t>
            </a:r>
            <a:r>
              <a:rPr lang="en-US" sz="1400" b="1" i="1" dirty="0" err="1">
                <a:solidFill>
                  <a:srgbClr val="000000"/>
                </a:solidFill>
                <a:effectLst/>
                <a:latin typeface="Minion-Regular"/>
              </a:rPr>
              <a:t>Avalokite</a:t>
            </a:r>
            <a:r>
              <a:rPr lang="en-US" sz="1400" b="1" i="1" dirty="0" err="1">
                <a:solidFill>
                  <a:srgbClr val="000000"/>
                </a:solidFill>
                <a:effectLst/>
                <a:latin typeface="Accmin"/>
              </a:rPr>
              <a:t>s</a:t>
            </a:r>
            <a:r>
              <a:rPr lang="en-US" sz="1400" b="1" i="1" dirty="0" err="1">
                <a:solidFill>
                  <a:srgbClr val="000000"/>
                </a:solidFill>
                <a:effectLst/>
                <a:latin typeface="Minion-Regular"/>
              </a:rPr>
              <a:t>vara</a:t>
            </a:r>
            <a:r>
              <a:rPr lang="en-US" sz="1400" b="1" i="1" dirty="0"/>
              <a:t> </a:t>
            </a:r>
          </a:p>
          <a:p>
            <a:pPr algn="ctr"/>
            <a:r>
              <a:rPr lang="en-US" sz="1400" i="1" dirty="0">
                <a:solidFill>
                  <a:srgbClr val="000000"/>
                </a:solidFill>
                <a:latin typeface="Minion-DisplayItalic"/>
              </a:rPr>
              <a:t>b</a:t>
            </a:r>
            <a:r>
              <a:rPr lang="en-US" sz="1400" b="0" i="1" dirty="0">
                <a:solidFill>
                  <a:srgbClr val="000000"/>
                </a:solidFill>
                <a:effectLst/>
                <a:latin typeface="Minion-DisplayItalic"/>
              </a:rPr>
              <a:t>y Chün-fang </a:t>
            </a:r>
            <a:r>
              <a:rPr lang="en-US" sz="1400" b="0" i="1" dirty="0" err="1">
                <a:solidFill>
                  <a:srgbClr val="000000"/>
                </a:solidFill>
                <a:effectLst/>
                <a:latin typeface="Minion-DisplayItalic"/>
              </a:rPr>
              <a:t>Yü</a:t>
            </a:r>
            <a:r>
              <a:rPr lang="en-US" sz="1400" dirty="0"/>
              <a:t> </a:t>
            </a:r>
          </a:p>
          <a:p>
            <a:pPr algn="ctr"/>
            <a:r>
              <a:rPr lang="en-US" sz="1400" dirty="0">
                <a:hlinkClick r:id="rId3"/>
              </a:rPr>
              <a:t>http://cup.columbia.edu/book/kuan-yin/9780231120296</a:t>
            </a:r>
            <a:endParaRPr lang="en-US" dirty="0"/>
          </a:p>
        </p:txBody>
      </p:sp>
      <p:sp>
        <p:nvSpPr>
          <p:cNvPr id="7" name="TextBox 6">
            <a:extLst>
              <a:ext uri="{FF2B5EF4-FFF2-40B4-BE49-F238E27FC236}">
                <a16:creationId xmlns:a16="http://schemas.microsoft.com/office/drawing/2014/main" id="{056C531B-F92F-9B68-50CE-CF3522111850}"/>
              </a:ext>
            </a:extLst>
          </p:cNvPr>
          <p:cNvSpPr txBox="1"/>
          <p:nvPr/>
        </p:nvSpPr>
        <p:spPr>
          <a:xfrm>
            <a:off x="1184390" y="354326"/>
            <a:ext cx="6957754" cy="923330"/>
          </a:xfrm>
          <a:prstGeom prst="rect">
            <a:avLst/>
          </a:prstGeom>
          <a:noFill/>
        </p:spPr>
        <p:txBody>
          <a:bodyPr wrap="square" rtlCol="0">
            <a:spAutoFit/>
          </a:bodyPr>
          <a:lstStyle/>
          <a:p>
            <a:r>
              <a:rPr lang="en-US" dirty="0"/>
              <a:t>There are many different names of </a:t>
            </a:r>
            <a:r>
              <a:rPr lang="en-US" dirty="0" err="1"/>
              <a:t>Avalokitesvara</a:t>
            </a:r>
            <a:r>
              <a:rPr lang="en-US" dirty="0"/>
              <a:t>. The name </a:t>
            </a:r>
            <a:r>
              <a:rPr lang="zh-CN" altLang="en-US" b="1" dirty="0">
                <a:solidFill>
                  <a:prstClr val="black"/>
                </a:solidFill>
                <a:ea typeface="DengXian" panose="02010600030101010101" pitchFamily="2" charset="-122"/>
              </a:rPr>
              <a:t>觀自在 </a:t>
            </a:r>
            <a:r>
              <a:rPr lang="en-US" altLang="zh-CN" dirty="0">
                <a:solidFill>
                  <a:prstClr val="black"/>
                </a:solidFill>
                <a:ea typeface="DengXian" panose="02010600030101010101" pitchFamily="2" charset="-122"/>
              </a:rPr>
              <a:t>seems to be very specifically associated with Xuanzang's version of the Heart Sutra.</a:t>
            </a:r>
            <a:endParaRPr lang="en-US" dirty="0"/>
          </a:p>
        </p:txBody>
      </p:sp>
      <p:sp>
        <p:nvSpPr>
          <p:cNvPr id="8" name="Rectangle 7">
            <a:extLst>
              <a:ext uri="{FF2B5EF4-FFF2-40B4-BE49-F238E27FC236}">
                <a16:creationId xmlns:a16="http://schemas.microsoft.com/office/drawing/2014/main" id="{9BC6DA39-7EFD-225F-9E03-F87760EB558B}"/>
              </a:ext>
            </a:extLst>
          </p:cNvPr>
          <p:cNvSpPr/>
          <p:nvPr/>
        </p:nvSpPr>
        <p:spPr>
          <a:xfrm>
            <a:off x="332508" y="1421476"/>
            <a:ext cx="7107383" cy="4015048"/>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EB8416C-802B-6A4A-6516-76FC662A1B7B}"/>
              </a:ext>
            </a:extLst>
          </p:cNvPr>
          <p:cNvSpPr/>
          <p:nvPr/>
        </p:nvSpPr>
        <p:spPr>
          <a:xfrm>
            <a:off x="332508" y="5586608"/>
            <a:ext cx="5542199" cy="605485"/>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16B8824-7606-10CD-58F0-444239A6036E}"/>
              </a:ext>
            </a:extLst>
          </p:cNvPr>
          <p:cNvSpPr/>
          <p:nvPr/>
        </p:nvSpPr>
        <p:spPr>
          <a:xfrm>
            <a:off x="1184390" y="354326"/>
            <a:ext cx="6719533" cy="90289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AFDAD1B-34AD-4FE7-07CE-3ABC2B242059}"/>
              </a:ext>
            </a:extLst>
          </p:cNvPr>
          <p:cNvSpPr/>
          <p:nvPr/>
        </p:nvSpPr>
        <p:spPr>
          <a:xfrm>
            <a:off x="8283460" y="5272230"/>
            <a:ext cx="2724150" cy="1285565"/>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78330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B2520D7-07DD-B6A2-2E11-5794F28F6EA9}"/>
              </a:ext>
            </a:extLst>
          </p:cNvPr>
          <p:cNvSpPr>
            <a:spLocks noGrp="1"/>
          </p:cNvSpPr>
          <p:nvPr>
            <p:ph type="ftr" sz="quarter" idx="11"/>
          </p:nvPr>
        </p:nvSpPr>
        <p:spPr/>
        <p:txBody>
          <a:bodyPr/>
          <a:lstStyle/>
          <a:p>
            <a:r>
              <a:rPr lang="en-US"/>
              <a:t>Xuanzang's Heart Sutra in Sino-Korean</a:t>
            </a:r>
            <a:endParaRPr lang="en-US" dirty="0"/>
          </a:p>
        </p:txBody>
      </p:sp>
      <p:sp>
        <p:nvSpPr>
          <p:cNvPr id="3" name="TextBox 2">
            <a:extLst>
              <a:ext uri="{FF2B5EF4-FFF2-40B4-BE49-F238E27FC236}">
                <a16:creationId xmlns:a16="http://schemas.microsoft.com/office/drawing/2014/main" id="{3B543036-5A81-122C-0921-601BF6E52F9C}"/>
              </a:ext>
            </a:extLst>
          </p:cNvPr>
          <p:cNvSpPr txBox="1"/>
          <p:nvPr/>
        </p:nvSpPr>
        <p:spPr>
          <a:xfrm>
            <a:off x="207818" y="149629"/>
            <a:ext cx="11729258" cy="532903"/>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3.13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(Xuanzang's Heart Sutra, Lesson Three)</a:t>
            </a:r>
          </a:p>
        </p:txBody>
      </p:sp>
      <p:sp>
        <p:nvSpPr>
          <p:cNvPr id="4" name="TextBox 3">
            <a:extLst>
              <a:ext uri="{FF2B5EF4-FFF2-40B4-BE49-F238E27FC236}">
                <a16:creationId xmlns:a16="http://schemas.microsoft.com/office/drawing/2014/main" id="{1E749624-8BAF-29BD-5855-4372EEFD507B}"/>
              </a:ext>
            </a:extLst>
          </p:cNvPr>
          <p:cNvSpPr txBox="1"/>
          <p:nvPr/>
        </p:nvSpPr>
        <p:spPr>
          <a:xfrm>
            <a:off x="415636" y="1014153"/>
            <a:ext cx="7737764" cy="5355312"/>
          </a:xfrm>
          <a:prstGeom prst="rect">
            <a:avLst/>
          </a:prstGeom>
          <a:noFill/>
        </p:spPr>
        <p:txBody>
          <a:bodyPr wrap="square" rtlCol="0">
            <a:spAutoFit/>
          </a:bodyPr>
          <a:lstStyle/>
          <a:p>
            <a:r>
              <a:rPr lang="en-US" dirty="0"/>
              <a:t>The waters are further muddied, with respect to the name </a:t>
            </a:r>
            <a:r>
              <a:rPr lang="en-US" dirty="0" err="1"/>
              <a:t>Gwan</a:t>
            </a:r>
            <a:r>
              <a:rPr lang="en-US" dirty="0"/>
              <a:t> Ja Jae (</a:t>
            </a:r>
            <a:r>
              <a:rPr lang="zh-CN" altLang="en-US" sz="1800" b="1" dirty="0">
                <a:solidFill>
                  <a:prstClr val="black"/>
                </a:solidFill>
                <a:ea typeface="DengXian" panose="02010600030101010101" pitchFamily="2" charset="-122"/>
              </a:rPr>
              <a:t>觀自在</a:t>
            </a:r>
            <a:r>
              <a:rPr lang="en-US" altLang="zh-CN" sz="1800" b="1" dirty="0">
                <a:solidFill>
                  <a:prstClr val="black"/>
                </a:solidFill>
                <a:ea typeface="DengXian" panose="02010600030101010101" pitchFamily="2" charset="-122"/>
              </a:rPr>
              <a:t>), </a:t>
            </a:r>
            <a:r>
              <a:rPr lang="en-US" altLang="zh-CN" sz="1800" dirty="0">
                <a:solidFill>
                  <a:prstClr val="black"/>
                </a:solidFill>
                <a:ea typeface="DengXian" panose="02010600030101010101" pitchFamily="2" charset="-122"/>
              </a:rPr>
              <a:t>by the fact that the second and third characters taken together,</a:t>
            </a:r>
            <a:r>
              <a:rPr lang="zh-CN" altLang="en-US" sz="1800" b="1" dirty="0">
                <a:solidFill>
                  <a:prstClr val="black"/>
                </a:solidFill>
                <a:ea typeface="DengXian" panose="02010600030101010101" pitchFamily="2" charset="-122"/>
              </a:rPr>
              <a:t>自在</a:t>
            </a:r>
            <a:r>
              <a:rPr lang="en-US" altLang="zh-CN" sz="1800" dirty="0">
                <a:solidFill>
                  <a:prstClr val="black"/>
                </a:solidFill>
                <a:ea typeface="DengXian" panose="02010600030101010101" pitchFamily="2" charset="-122"/>
              </a:rPr>
              <a:t>, form a two character word in Chinese (sometimes called a "</a:t>
            </a:r>
            <a:r>
              <a:rPr lang="en-US" altLang="zh-CN" sz="1800" dirty="0" err="1">
                <a:solidFill>
                  <a:prstClr val="black"/>
                </a:solidFill>
                <a:ea typeface="DengXian" panose="02010600030101010101" pitchFamily="2" charset="-122"/>
              </a:rPr>
              <a:t>binome</a:t>
            </a:r>
            <a:r>
              <a:rPr lang="en-US" altLang="zh-CN" sz="1800" dirty="0">
                <a:solidFill>
                  <a:prstClr val="black"/>
                </a:solidFill>
                <a:ea typeface="DengXian" panose="02010600030101010101" pitchFamily="2" charset="-122"/>
              </a:rPr>
              <a:t>").</a:t>
            </a:r>
          </a:p>
          <a:p>
            <a:endParaRPr lang="en-US" dirty="0">
              <a:solidFill>
                <a:prstClr val="black"/>
              </a:solidFill>
              <a:ea typeface="DengXian" panose="02010600030101010101" pitchFamily="2" charset="-122"/>
            </a:endParaRPr>
          </a:p>
          <a:p>
            <a:r>
              <a:rPr lang="en-US" dirty="0"/>
              <a:t>It is very common in Chinese for two characters to be combined with a particular  meaning associated with that combination. The meaning of the combination is never completely unrelated to the meanings of the individual characters, but in many, probably most, cases, the meaning of the combination is not immediately obvious just based on the meanings of the individual characters.</a:t>
            </a:r>
          </a:p>
          <a:p>
            <a:endParaRPr lang="en-US" dirty="0"/>
          </a:p>
          <a:p>
            <a:r>
              <a:rPr lang="en-US" dirty="0"/>
              <a:t>As we get further into the Heart Sutra we will encounter many examples of two-character words. If you study for the HSK exams (the official exams for Chinese language proficiency) a large part of the vocabulary that you have to learn is composed of such two character combinations. </a:t>
            </a:r>
          </a:p>
          <a:p>
            <a:endParaRPr lang="en-US" dirty="0"/>
          </a:p>
          <a:p>
            <a:r>
              <a:rPr lang="en-US" dirty="0"/>
              <a:t>In the specific case of </a:t>
            </a:r>
            <a:r>
              <a:rPr lang="zh-CN" altLang="en-US" sz="1800" b="1" dirty="0">
                <a:solidFill>
                  <a:prstClr val="black"/>
                </a:solidFill>
                <a:ea typeface="DengXian" panose="02010600030101010101" pitchFamily="2" charset="-122"/>
              </a:rPr>
              <a:t>自在</a:t>
            </a:r>
            <a:r>
              <a:rPr lang="en-US" dirty="0"/>
              <a:t>, Paul W. Kroll's "A Student's Dictionary of Classical and Medieval Chinese" (under the entry for the first character in the combination,</a:t>
            </a:r>
            <a:r>
              <a:rPr lang="zh-CN" altLang="en-US" sz="1800" b="1" dirty="0">
                <a:solidFill>
                  <a:prstClr val="black"/>
                </a:solidFill>
                <a:ea typeface="DengXian" panose="02010600030101010101" pitchFamily="2" charset="-122"/>
              </a:rPr>
              <a:t>自</a:t>
            </a:r>
            <a:r>
              <a:rPr lang="en-US" altLang="zh-CN" sz="1800" dirty="0">
                <a:solidFill>
                  <a:prstClr val="black"/>
                </a:solidFill>
                <a:ea typeface="DengXian" panose="02010600030101010101" pitchFamily="2" charset="-122"/>
              </a:rPr>
              <a:t>),</a:t>
            </a:r>
            <a:r>
              <a:rPr lang="en-US" altLang="zh-CN" sz="1800" b="1" dirty="0">
                <a:solidFill>
                  <a:prstClr val="black"/>
                </a:solidFill>
                <a:ea typeface="DengXian" panose="02010600030101010101" pitchFamily="2" charset="-122"/>
              </a:rPr>
              <a:t> </a:t>
            </a:r>
            <a:r>
              <a:rPr lang="en-US" altLang="zh-CN" sz="1800" dirty="0">
                <a:solidFill>
                  <a:prstClr val="black"/>
                </a:solidFill>
                <a:ea typeface="DengXian" panose="02010600030101010101" pitchFamily="2" charset="-122"/>
              </a:rPr>
              <a:t>the meaning of </a:t>
            </a:r>
            <a:r>
              <a:rPr lang="zh-CN" altLang="en-US" sz="1800" b="1" dirty="0">
                <a:solidFill>
                  <a:prstClr val="black"/>
                </a:solidFill>
                <a:ea typeface="DengXian" panose="02010600030101010101" pitchFamily="2" charset="-122"/>
              </a:rPr>
              <a:t>自在</a:t>
            </a:r>
            <a:r>
              <a:rPr lang="zh-CN" altLang="en-US" sz="1800" dirty="0">
                <a:solidFill>
                  <a:prstClr val="black"/>
                </a:solidFill>
                <a:ea typeface="DengXian" panose="02010600030101010101" pitchFamily="2" charset="-122"/>
              </a:rPr>
              <a:t> </a:t>
            </a:r>
            <a:r>
              <a:rPr lang="en-US" altLang="zh-CN" sz="1800" dirty="0">
                <a:solidFill>
                  <a:prstClr val="black"/>
                </a:solidFill>
                <a:ea typeface="DengXian" panose="02010600030101010101" pitchFamily="2" charset="-122"/>
              </a:rPr>
              <a:t>is given as "self-abiding, self-possessed, calm, poised."</a:t>
            </a:r>
            <a:endParaRPr lang="en-US" dirty="0"/>
          </a:p>
        </p:txBody>
      </p:sp>
      <p:pic>
        <p:nvPicPr>
          <p:cNvPr id="5" name="Picture 4">
            <a:extLst>
              <a:ext uri="{FF2B5EF4-FFF2-40B4-BE49-F238E27FC236}">
                <a16:creationId xmlns:a16="http://schemas.microsoft.com/office/drawing/2014/main" id="{E8AB8DF9-2D78-5530-7145-B9E6B7DF3559}"/>
              </a:ext>
            </a:extLst>
          </p:cNvPr>
          <p:cNvPicPr>
            <a:picLocks noChangeAspect="1"/>
          </p:cNvPicPr>
          <p:nvPr/>
        </p:nvPicPr>
        <p:blipFill>
          <a:blip r:embed="rId2"/>
          <a:stretch>
            <a:fillRect/>
          </a:stretch>
        </p:blipFill>
        <p:spPr>
          <a:xfrm>
            <a:off x="8502508" y="789709"/>
            <a:ext cx="2945069" cy="4422025"/>
          </a:xfrm>
          <a:prstGeom prst="rect">
            <a:avLst/>
          </a:prstGeom>
        </p:spPr>
      </p:pic>
      <p:sp>
        <p:nvSpPr>
          <p:cNvPr id="6" name="TextBox 5">
            <a:extLst>
              <a:ext uri="{FF2B5EF4-FFF2-40B4-BE49-F238E27FC236}">
                <a16:creationId xmlns:a16="http://schemas.microsoft.com/office/drawing/2014/main" id="{A9EB399B-B657-7CD7-64E9-CC6255A4136F}"/>
              </a:ext>
            </a:extLst>
          </p:cNvPr>
          <p:cNvSpPr txBox="1"/>
          <p:nvPr/>
        </p:nvSpPr>
        <p:spPr>
          <a:xfrm>
            <a:off x="8502508" y="5311833"/>
            <a:ext cx="2945069" cy="1046440"/>
          </a:xfrm>
          <a:prstGeom prst="rect">
            <a:avLst/>
          </a:prstGeom>
          <a:noFill/>
        </p:spPr>
        <p:txBody>
          <a:bodyPr wrap="square" rtlCol="0">
            <a:spAutoFit/>
          </a:bodyPr>
          <a:lstStyle/>
          <a:p>
            <a:pPr algn="ctr"/>
            <a:r>
              <a:rPr lang="en-US" sz="1600" b="1" i="1" dirty="0">
                <a:solidFill>
                  <a:srgbClr val="000000"/>
                </a:solidFill>
                <a:effectLst/>
                <a:latin typeface="Brill"/>
              </a:rPr>
              <a:t>A Student's Dictionary of Classical and Medieval Chinese</a:t>
            </a:r>
          </a:p>
          <a:p>
            <a:pPr algn="ctr"/>
            <a:r>
              <a:rPr lang="en-US" sz="1600" dirty="0">
                <a:solidFill>
                  <a:srgbClr val="000000"/>
                </a:solidFill>
                <a:latin typeface="Brill"/>
              </a:rPr>
              <a:t>by Paul W. Kroll</a:t>
            </a:r>
          </a:p>
          <a:p>
            <a:pPr algn="ctr"/>
            <a:r>
              <a:rPr lang="en-US" sz="1400" b="0" i="0" dirty="0">
                <a:solidFill>
                  <a:srgbClr val="000000"/>
                </a:solidFill>
                <a:effectLst/>
                <a:latin typeface="Brill"/>
              </a:rPr>
              <a:t>https://brill.com/display/title/61179</a:t>
            </a:r>
          </a:p>
        </p:txBody>
      </p:sp>
    </p:spTree>
    <p:extLst>
      <p:ext uri="{BB962C8B-B14F-4D97-AF65-F5344CB8AC3E}">
        <p14:creationId xmlns:p14="http://schemas.microsoft.com/office/powerpoint/2010/main" val="41063137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77F7315-2D21-D7F5-2DC6-BC3C931E1264}"/>
              </a:ext>
            </a:extLst>
          </p:cNvPr>
          <p:cNvSpPr>
            <a:spLocks noGrp="1"/>
          </p:cNvSpPr>
          <p:nvPr>
            <p:ph type="ftr" sz="quarter" idx="11"/>
          </p:nvPr>
        </p:nvSpPr>
        <p:spPr/>
        <p:txBody>
          <a:bodyPr/>
          <a:lstStyle/>
          <a:p>
            <a:r>
              <a:rPr lang="en-US"/>
              <a:t>Xuanzang's Heart Sutra in Sino-Korean</a:t>
            </a:r>
            <a:endParaRPr lang="en-US" dirty="0"/>
          </a:p>
        </p:txBody>
      </p:sp>
      <p:sp>
        <p:nvSpPr>
          <p:cNvPr id="3" name="TextBox 2">
            <a:extLst>
              <a:ext uri="{FF2B5EF4-FFF2-40B4-BE49-F238E27FC236}">
                <a16:creationId xmlns:a16="http://schemas.microsoft.com/office/drawing/2014/main" id="{733F8290-4CB5-EEE6-472F-DAAD0F86CE2D}"/>
              </a:ext>
            </a:extLst>
          </p:cNvPr>
          <p:cNvSpPr txBox="1"/>
          <p:nvPr/>
        </p:nvSpPr>
        <p:spPr>
          <a:xfrm>
            <a:off x="141316" y="83127"/>
            <a:ext cx="11820699" cy="532903"/>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3.14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(Xuanzang's Heart Sutra, Lesson Three)</a:t>
            </a:r>
          </a:p>
        </p:txBody>
      </p:sp>
      <p:sp>
        <p:nvSpPr>
          <p:cNvPr id="4" name="TextBox 3">
            <a:extLst>
              <a:ext uri="{FF2B5EF4-FFF2-40B4-BE49-F238E27FC236}">
                <a16:creationId xmlns:a16="http://schemas.microsoft.com/office/drawing/2014/main" id="{30701E59-E35D-9CAE-AB7F-D2DDCB90E4BF}"/>
              </a:ext>
            </a:extLst>
          </p:cNvPr>
          <p:cNvSpPr txBox="1"/>
          <p:nvPr/>
        </p:nvSpPr>
        <p:spPr>
          <a:xfrm>
            <a:off x="332509" y="798022"/>
            <a:ext cx="7755775" cy="4247317"/>
          </a:xfrm>
          <a:prstGeom prst="rect">
            <a:avLst/>
          </a:prstGeom>
          <a:noFill/>
        </p:spPr>
        <p:txBody>
          <a:bodyPr wrap="square" rtlCol="0">
            <a:spAutoFit/>
          </a:bodyPr>
          <a:lstStyle/>
          <a:p>
            <a:r>
              <a:rPr lang="en-US" dirty="0"/>
              <a:t>The </a:t>
            </a:r>
            <a:r>
              <a:rPr lang="en-US" dirty="0" err="1"/>
              <a:t>Prajna</a:t>
            </a:r>
            <a:r>
              <a:rPr lang="en-US" dirty="0"/>
              <a:t> Paramita teachings are the essence of Mahayana Buddhism.</a:t>
            </a:r>
          </a:p>
          <a:p>
            <a:endParaRPr lang="en-US" dirty="0"/>
          </a:p>
          <a:p>
            <a:r>
              <a:rPr lang="en-US" dirty="0"/>
              <a:t>The Heart Sutra is the essence of the </a:t>
            </a:r>
            <a:r>
              <a:rPr lang="en-US" dirty="0" err="1"/>
              <a:t>Prajna</a:t>
            </a:r>
            <a:r>
              <a:rPr lang="en-US" dirty="0"/>
              <a:t> Paramita teachings.</a:t>
            </a:r>
          </a:p>
          <a:p>
            <a:endParaRPr lang="en-US" dirty="0"/>
          </a:p>
          <a:p>
            <a:r>
              <a:rPr lang="en-US" dirty="0"/>
              <a:t>The Heart Sutra Mantra is the essence of the Heart Sutra.</a:t>
            </a:r>
          </a:p>
          <a:p>
            <a:endParaRPr lang="en-US" dirty="0"/>
          </a:p>
          <a:p>
            <a:pPr algn="ctr"/>
            <a:r>
              <a:rPr lang="en-US" b="0" i="0" dirty="0">
                <a:effectLst/>
              </a:rPr>
              <a:t>Therefore, know that </a:t>
            </a:r>
            <a:r>
              <a:rPr lang="en-US" b="0" i="0" dirty="0" err="1">
                <a:effectLst/>
              </a:rPr>
              <a:t>Prajna</a:t>
            </a:r>
            <a:r>
              <a:rPr lang="en-US" b="0" i="0" dirty="0">
                <a:effectLst/>
              </a:rPr>
              <a:t> Paramita</a:t>
            </a:r>
            <a:br>
              <a:rPr lang="en-US" b="0" i="0" dirty="0">
                <a:effectLst/>
              </a:rPr>
            </a:br>
            <a:r>
              <a:rPr lang="en-US" b="0" i="0" dirty="0">
                <a:effectLst/>
              </a:rPr>
              <a:t>is the great transcendent mantra,</a:t>
            </a:r>
            <a:br>
              <a:rPr lang="en-US" b="0" i="0" dirty="0">
                <a:effectLst/>
              </a:rPr>
            </a:br>
            <a:r>
              <a:rPr lang="en-US" b="0" i="0" dirty="0">
                <a:effectLst/>
              </a:rPr>
              <a:t>is the great bright mantra,</a:t>
            </a:r>
            <a:br>
              <a:rPr lang="en-US" b="0" i="0" dirty="0">
                <a:effectLst/>
              </a:rPr>
            </a:br>
            <a:r>
              <a:rPr lang="en-US" b="0" i="0" dirty="0">
                <a:effectLst/>
              </a:rPr>
              <a:t>is the utmost mantra,</a:t>
            </a:r>
            <a:br>
              <a:rPr lang="en-US" b="0" i="0" dirty="0">
                <a:effectLst/>
              </a:rPr>
            </a:br>
            <a:r>
              <a:rPr lang="en-US" b="0" i="0" dirty="0">
                <a:effectLst/>
              </a:rPr>
              <a:t>is the supreme mantra,</a:t>
            </a:r>
            <a:br>
              <a:rPr lang="en-US" b="0" i="0" dirty="0">
                <a:effectLst/>
              </a:rPr>
            </a:br>
            <a:r>
              <a:rPr lang="en-US" b="0" i="0" dirty="0">
                <a:effectLst/>
              </a:rPr>
              <a:t>which is able to relieve all suffering</a:t>
            </a:r>
            <a:br>
              <a:rPr lang="en-US" b="0" i="0" dirty="0">
                <a:effectLst/>
              </a:rPr>
            </a:br>
            <a:r>
              <a:rPr lang="en-US" b="0" i="0" dirty="0">
                <a:effectLst/>
              </a:rPr>
              <a:t>and is true, not false.</a:t>
            </a:r>
          </a:p>
          <a:p>
            <a:pPr algn="ctr"/>
            <a:r>
              <a:rPr lang="en-US" b="0" i="0" dirty="0">
                <a:effectLst/>
              </a:rPr>
              <a:t>So proclaim the </a:t>
            </a:r>
            <a:r>
              <a:rPr lang="en-US" b="0" i="0" dirty="0" err="1">
                <a:effectLst/>
              </a:rPr>
              <a:t>Prajna</a:t>
            </a:r>
            <a:r>
              <a:rPr lang="en-US" b="0" i="0" dirty="0">
                <a:effectLst/>
              </a:rPr>
              <a:t> Paramita mantra,</a:t>
            </a:r>
            <a:br>
              <a:rPr lang="en-US" b="0" i="0" dirty="0">
                <a:effectLst/>
              </a:rPr>
            </a:br>
            <a:r>
              <a:rPr lang="en-US" b="0" i="0" dirty="0">
                <a:effectLst/>
              </a:rPr>
              <a:t>proclaim the mantra which says:</a:t>
            </a:r>
          </a:p>
        </p:txBody>
      </p:sp>
      <p:sp>
        <p:nvSpPr>
          <p:cNvPr id="5" name="TextBox 4">
            <a:extLst>
              <a:ext uri="{FF2B5EF4-FFF2-40B4-BE49-F238E27FC236}">
                <a16:creationId xmlns:a16="http://schemas.microsoft.com/office/drawing/2014/main" id="{7F5CDE62-C07C-134E-5547-24AE4A92E0F4}"/>
              </a:ext>
            </a:extLst>
          </p:cNvPr>
          <p:cNvSpPr txBox="1"/>
          <p:nvPr/>
        </p:nvSpPr>
        <p:spPr>
          <a:xfrm>
            <a:off x="465484" y="5031296"/>
            <a:ext cx="862029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3600" b="1" dirty="0">
                <a:solidFill>
                  <a:prstClr val="black"/>
                </a:solidFill>
                <a:latin typeface="DengXian" panose="02010600030101010101" pitchFamily="2" charset="-122"/>
                <a:ea typeface="DengXian" panose="02010600030101010101" pitchFamily="2" charset="-122"/>
              </a:rPr>
              <a:t>揭諦揭諦波羅揭諦波羅僧揭諦菩提娑婆訶</a:t>
            </a:r>
            <a:endParaRPr lang="en-US" altLang="zh-TW" sz="3600" b="1" dirty="0">
              <a:solidFill>
                <a:prstClr val="black"/>
              </a:solidFill>
              <a:latin typeface="DengXian" panose="02010600030101010101" pitchFamily="2" charset="-122"/>
              <a:ea typeface="DengXian"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800" b="1" dirty="0">
                <a:solidFill>
                  <a:prstClr val="black"/>
                </a:solidFill>
                <a:latin typeface="DengXian" panose="02010600030101010101" pitchFamily="2" charset="-122"/>
                <a:ea typeface="DengXian" panose="02010600030101010101" pitchFamily="2" charset="-122"/>
              </a:rPr>
              <a:t>   a    je    a    je    </a:t>
            </a:r>
            <a:r>
              <a:rPr lang="en-US" altLang="zh-TW" sz="1800" b="1" dirty="0" err="1">
                <a:solidFill>
                  <a:prstClr val="black"/>
                </a:solidFill>
                <a:latin typeface="DengXian" panose="02010600030101010101" pitchFamily="2" charset="-122"/>
                <a:ea typeface="DengXian" panose="02010600030101010101" pitchFamily="2" charset="-122"/>
              </a:rPr>
              <a:t>ba</a:t>
            </a:r>
            <a:r>
              <a:rPr lang="en-US" altLang="zh-TW" sz="1800" b="1" dirty="0">
                <a:solidFill>
                  <a:prstClr val="black"/>
                </a:solidFill>
                <a:latin typeface="DengXian" panose="02010600030101010101" pitchFamily="2" charset="-122"/>
                <a:ea typeface="DengXian" panose="02010600030101010101" pitchFamily="2" charset="-122"/>
              </a:rPr>
              <a:t>  </a:t>
            </a:r>
            <a:r>
              <a:rPr lang="en-US" altLang="zh-TW" sz="1800" b="1" dirty="0" err="1">
                <a:solidFill>
                  <a:prstClr val="black"/>
                </a:solidFill>
                <a:latin typeface="DengXian" panose="02010600030101010101" pitchFamily="2" charset="-122"/>
                <a:ea typeface="DengXian" panose="02010600030101010101" pitchFamily="2" charset="-122"/>
              </a:rPr>
              <a:t>ra</a:t>
            </a:r>
            <a:r>
              <a:rPr lang="en-US" altLang="zh-TW" sz="1800" b="1" dirty="0">
                <a:solidFill>
                  <a:prstClr val="black"/>
                </a:solidFill>
                <a:latin typeface="DengXian" panose="02010600030101010101" pitchFamily="2" charset="-122"/>
                <a:ea typeface="DengXian" panose="02010600030101010101" pitchFamily="2" charset="-122"/>
              </a:rPr>
              <a:t>    a     je    </a:t>
            </a:r>
            <a:r>
              <a:rPr lang="en-US" altLang="zh-TW" sz="1800" b="1" dirty="0" err="1">
                <a:solidFill>
                  <a:prstClr val="black"/>
                </a:solidFill>
                <a:latin typeface="DengXian" panose="02010600030101010101" pitchFamily="2" charset="-122"/>
                <a:ea typeface="DengXian" panose="02010600030101010101" pitchFamily="2" charset="-122"/>
              </a:rPr>
              <a:t>ba</a:t>
            </a:r>
            <a:r>
              <a:rPr lang="en-US" altLang="zh-TW" sz="1800" b="1" dirty="0">
                <a:solidFill>
                  <a:prstClr val="black"/>
                </a:solidFill>
                <a:latin typeface="DengXian" panose="02010600030101010101" pitchFamily="2" charset="-122"/>
                <a:ea typeface="DengXian" panose="02010600030101010101" pitchFamily="2" charset="-122"/>
              </a:rPr>
              <a:t>  </a:t>
            </a:r>
            <a:r>
              <a:rPr lang="en-US" altLang="zh-TW" sz="1800" b="1" dirty="0" err="1">
                <a:solidFill>
                  <a:prstClr val="black"/>
                </a:solidFill>
                <a:latin typeface="DengXian" panose="02010600030101010101" pitchFamily="2" charset="-122"/>
                <a:ea typeface="DengXian" panose="02010600030101010101" pitchFamily="2" charset="-122"/>
              </a:rPr>
              <a:t>ra</a:t>
            </a:r>
            <a:r>
              <a:rPr lang="en-US" altLang="zh-TW" sz="1800" b="1" dirty="0">
                <a:solidFill>
                  <a:prstClr val="black"/>
                </a:solidFill>
                <a:latin typeface="DengXian" panose="02010600030101010101" pitchFamily="2" charset="-122"/>
                <a:ea typeface="DengXian" panose="02010600030101010101" pitchFamily="2" charset="-122"/>
              </a:rPr>
              <a:t> </a:t>
            </a:r>
            <a:r>
              <a:rPr lang="en-US" altLang="zh-TW" sz="1800" b="1" dirty="0" err="1">
                <a:solidFill>
                  <a:prstClr val="black"/>
                </a:solidFill>
                <a:latin typeface="DengXian" panose="02010600030101010101" pitchFamily="2" charset="-122"/>
                <a:ea typeface="DengXian" panose="02010600030101010101" pitchFamily="2" charset="-122"/>
              </a:rPr>
              <a:t>seung</a:t>
            </a:r>
            <a:r>
              <a:rPr lang="en-US" altLang="zh-TW" sz="1800" b="1" dirty="0">
                <a:solidFill>
                  <a:prstClr val="black"/>
                </a:solidFill>
                <a:latin typeface="DengXian" panose="02010600030101010101" pitchFamily="2" charset="-122"/>
                <a:ea typeface="DengXian" panose="02010600030101010101" pitchFamily="2" charset="-122"/>
              </a:rPr>
              <a:t> a   je   </a:t>
            </a:r>
            <a:r>
              <a:rPr lang="en-US" altLang="zh-TW" sz="1800" b="1" dirty="0" err="1">
                <a:solidFill>
                  <a:prstClr val="black"/>
                </a:solidFill>
                <a:latin typeface="DengXian" panose="02010600030101010101" pitchFamily="2" charset="-122"/>
                <a:ea typeface="DengXian" panose="02010600030101010101" pitchFamily="2" charset="-122"/>
              </a:rPr>
              <a:t>mo</a:t>
            </a:r>
            <a:r>
              <a:rPr lang="en-US" altLang="zh-TW" sz="1800" b="1" dirty="0">
                <a:solidFill>
                  <a:prstClr val="black"/>
                </a:solidFill>
                <a:latin typeface="DengXian" panose="02010600030101010101" pitchFamily="2" charset="-122"/>
                <a:ea typeface="DengXian" panose="02010600030101010101" pitchFamily="2" charset="-122"/>
              </a:rPr>
              <a:t>   ji    </a:t>
            </a:r>
            <a:r>
              <a:rPr lang="en-US" altLang="zh-TW" sz="1800" b="1" dirty="0" err="1">
                <a:solidFill>
                  <a:prstClr val="black"/>
                </a:solidFill>
                <a:latin typeface="DengXian" panose="02010600030101010101" pitchFamily="2" charset="-122"/>
                <a:ea typeface="DengXian" panose="02010600030101010101" pitchFamily="2" charset="-122"/>
              </a:rPr>
              <a:t>sa</a:t>
            </a:r>
            <a:r>
              <a:rPr lang="en-US" altLang="zh-TW" sz="1800" b="1" dirty="0">
                <a:solidFill>
                  <a:prstClr val="black"/>
                </a:solidFill>
                <a:latin typeface="DengXian" panose="02010600030101010101" pitchFamily="2" charset="-122"/>
                <a:ea typeface="DengXian" panose="02010600030101010101" pitchFamily="2" charset="-122"/>
              </a:rPr>
              <a:t>   </a:t>
            </a:r>
            <a:r>
              <a:rPr lang="en-US" altLang="zh-TW" sz="1800" b="1" dirty="0" err="1">
                <a:solidFill>
                  <a:prstClr val="black"/>
                </a:solidFill>
                <a:latin typeface="DengXian" panose="02010600030101010101" pitchFamily="2" charset="-122"/>
                <a:ea typeface="DengXian" panose="02010600030101010101" pitchFamily="2" charset="-122"/>
              </a:rPr>
              <a:t>ba</a:t>
            </a:r>
            <a:r>
              <a:rPr lang="en-US" altLang="zh-TW" sz="1800" b="1" dirty="0">
                <a:solidFill>
                  <a:prstClr val="black"/>
                </a:solidFill>
                <a:latin typeface="DengXian" panose="02010600030101010101" pitchFamily="2" charset="-122"/>
                <a:ea typeface="DengXian" panose="02010600030101010101" pitchFamily="2" charset="-122"/>
              </a:rPr>
              <a:t>  ha</a:t>
            </a:r>
            <a:endParaRPr lang="en-US" dirty="0"/>
          </a:p>
        </p:txBody>
      </p:sp>
      <p:sp>
        <p:nvSpPr>
          <p:cNvPr id="8" name="TextBox 7">
            <a:extLst>
              <a:ext uri="{FF2B5EF4-FFF2-40B4-BE49-F238E27FC236}">
                <a16:creationId xmlns:a16="http://schemas.microsoft.com/office/drawing/2014/main" id="{D0B3DC12-6E05-FE5A-805F-3F745EECE2DF}"/>
              </a:ext>
            </a:extLst>
          </p:cNvPr>
          <p:cNvSpPr txBox="1"/>
          <p:nvPr/>
        </p:nvSpPr>
        <p:spPr>
          <a:xfrm>
            <a:off x="7398327" y="1265991"/>
            <a:ext cx="2417432" cy="2462213"/>
          </a:xfrm>
          <a:prstGeom prst="rect">
            <a:avLst/>
          </a:prstGeom>
          <a:noFill/>
        </p:spPr>
        <p:txBody>
          <a:bodyPr wrap="square" rtlCol="0">
            <a:spAutoFit/>
          </a:bodyPr>
          <a:lstStyle/>
          <a:p>
            <a:pPr algn="ctr"/>
            <a:r>
              <a:rPr lang="en-US" sz="2400" b="1" dirty="0"/>
              <a:t>The Heart Sutra Mantra from </a:t>
            </a:r>
            <a:r>
              <a:rPr lang="en-US" sz="2400" b="1" dirty="0" err="1"/>
              <a:t>Kukai</a:t>
            </a:r>
            <a:r>
              <a:rPr lang="en-US" sz="2400" b="1" dirty="0"/>
              <a:t> (774-835)</a:t>
            </a:r>
          </a:p>
          <a:p>
            <a:pPr algn="ctr"/>
            <a:r>
              <a:rPr lang="en-US" dirty="0"/>
              <a:t>From the Princeton University Museum of Art</a:t>
            </a:r>
            <a:r>
              <a:rPr lang="en-US" sz="1400" dirty="0"/>
              <a:t>:</a:t>
            </a:r>
          </a:p>
          <a:p>
            <a:pPr algn="ctr"/>
            <a:r>
              <a:rPr lang="en-US" sz="1400" dirty="0">
                <a:hlinkClick r:id="rId2"/>
              </a:rPr>
              <a:t>https://artmuseum.princeton.edu/collections/objects/84975</a:t>
            </a:r>
            <a:endParaRPr lang="en-US" sz="1400" dirty="0"/>
          </a:p>
        </p:txBody>
      </p:sp>
      <p:sp>
        <p:nvSpPr>
          <p:cNvPr id="9" name="Rectangle 8">
            <a:extLst>
              <a:ext uri="{FF2B5EF4-FFF2-40B4-BE49-F238E27FC236}">
                <a16:creationId xmlns:a16="http://schemas.microsoft.com/office/drawing/2014/main" id="{2F93CFA3-06E4-B8E4-F3A8-81244E5B7BB7}"/>
              </a:ext>
            </a:extLst>
          </p:cNvPr>
          <p:cNvSpPr/>
          <p:nvPr/>
        </p:nvSpPr>
        <p:spPr>
          <a:xfrm>
            <a:off x="7398327" y="1282617"/>
            <a:ext cx="2417432" cy="2445588"/>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71FF88A-C5CD-84C3-2A74-818EEB4D6586}"/>
              </a:ext>
            </a:extLst>
          </p:cNvPr>
          <p:cNvPicPr>
            <a:picLocks noChangeAspect="1"/>
          </p:cNvPicPr>
          <p:nvPr/>
        </p:nvPicPr>
        <p:blipFill>
          <a:blip r:embed="rId3"/>
          <a:stretch>
            <a:fillRect/>
          </a:stretch>
        </p:blipFill>
        <p:spPr>
          <a:xfrm>
            <a:off x="10174432" y="798022"/>
            <a:ext cx="571500" cy="5314950"/>
          </a:xfrm>
          <a:prstGeom prst="rect">
            <a:avLst/>
          </a:prstGeom>
        </p:spPr>
      </p:pic>
    </p:spTree>
    <p:extLst>
      <p:ext uri="{BB962C8B-B14F-4D97-AF65-F5344CB8AC3E}">
        <p14:creationId xmlns:p14="http://schemas.microsoft.com/office/powerpoint/2010/main" val="39745410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E87335E-C392-69B8-D266-CB1136D92B42}"/>
              </a:ext>
            </a:extLst>
          </p:cNvPr>
          <p:cNvSpPr txBox="1"/>
          <p:nvPr/>
        </p:nvSpPr>
        <p:spPr>
          <a:xfrm>
            <a:off x="894522" y="1134789"/>
            <a:ext cx="8905461" cy="5078313"/>
          </a:xfrm>
          <a:prstGeom prst="rect">
            <a:avLst/>
          </a:prstGeom>
          <a:noFill/>
        </p:spPr>
        <p:txBody>
          <a:bodyPr wrap="square" rtlCol="0">
            <a:spAutoFit/>
          </a:bodyPr>
          <a:lstStyle/>
          <a:p>
            <a:r>
              <a:rPr lang="zh-TW" altLang="en-US" b="1" dirty="0">
                <a:solidFill>
                  <a:srgbClr val="C00000"/>
                </a:solidFill>
                <a:highlight>
                  <a:srgbClr val="FFFF00"/>
                </a:highlight>
              </a:rPr>
              <a:t>摩 訶 般 若 波 羅 蜜 多 心 經</a:t>
            </a:r>
            <a:r>
              <a:rPr lang="zh-TW" altLang="en-US" b="1" dirty="0">
                <a:solidFill>
                  <a:srgbClr val="C00000"/>
                </a:solidFill>
              </a:rPr>
              <a:t>  </a:t>
            </a:r>
            <a:r>
              <a:rPr lang="en-US" altLang="zh-TW" b="1" dirty="0"/>
              <a:t>Title</a:t>
            </a:r>
          </a:p>
          <a:p>
            <a:endParaRPr lang="en-US" altLang="zh-TW" b="1" dirty="0"/>
          </a:p>
          <a:p>
            <a:r>
              <a:rPr lang="zh-TW" altLang="en-US" b="1" dirty="0">
                <a:solidFill>
                  <a:srgbClr val="C00000"/>
                </a:solidFill>
                <a:highlight>
                  <a:srgbClr val="FFFF00"/>
                </a:highlight>
              </a:rPr>
              <a:t>觀 自 在 </a:t>
            </a:r>
            <a:r>
              <a:rPr lang="zh-TW" altLang="en-US" b="1" dirty="0">
                <a:highlight>
                  <a:srgbClr val="00FF00"/>
                </a:highlight>
              </a:rPr>
              <a:t>菩 薩 行 深 般 若</a:t>
            </a:r>
            <a:r>
              <a:rPr lang="zh-TW" altLang="en-US" b="1" dirty="0"/>
              <a:t>  </a:t>
            </a:r>
            <a:r>
              <a:rPr lang="en-US" altLang="zh-TW" b="1" dirty="0"/>
              <a:t>1	 		</a:t>
            </a:r>
            <a:r>
              <a:rPr lang="zh-TW" altLang="en-US" b="1" dirty="0">
                <a:highlight>
                  <a:srgbClr val="00FFFF"/>
                </a:highlight>
              </a:rPr>
              <a:t>乃 至 無 老 死 亦 無 老 死 盡 </a:t>
            </a:r>
            <a:r>
              <a:rPr lang="zh-TW" altLang="en-US" b="1" dirty="0"/>
              <a:t> </a:t>
            </a:r>
            <a:r>
              <a:rPr lang="en-US" altLang="zh-TW" b="1" dirty="0"/>
              <a:t>15</a:t>
            </a:r>
          </a:p>
          <a:p>
            <a:r>
              <a:rPr lang="zh-TW" altLang="en-US" b="1" dirty="0">
                <a:highlight>
                  <a:srgbClr val="00FF00"/>
                </a:highlight>
              </a:rPr>
              <a:t>波 羅 蜜 多 時 照 見 五 蘊 皆 空</a:t>
            </a:r>
            <a:r>
              <a:rPr lang="zh-TW" altLang="en-US" b="1" dirty="0"/>
              <a:t>  </a:t>
            </a:r>
            <a:r>
              <a:rPr lang="en-US" altLang="zh-TW" b="1" dirty="0"/>
              <a:t>2	 	</a:t>
            </a:r>
            <a:r>
              <a:rPr lang="zh-TW" altLang="en-US" b="1" dirty="0">
                <a:highlight>
                  <a:srgbClr val="00FFFF"/>
                </a:highlight>
              </a:rPr>
              <a:t>無 苦 集 滅 道 無 智 亦 無 得 以 </a:t>
            </a:r>
            <a:r>
              <a:rPr lang="zh-TW" altLang="en-US" b="1" dirty="0"/>
              <a:t> </a:t>
            </a:r>
            <a:r>
              <a:rPr lang="en-US" altLang="zh-TW" b="1" dirty="0"/>
              <a:t>16</a:t>
            </a:r>
          </a:p>
          <a:p>
            <a:r>
              <a:rPr lang="zh-TW" altLang="en-US" b="1" dirty="0">
                <a:highlight>
                  <a:srgbClr val="00FF00"/>
                </a:highlight>
              </a:rPr>
              <a:t>度 一 切 苦 厄</a:t>
            </a:r>
            <a:r>
              <a:rPr lang="zh-TW" altLang="en-US" b="1" dirty="0"/>
              <a:t>  </a:t>
            </a:r>
            <a:r>
              <a:rPr lang="en-US" altLang="zh-TW" b="1" dirty="0"/>
              <a:t>3	 			</a:t>
            </a:r>
            <a:r>
              <a:rPr lang="zh-TW" altLang="en-US" b="1" dirty="0">
                <a:highlight>
                  <a:srgbClr val="00FFFF"/>
                </a:highlight>
              </a:rPr>
              <a:t>無 所 得 故 菩 提 薩 埵 依</a:t>
            </a:r>
            <a:r>
              <a:rPr lang="zh-TW" altLang="en-US" b="1" dirty="0"/>
              <a:t>  </a:t>
            </a:r>
            <a:r>
              <a:rPr lang="en-US" altLang="zh-TW" b="1" dirty="0"/>
              <a:t>17</a:t>
            </a:r>
          </a:p>
          <a:p>
            <a:r>
              <a:rPr lang="zh-TW" altLang="en-US" b="1" dirty="0">
                <a:highlight>
                  <a:srgbClr val="00FF00"/>
                </a:highlight>
              </a:rPr>
              <a:t>舍 利 子 色 不 異 空</a:t>
            </a:r>
            <a:r>
              <a:rPr lang="zh-TW" altLang="en-US" b="1" dirty="0"/>
              <a:t>  </a:t>
            </a:r>
            <a:r>
              <a:rPr lang="en-US" altLang="zh-TW" b="1" dirty="0"/>
              <a:t>4	 		</a:t>
            </a:r>
            <a:r>
              <a:rPr lang="zh-TW" altLang="en-US" b="1" dirty="0">
                <a:highlight>
                  <a:srgbClr val="00FFFF"/>
                </a:highlight>
              </a:rPr>
              <a:t>般 若 波 羅 蜜 多 故 心 無 罣 礙</a:t>
            </a:r>
            <a:r>
              <a:rPr lang="zh-TW" altLang="en-US" b="1" dirty="0"/>
              <a:t>  </a:t>
            </a:r>
            <a:r>
              <a:rPr lang="en-US" altLang="zh-TW" b="1" dirty="0"/>
              <a:t>18</a:t>
            </a:r>
          </a:p>
          <a:p>
            <a:r>
              <a:rPr lang="zh-TW" altLang="en-US" b="1" dirty="0">
                <a:highlight>
                  <a:srgbClr val="00FF00"/>
                </a:highlight>
              </a:rPr>
              <a:t>空 不 異 色 色 即 是 空</a:t>
            </a:r>
            <a:r>
              <a:rPr lang="zh-TW" altLang="en-US" b="1" dirty="0"/>
              <a:t>  </a:t>
            </a:r>
            <a:r>
              <a:rPr lang="en-US" altLang="zh-TW" b="1" dirty="0"/>
              <a:t>5	 		</a:t>
            </a:r>
            <a:r>
              <a:rPr lang="zh-TW" altLang="en-US" b="1" dirty="0">
                <a:highlight>
                  <a:srgbClr val="00FFFF"/>
                </a:highlight>
              </a:rPr>
              <a:t>無 罣 礙 故 無 有 恐 怖</a:t>
            </a:r>
            <a:r>
              <a:rPr lang="zh-TW" altLang="en-US" b="1" dirty="0"/>
              <a:t>  </a:t>
            </a:r>
            <a:r>
              <a:rPr lang="en-US" altLang="zh-TW" b="1" dirty="0"/>
              <a:t>19</a:t>
            </a:r>
          </a:p>
          <a:p>
            <a:r>
              <a:rPr lang="zh-TW" altLang="en-US" b="1" dirty="0">
                <a:highlight>
                  <a:srgbClr val="00FF00"/>
                </a:highlight>
              </a:rPr>
              <a:t>空 即 是 色</a:t>
            </a:r>
            <a:r>
              <a:rPr lang="zh-TW" altLang="en-US" b="1" dirty="0"/>
              <a:t>  </a:t>
            </a:r>
            <a:r>
              <a:rPr lang="en-US" altLang="zh-TW" b="1" dirty="0"/>
              <a:t>6	 			</a:t>
            </a:r>
            <a:r>
              <a:rPr lang="zh-TW" altLang="en-US" b="1" dirty="0">
                <a:solidFill>
                  <a:srgbClr val="FFFF00"/>
                </a:solidFill>
                <a:highlight>
                  <a:srgbClr val="000080"/>
                </a:highlight>
              </a:rPr>
              <a:t>遠 離 顚 倒 夢 想 究 竟 涅 槃</a:t>
            </a:r>
            <a:r>
              <a:rPr lang="zh-TW" altLang="en-US" b="1" dirty="0">
                <a:solidFill>
                  <a:srgbClr val="FFFF00"/>
                </a:solidFill>
              </a:rPr>
              <a:t>  </a:t>
            </a:r>
            <a:r>
              <a:rPr lang="en-US" altLang="zh-TW" b="1" dirty="0"/>
              <a:t>20</a:t>
            </a:r>
          </a:p>
          <a:p>
            <a:r>
              <a:rPr lang="zh-TW" altLang="en-US" b="1" dirty="0">
                <a:highlight>
                  <a:srgbClr val="00FF00"/>
                </a:highlight>
              </a:rPr>
              <a:t>受 想 行 識 亦 復 如 是</a:t>
            </a:r>
            <a:r>
              <a:rPr lang="zh-TW" altLang="en-US" b="1" dirty="0"/>
              <a:t>  </a:t>
            </a:r>
            <a:r>
              <a:rPr lang="en-US" altLang="zh-TW" b="1" dirty="0"/>
              <a:t>7	 		</a:t>
            </a:r>
            <a:r>
              <a:rPr lang="zh-TW" altLang="en-US" b="1" dirty="0">
                <a:solidFill>
                  <a:srgbClr val="FFFF00"/>
                </a:solidFill>
                <a:highlight>
                  <a:srgbClr val="000080"/>
                </a:highlight>
              </a:rPr>
              <a:t>三 世 諸 佛 依 般 若 </a:t>
            </a:r>
            <a:r>
              <a:rPr lang="zh-TW" altLang="en-US" b="1" dirty="0"/>
              <a:t> </a:t>
            </a:r>
            <a:r>
              <a:rPr lang="en-US" altLang="zh-TW" b="1" dirty="0"/>
              <a:t>21</a:t>
            </a:r>
          </a:p>
          <a:p>
            <a:r>
              <a:rPr lang="zh-TW" altLang="en-US" b="1" dirty="0">
                <a:highlight>
                  <a:srgbClr val="00FF00"/>
                </a:highlight>
              </a:rPr>
              <a:t>舍 利 子 是 諸 法 空 相</a:t>
            </a:r>
            <a:r>
              <a:rPr lang="zh-TW" altLang="en-US" b="1" dirty="0"/>
              <a:t>  </a:t>
            </a:r>
            <a:r>
              <a:rPr lang="en-US" altLang="zh-TW" b="1" dirty="0"/>
              <a:t>8	 		</a:t>
            </a:r>
            <a:r>
              <a:rPr lang="zh-TW" altLang="en-US" b="1" dirty="0">
                <a:solidFill>
                  <a:srgbClr val="FFFF00"/>
                </a:solidFill>
                <a:highlight>
                  <a:srgbClr val="000080"/>
                </a:highlight>
              </a:rPr>
              <a:t>波 羅 蜜 多 故 得 阿 耨 多 羅 </a:t>
            </a:r>
            <a:r>
              <a:rPr lang="zh-TW" altLang="en-US" b="1" dirty="0">
                <a:solidFill>
                  <a:srgbClr val="FFFF00"/>
                </a:solidFill>
              </a:rPr>
              <a:t> </a:t>
            </a:r>
            <a:r>
              <a:rPr lang="en-US" altLang="zh-TW" b="1" dirty="0"/>
              <a:t>22</a:t>
            </a:r>
          </a:p>
          <a:p>
            <a:r>
              <a:rPr lang="zh-TW" altLang="en-US" b="1" dirty="0">
                <a:highlight>
                  <a:srgbClr val="00FF00"/>
                </a:highlight>
              </a:rPr>
              <a:t>不 生 不 滅 不 垢 不 淨</a:t>
            </a:r>
            <a:r>
              <a:rPr lang="zh-TW" altLang="en-US" b="1" dirty="0"/>
              <a:t>  </a:t>
            </a:r>
            <a:r>
              <a:rPr lang="en-US" altLang="zh-TW" b="1" dirty="0"/>
              <a:t>9	 		</a:t>
            </a:r>
            <a:r>
              <a:rPr lang="zh-TW" altLang="en-US" b="1" dirty="0">
                <a:solidFill>
                  <a:srgbClr val="FFFF00"/>
                </a:solidFill>
                <a:highlight>
                  <a:srgbClr val="000080"/>
                </a:highlight>
              </a:rPr>
              <a:t>三 藐 三 菩 提 故 知 般 若 </a:t>
            </a:r>
            <a:r>
              <a:rPr lang="zh-TW" altLang="en-US" b="1" dirty="0">
                <a:solidFill>
                  <a:srgbClr val="FFFF00"/>
                </a:solidFill>
              </a:rPr>
              <a:t> </a:t>
            </a:r>
            <a:r>
              <a:rPr lang="en-US" altLang="zh-TW" b="1" dirty="0"/>
              <a:t>23</a:t>
            </a:r>
          </a:p>
          <a:p>
            <a:r>
              <a:rPr lang="zh-TW" altLang="en-US" b="1" dirty="0">
                <a:highlight>
                  <a:srgbClr val="00FFFF"/>
                </a:highlight>
              </a:rPr>
              <a:t>不 增 不 減 是 故 空 中 無 色 </a:t>
            </a:r>
            <a:r>
              <a:rPr lang="zh-TW" altLang="en-US" b="1" dirty="0"/>
              <a:t> </a:t>
            </a:r>
            <a:r>
              <a:rPr lang="en-US" altLang="zh-TW" b="1" dirty="0"/>
              <a:t>10	 	</a:t>
            </a:r>
            <a:r>
              <a:rPr lang="zh-TW" altLang="en-US" b="1" dirty="0">
                <a:solidFill>
                  <a:srgbClr val="FFFF00"/>
                </a:solidFill>
                <a:highlight>
                  <a:srgbClr val="000080"/>
                </a:highlight>
              </a:rPr>
              <a:t>波 羅 蜜 多 是 大 神 呪 </a:t>
            </a:r>
            <a:r>
              <a:rPr lang="zh-TW" altLang="en-US" b="1" dirty="0">
                <a:solidFill>
                  <a:srgbClr val="FFFF00"/>
                </a:solidFill>
              </a:rPr>
              <a:t> </a:t>
            </a:r>
            <a:r>
              <a:rPr lang="en-US" altLang="zh-TW" b="1" dirty="0"/>
              <a:t>24</a:t>
            </a:r>
          </a:p>
          <a:p>
            <a:r>
              <a:rPr lang="zh-TW" altLang="en-US" b="1" dirty="0">
                <a:highlight>
                  <a:srgbClr val="00FFFF"/>
                </a:highlight>
              </a:rPr>
              <a:t>無 受 想 行 識 無 眼 耳 鼻 舌 身 意 </a:t>
            </a:r>
            <a:r>
              <a:rPr lang="zh-TW" altLang="en-US" b="1" dirty="0"/>
              <a:t> </a:t>
            </a:r>
            <a:r>
              <a:rPr lang="en-US" altLang="zh-TW" b="1" dirty="0"/>
              <a:t>11	 	</a:t>
            </a:r>
            <a:r>
              <a:rPr lang="zh-TW" altLang="en-US" b="1" dirty="0">
                <a:solidFill>
                  <a:srgbClr val="FFFF00"/>
                </a:solidFill>
                <a:highlight>
                  <a:srgbClr val="000080"/>
                </a:highlight>
              </a:rPr>
              <a:t>是 大 明 呪 是 無 上 呪</a:t>
            </a:r>
            <a:r>
              <a:rPr lang="zh-TW" altLang="en-US" b="1" dirty="0"/>
              <a:t>  </a:t>
            </a:r>
            <a:r>
              <a:rPr lang="en-US" altLang="zh-TW" b="1" dirty="0"/>
              <a:t>25</a:t>
            </a:r>
          </a:p>
          <a:p>
            <a:r>
              <a:rPr lang="zh-TW" altLang="en-US" b="1" dirty="0">
                <a:highlight>
                  <a:srgbClr val="00FFFF"/>
                </a:highlight>
              </a:rPr>
              <a:t>無 色 聲 香 味 觸 法</a:t>
            </a:r>
            <a:r>
              <a:rPr lang="zh-TW" altLang="en-US" b="1" dirty="0"/>
              <a:t>  </a:t>
            </a:r>
            <a:r>
              <a:rPr lang="en-US" altLang="zh-TW" b="1" dirty="0"/>
              <a:t>12	 		</a:t>
            </a:r>
            <a:r>
              <a:rPr lang="zh-TW" altLang="en-US" b="1" dirty="0">
                <a:solidFill>
                  <a:srgbClr val="FFFF00"/>
                </a:solidFill>
                <a:highlight>
                  <a:srgbClr val="000080"/>
                </a:highlight>
              </a:rPr>
              <a:t>是 無 等 等 呪 能 除 一 切 苦</a:t>
            </a:r>
            <a:r>
              <a:rPr lang="zh-TW" altLang="en-US" b="1" dirty="0">
                <a:solidFill>
                  <a:srgbClr val="FFFF00"/>
                </a:solidFill>
              </a:rPr>
              <a:t>  </a:t>
            </a:r>
            <a:r>
              <a:rPr lang="en-US" altLang="zh-TW" b="1" dirty="0"/>
              <a:t>26</a:t>
            </a:r>
          </a:p>
          <a:p>
            <a:r>
              <a:rPr lang="zh-TW" altLang="en-US" b="1" dirty="0">
                <a:highlight>
                  <a:srgbClr val="00FFFF"/>
                </a:highlight>
              </a:rPr>
              <a:t>無 眼 界 乃 至 無 意 識 界 </a:t>
            </a:r>
            <a:r>
              <a:rPr lang="zh-TW" altLang="en-US" b="1" dirty="0"/>
              <a:t> </a:t>
            </a:r>
            <a:r>
              <a:rPr lang="en-US" altLang="zh-TW" b="1" dirty="0"/>
              <a:t>13	 	</a:t>
            </a:r>
            <a:r>
              <a:rPr lang="zh-TW" altLang="en-US" b="1" dirty="0">
                <a:solidFill>
                  <a:srgbClr val="FFFF00"/>
                </a:solidFill>
                <a:highlight>
                  <a:srgbClr val="000080"/>
                </a:highlight>
              </a:rPr>
              <a:t>眞 實 不 虛 故 說 般 若 波 羅 蜜 多</a:t>
            </a:r>
            <a:r>
              <a:rPr lang="zh-TW" altLang="en-US" b="1" dirty="0">
                <a:solidFill>
                  <a:srgbClr val="FFFF00"/>
                </a:solidFill>
              </a:rPr>
              <a:t>  </a:t>
            </a:r>
            <a:r>
              <a:rPr lang="en-US" altLang="zh-TW" b="1" dirty="0"/>
              <a:t>27</a:t>
            </a:r>
          </a:p>
          <a:p>
            <a:r>
              <a:rPr lang="zh-TW" altLang="en-US" b="1" dirty="0">
                <a:highlight>
                  <a:srgbClr val="00FFFF"/>
                </a:highlight>
              </a:rPr>
              <a:t>無 無 明 亦 無 無 明 盡</a:t>
            </a:r>
            <a:r>
              <a:rPr lang="zh-TW" altLang="en-US" b="1" dirty="0"/>
              <a:t>  </a:t>
            </a:r>
            <a:r>
              <a:rPr lang="en-US" altLang="zh-TW" b="1" dirty="0"/>
              <a:t>14	 		</a:t>
            </a:r>
            <a:r>
              <a:rPr lang="zh-TW" altLang="en-US" b="1" dirty="0">
                <a:solidFill>
                  <a:srgbClr val="FFFF00"/>
                </a:solidFill>
                <a:highlight>
                  <a:srgbClr val="000080"/>
                </a:highlight>
              </a:rPr>
              <a:t>呪 即 說 呪 曰</a:t>
            </a:r>
            <a:r>
              <a:rPr lang="zh-TW" altLang="en-US" b="1" dirty="0">
                <a:solidFill>
                  <a:srgbClr val="FFFF00"/>
                </a:solidFill>
              </a:rPr>
              <a:t>  </a:t>
            </a:r>
            <a:r>
              <a:rPr lang="en-US" altLang="zh-TW" b="1" dirty="0"/>
              <a:t>28</a:t>
            </a:r>
          </a:p>
          <a:p>
            <a:endParaRPr lang="en-US" altLang="zh-TW" b="1" dirty="0"/>
          </a:p>
          <a:p>
            <a:r>
              <a:rPr lang="zh-TW" altLang="en-US" b="1" dirty="0">
                <a:solidFill>
                  <a:srgbClr val="C00000"/>
                </a:solidFill>
                <a:highlight>
                  <a:srgbClr val="FFFF00"/>
                </a:highlight>
              </a:rPr>
              <a:t>揭 諦 揭 諦 波 羅 揭 諦 波 羅 僧 揭 諦 菩 提 娑 婆 訶</a:t>
            </a:r>
            <a:r>
              <a:rPr lang="zh-TW" altLang="en-US" b="1" dirty="0">
                <a:solidFill>
                  <a:srgbClr val="C00000"/>
                </a:solidFill>
              </a:rPr>
              <a:t>  </a:t>
            </a:r>
            <a:r>
              <a:rPr lang="en-US" altLang="zh-TW" b="1" dirty="0"/>
              <a:t>Mantra</a:t>
            </a:r>
          </a:p>
        </p:txBody>
      </p:sp>
      <p:sp>
        <p:nvSpPr>
          <p:cNvPr id="4" name="TextBox 3">
            <a:extLst>
              <a:ext uri="{FF2B5EF4-FFF2-40B4-BE49-F238E27FC236}">
                <a16:creationId xmlns:a16="http://schemas.microsoft.com/office/drawing/2014/main" id="{67AC8BF1-3E19-73C0-99A6-F0C14504052B}"/>
              </a:ext>
            </a:extLst>
          </p:cNvPr>
          <p:cNvSpPr txBox="1"/>
          <p:nvPr/>
        </p:nvSpPr>
        <p:spPr>
          <a:xfrm>
            <a:off x="4489174" y="1163565"/>
            <a:ext cx="1298713" cy="369332"/>
          </a:xfrm>
          <a:prstGeom prst="rect">
            <a:avLst/>
          </a:prstGeom>
          <a:noFill/>
        </p:spPr>
        <p:txBody>
          <a:bodyPr wrap="square" rtlCol="0">
            <a:spAutoFit/>
          </a:bodyPr>
          <a:lstStyle/>
          <a:p>
            <a:r>
              <a:rPr lang="en-US" b="1" dirty="0">
                <a:solidFill>
                  <a:srgbClr val="C00000"/>
                </a:solidFill>
                <a:highlight>
                  <a:srgbClr val="FFFF00"/>
                </a:highlight>
              </a:rPr>
              <a:t>Months 1-3</a:t>
            </a:r>
          </a:p>
        </p:txBody>
      </p:sp>
      <p:sp>
        <p:nvSpPr>
          <p:cNvPr id="6" name="TextBox 5">
            <a:extLst>
              <a:ext uri="{FF2B5EF4-FFF2-40B4-BE49-F238E27FC236}">
                <a16:creationId xmlns:a16="http://schemas.microsoft.com/office/drawing/2014/main" id="{3CA0BCC0-F6BC-AA4C-2CDA-2F5D55639C1A}"/>
              </a:ext>
            </a:extLst>
          </p:cNvPr>
          <p:cNvSpPr txBox="1"/>
          <p:nvPr/>
        </p:nvSpPr>
        <p:spPr>
          <a:xfrm>
            <a:off x="6950765" y="5843770"/>
            <a:ext cx="2246243" cy="369332"/>
          </a:xfrm>
          <a:prstGeom prst="rect">
            <a:avLst/>
          </a:prstGeom>
          <a:noFill/>
        </p:spPr>
        <p:txBody>
          <a:bodyPr wrap="square" rtlCol="0">
            <a:spAutoFit/>
          </a:bodyPr>
          <a:lstStyle/>
          <a:p>
            <a:r>
              <a:rPr lang="en-US" sz="1800" b="1" dirty="0">
                <a:solidFill>
                  <a:srgbClr val="C00000"/>
                </a:solidFill>
                <a:highlight>
                  <a:srgbClr val="FFFF00"/>
                </a:highlight>
              </a:rPr>
              <a:t>Months 1-3</a:t>
            </a:r>
          </a:p>
        </p:txBody>
      </p:sp>
      <p:sp>
        <p:nvSpPr>
          <p:cNvPr id="7" name="TextBox 6">
            <a:extLst>
              <a:ext uri="{FF2B5EF4-FFF2-40B4-BE49-F238E27FC236}">
                <a16:creationId xmlns:a16="http://schemas.microsoft.com/office/drawing/2014/main" id="{8C1297D2-BBC7-3D12-D0DD-CA6EB73A2BBF}"/>
              </a:ext>
            </a:extLst>
          </p:cNvPr>
          <p:cNvSpPr txBox="1"/>
          <p:nvPr/>
        </p:nvSpPr>
        <p:spPr>
          <a:xfrm>
            <a:off x="3955774" y="5002072"/>
            <a:ext cx="1318591" cy="369332"/>
          </a:xfrm>
          <a:prstGeom prst="rect">
            <a:avLst/>
          </a:prstGeom>
          <a:noFill/>
        </p:spPr>
        <p:txBody>
          <a:bodyPr wrap="square" rtlCol="0">
            <a:spAutoFit/>
          </a:bodyPr>
          <a:lstStyle/>
          <a:p>
            <a:r>
              <a:rPr lang="en-US" sz="1800" b="1" dirty="0">
                <a:highlight>
                  <a:srgbClr val="00FFFF"/>
                </a:highlight>
              </a:rPr>
              <a:t>Months 7-9</a:t>
            </a:r>
          </a:p>
        </p:txBody>
      </p:sp>
      <p:sp>
        <p:nvSpPr>
          <p:cNvPr id="8" name="TextBox 7">
            <a:extLst>
              <a:ext uri="{FF2B5EF4-FFF2-40B4-BE49-F238E27FC236}">
                <a16:creationId xmlns:a16="http://schemas.microsoft.com/office/drawing/2014/main" id="{7A2468D4-3E64-9F2C-AC4A-845F2E669511}"/>
              </a:ext>
            </a:extLst>
          </p:cNvPr>
          <p:cNvSpPr txBox="1"/>
          <p:nvPr/>
        </p:nvSpPr>
        <p:spPr>
          <a:xfrm>
            <a:off x="9107557" y="1883491"/>
            <a:ext cx="1384852" cy="369332"/>
          </a:xfrm>
          <a:prstGeom prst="rect">
            <a:avLst/>
          </a:prstGeom>
          <a:noFill/>
        </p:spPr>
        <p:txBody>
          <a:bodyPr wrap="square" rtlCol="0">
            <a:spAutoFit/>
          </a:bodyPr>
          <a:lstStyle/>
          <a:p>
            <a:r>
              <a:rPr lang="en-US" sz="1800" b="1" dirty="0">
                <a:highlight>
                  <a:srgbClr val="00FFFF"/>
                </a:highlight>
              </a:rPr>
              <a:t>Months 7-9</a:t>
            </a:r>
          </a:p>
        </p:txBody>
      </p:sp>
      <p:sp>
        <p:nvSpPr>
          <p:cNvPr id="9" name="TextBox 8">
            <a:extLst>
              <a:ext uri="{FF2B5EF4-FFF2-40B4-BE49-F238E27FC236}">
                <a16:creationId xmlns:a16="http://schemas.microsoft.com/office/drawing/2014/main" id="{0FA2694F-C962-3916-0DCB-E51347A5ECF5}"/>
              </a:ext>
            </a:extLst>
          </p:cNvPr>
          <p:cNvSpPr txBox="1"/>
          <p:nvPr/>
        </p:nvSpPr>
        <p:spPr>
          <a:xfrm>
            <a:off x="3597964" y="3008243"/>
            <a:ext cx="1384853" cy="369332"/>
          </a:xfrm>
          <a:prstGeom prst="rect">
            <a:avLst/>
          </a:prstGeom>
          <a:noFill/>
        </p:spPr>
        <p:txBody>
          <a:bodyPr wrap="square" rtlCol="0">
            <a:spAutoFit/>
          </a:bodyPr>
          <a:lstStyle/>
          <a:p>
            <a:r>
              <a:rPr lang="en-US" sz="1800" b="1" dirty="0">
                <a:highlight>
                  <a:srgbClr val="00FF00"/>
                </a:highlight>
              </a:rPr>
              <a:t>Months 4-6</a:t>
            </a:r>
          </a:p>
        </p:txBody>
      </p:sp>
      <p:sp>
        <p:nvSpPr>
          <p:cNvPr id="10" name="TextBox 9">
            <a:extLst>
              <a:ext uri="{FF2B5EF4-FFF2-40B4-BE49-F238E27FC236}">
                <a16:creationId xmlns:a16="http://schemas.microsoft.com/office/drawing/2014/main" id="{C4B22BB7-5E9E-9DAB-3D77-14013CE06968}"/>
              </a:ext>
            </a:extLst>
          </p:cNvPr>
          <p:cNvSpPr txBox="1"/>
          <p:nvPr/>
        </p:nvSpPr>
        <p:spPr>
          <a:xfrm>
            <a:off x="8700052" y="4149919"/>
            <a:ext cx="1543879" cy="646331"/>
          </a:xfrm>
          <a:prstGeom prst="rect">
            <a:avLst/>
          </a:prstGeom>
          <a:noFill/>
        </p:spPr>
        <p:txBody>
          <a:bodyPr wrap="square" rtlCol="0">
            <a:spAutoFit/>
          </a:bodyPr>
          <a:lstStyle/>
          <a:p>
            <a:r>
              <a:rPr lang="en-US" sz="1800" b="1" dirty="0">
                <a:solidFill>
                  <a:srgbClr val="FFFF00"/>
                </a:solidFill>
                <a:highlight>
                  <a:srgbClr val="000080"/>
                </a:highlight>
              </a:rPr>
              <a:t>Months 10-12</a:t>
            </a:r>
          </a:p>
          <a:p>
            <a:endParaRPr lang="en-US" dirty="0">
              <a:solidFill>
                <a:srgbClr val="FFFF00"/>
              </a:solidFill>
            </a:endParaRPr>
          </a:p>
        </p:txBody>
      </p:sp>
      <p:sp>
        <p:nvSpPr>
          <p:cNvPr id="11" name="TextBox 10">
            <a:extLst>
              <a:ext uri="{FF2B5EF4-FFF2-40B4-BE49-F238E27FC236}">
                <a16:creationId xmlns:a16="http://schemas.microsoft.com/office/drawing/2014/main" id="{69F4BDBB-B2E5-AA04-0C76-98F0E27ECC9D}"/>
              </a:ext>
            </a:extLst>
          </p:cNvPr>
          <p:cNvSpPr txBox="1"/>
          <p:nvPr/>
        </p:nvSpPr>
        <p:spPr>
          <a:xfrm>
            <a:off x="268514" y="159441"/>
            <a:ext cx="11807371" cy="532903"/>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800" b="1" dirty="0">
                <a:solidFill>
                  <a:srgbClr val="FF0000"/>
                </a:solidFill>
                <a:latin typeface="Calibri" panose="020F0502020204030204" pitchFamily="34" charset="0"/>
                <a:ea typeface="DengXian" panose="02010600030101010101" pitchFamily="2" charset="-122"/>
                <a:cs typeface="Times New Roman" panose="02020603050405020304" pitchFamily="18" charset="0"/>
              </a:rPr>
              <a:t>3</a:t>
            </a: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.1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(Xuanzang's Heart Sutra, Lesson </a:t>
            </a:r>
            <a:r>
              <a:rPr lang="en-US" sz="2000" dirty="0">
                <a:solidFill>
                  <a:prstClr val="black"/>
                </a:solidFill>
                <a:latin typeface="Calibri" panose="020F0502020204030204" pitchFamily="34" charset="0"/>
                <a:ea typeface="DengXian" panose="02010600030101010101" pitchFamily="2" charset="-122"/>
                <a:cs typeface="Times New Roman" panose="02020603050405020304" pitchFamily="18" charset="0"/>
              </a:rPr>
              <a:t>Three</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a:t>
            </a:r>
          </a:p>
        </p:txBody>
      </p:sp>
      <p:sp>
        <p:nvSpPr>
          <p:cNvPr id="12" name="Footer Placeholder 11">
            <a:extLst>
              <a:ext uri="{FF2B5EF4-FFF2-40B4-BE49-F238E27FC236}">
                <a16:creationId xmlns:a16="http://schemas.microsoft.com/office/drawing/2014/main" id="{DB22F829-4538-BD41-D994-7AEB76682507}"/>
              </a:ext>
            </a:extLst>
          </p:cNvPr>
          <p:cNvSpPr>
            <a:spLocks noGrp="1"/>
          </p:cNvSpPr>
          <p:nvPr>
            <p:ph type="ftr" sz="quarter" idx="11"/>
          </p:nvPr>
        </p:nvSpPr>
        <p:spPr/>
        <p:txBody>
          <a:bodyPr/>
          <a:lstStyle/>
          <a:p>
            <a:r>
              <a:rPr lang="en-US" dirty="0"/>
              <a:t>Xuanzang's Heart Sutra in Sino-Korean</a:t>
            </a:r>
          </a:p>
        </p:txBody>
      </p:sp>
      <p:sp>
        <p:nvSpPr>
          <p:cNvPr id="3" name="TextBox 2">
            <a:extLst>
              <a:ext uri="{FF2B5EF4-FFF2-40B4-BE49-F238E27FC236}">
                <a16:creationId xmlns:a16="http://schemas.microsoft.com/office/drawing/2014/main" id="{16BE5A67-D7F8-70BC-6B89-195FE2987086}"/>
              </a:ext>
            </a:extLst>
          </p:cNvPr>
          <p:cNvSpPr txBox="1"/>
          <p:nvPr/>
        </p:nvSpPr>
        <p:spPr>
          <a:xfrm>
            <a:off x="268515" y="6213102"/>
            <a:ext cx="2046514" cy="461665"/>
          </a:xfrm>
          <a:prstGeom prst="rect">
            <a:avLst/>
          </a:prstGeom>
          <a:noFill/>
        </p:spPr>
        <p:txBody>
          <a:bodyPr wrap="square" rtlCol="0">
            <a:spAutoFit/>
          </a:bodyPr>
          <a:lstStyle/>
          <a:p>
            <a:r>
              <a:rPr lang="en-US" sz="2400" b="1" dirty="0"/>
              <a:t>You Are Here</a:t>
            </a:r>
          </a:p>
        </p:txBody>
      </p:sp>
      <p:sp>
        <p:nvSpPr>
          <p:cNvPr id="13" name="Rectangle 12">
            <a:extLst>
              <a:ext uri="{FF2B5EF4-FFF2-40B4-BE49-F238E27FC236}">
                <a16:creationId xmlns:a16="http://schemas.microsoft.com/office/drawing/2014/main" id="{5A9EB681-351A-7680-EEAF-90CED6B3EE34}"/>
              </a:ext>
            </a:extLst>
          </p:cNvPr>
          <p:cNvSpPr/>
          <p:nvPr/>
        </p:nvSpPr>
        <p:spPr>
          <a:xfrm>
            <a:off x="268515" y="6213102"/>
            <a:ext cx="1843314" cy="46166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a:extLst>
              <a:ext uri="{FF2B5EF4-FFF2-40B4-BE49-F238E27FC236}">
                <a16:creationId xmlns:a16="http://schemas.microsoft.com/office/drawing/2014/main" id="{1423A55C-EA49-47C4-336C-8E4F2AC07828}"/>
              </a:ext>
            </a:extLst>
          </p:cNvPr>
          <p:cNvCxnSpPr>
            <a:cxnSpLocks/>
          </p:cNvCxnSpPr>
          <p:nvPr/>
        </p:nvCxnSpPr>
        <p:spPr>
          <a:xfrm flipV="1">
            <a:off x="2169886" y="6213102"/>
            <a:ext cx="653143" cy="23083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AF8BCBE0-A06F-36C5-9B4E-7E7DA99C9A49}"/>
              </a:ext>
            </a:extLst>
          </p:cNvPr>
          <p:cNvSpPr txBox="1"/>
          <p:nvPr/>
        </p:nvSpPr>
        <p:spPr>
          <a:xfrm>
            <a:off x="117061" y="2135092"/>
            <a:ext cx="834571" cy="830997"/>
          </a:xfrm>
          <a:prstGeom prst="rect">
            <a:avLst/>
          </a:prstGeom>
          <a:noFill/>
        </p:spPr>
        <p:txBody>
          <a:bodyPr wrap="square" rtlCol="0">
            <a:spAutoFit/>
          </a:bodyPr>
          <a:lstStyle/>
          <a:p>
            <a:r>
              <a:rPr lang="en-US" sz="2400" b="1" dirty="0"/>
              <a:t>And</a:t>
            </a:r>
          </a:p>
          <a:p>
            <a:r>
              <a:rPr lang="en-US" sz="2400" b="1" dirty="0"/>
              <a:t>Here</a:t>
            </a:r>
          </a:p>
        </p:txBody>
      </p:sp>
      <p:sp>
        <p:nvSpPr>
          <p:cNvPr id="18" name="Rectangle 17">
            <a:extLst>
              <a:ext uri="{FF2B5EF4-FFF2-40B4-BE49-F238E27FC236}">
                <a16:creationId xmlns:a16="http://schemas.microsoft.com/office/drawing/2014/main" id="{74D03857-2E39-81C0-0007-4D1A5D3E9649}"/>
              </a:ext>
            </a:extLst>
          </p:cNvPr>
          <p:cNvSpPr/>
          <p:nvPr/>
        </p:nvSpPr>
        <p:spPr>
          <a:xfrm>
            <a:off x="117061" y="2107957"/>
            <a:ext cx="730289" cy="88526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Right 18">
            <a:extLst>
              <a:ext uri="{FF2B5EF4-FFF2-40B4-BE49-F238E27FC236}">
                <a16:creationId xmlns:a16="http://schemas.microsoft.com/office/drawing/2014/main" id="{2187AEDF-4E38-BFDD-15E0-03FAFC47D505}"/>
              </a:ext>
            </a:extLst>
          </p:cNvPr>
          <p:cNvSpPr/>
          <p:nvPr/>
        </p:nvSpPr>
        <p:spPr>
          <a:xfrm>
            <a:off x="268515" y="1741714"/>
            <a:ext cx="626007" cy="268515"/>
          </a:xfrm>
          <a:prstGeom prst="rightArrow">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08CE81F-7BD9-9A47-6EAB-D15CC38FE47A}"/>
              </a:ext>
            </a:extLst>
          </p:cNvPr>
          <p:cNvSpPr txBox="1"/>
          <p:nvPr/>
        </p:nvSpPr>
        <p:spPr>
          <a:xfrm>
            <a:off x="2962965" y="366481"/>
            <a:ext cx="3052417" cy="584775"/>
          </a:xfrm>
          <a:prstGeom prst="rect">
            <a:avLst/>
          </a:prstGeom>
          <a:noFill/>
        </p:spPr>
        <p:txBody>
          <a:bodyPr wrap="square" rtlCol="0">
            <a:spAutoFit/>
          </a:bodyPr>
          <a:lstStyle/>
          <a:p>
            <a:r>
              <a:rPr lang="en-US" sz="3200" b="1" dirty="0"/>
              <a:t>The Big Picture</a:t>
            </a:r>
          </a:p>
        </p:txBody>
      </p:sp>
      <p:sp>
        <p:nvSpPr>
          <p:cNvPr id="21" name="Rectangle 20">
            <a:extLst>
              <a:ext uri="{FF2B5EF4-FFF2-40B4-BE49-F238E27FC236}">
                <a16:creationId xmlns:a16="http://schemas.microsoft.com/office/drawing/2014/main" id="{FDA58B11-DBC1-4388-1FFD-9ABA513D23FF}"/>
              </a:ext>
            </a:extLst>
          </p:cNvPr>
          <p:cNvSpPr/>
          <p:nvPr/>
        </p:nvSpPr>
        <p:spPr>
          <a:xfrm>
            <a:off x="2962965" y="418353"/>
            <a:ext cx="2697606" cy="532903"/>
          </a:xfrm>
          <a:prstGeom prst="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62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2C3223D-6649-6D8F-F207-CD7D04FF40C5}"/>
              </a:ext>
            </a:extLst>
          </p:cNvPr>
          <p:cNvSpPr>
            <a:spLocks noGrp="1"/>
          </p:cNvSpPr>
          <p:nvPr>
            <p:ph type="ftr" sz="quarter" idx="11"/>
          </p:nvPr>
        </p:nvSpPr>
        <p:spPr/>
        <p:txBody>
          <a:bodyPr/>
          <a:lstStyle/>
          <a:p>
            <a:r>
              <a:rPr lang="en-US" dirty="0"/>
              <a:t>Xuanzang's Heart Sutra in Sino-Korean</a:t>
            </a:r>
          </a:p>
        </p:txBody>
      </p:sp>
      <p:sp>
        <p:nvSpPr>
          <p:cNvPr id="3" name="TextBox 2">
            <a:extLst>
              <a:ext uri="{FF2B5EF4-FFF2-40B4-BE49-F238E27FC236}">
                <a16:creationId xmlns:a16="http://schemas.microsoft.com/office/drawing/2014/main" id="{6A6D0032-8839-A078-8755-6AF17E367140}"/>
              </a:ext>
            </a:extLst>
          </p:cNvPr>
          <p:cNvSpPr txBox="1"/>
          <p:nvPr/>
        </p:nvSpPr>
        <p:spPr>
          <a:xfrm>
            <a:off x="142407" y="59961"/>
            <a:ext cx="1193966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solidFill>
                  <a:srgbClr val="FF0000"/>
                </a:solidFill>
                <a:latin typeface="Calibri" panose="020F0502020204030204" pitchFamily="34" charset="0"/>
                <a:ea typeface="DengXian" panose="02010600030101010101" pitchFamily="2" charset="-122"/>
                <a:cs typeface="Times New Roman" panose="02020603050405020304" pitchFamily="18" charset="0"/>
              </a:rPr>
              <a:t>3</a:t>
            </a: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.2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(Xuanzang's Heart Sutra, Lesson </a:t>
            </a:r>
            <a:r>
              <a:rPr lang="en-US" sz="2000" dirty="0">
                <a:solidFill>
                  <a:prstClr val="black"/>
                </a:solidFill>
                <a:latin typeface="Calibri" panose="020F0502020204030204" pitchFamily="34" charset="0"/>
                <a:ea typeface="DengXian" panose="02010600030101010101" pitchFamily="2" charset="-122"/>
                <a:cs typeface="Times New Roman" panose="02020603050405020304" pitchFamily="18" charset="0"/>
              </a:rPr>
              <a:t>Three</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EE2A6AA9-3010-DD5F-A032-25212FEE1A69}"/>
              </a:ext>
            </a:extLst>
          </p:cNvPr>
          <p:cNvSpPr txBox="1"/>
          <p:nvPr/>
        </p:nvSpPr>
        <p:spPr>
          <a:xfrm>
            <a:off x="697040" y="760751"/>
            <a:ext cx="10680493" cy="5324535"/>
          </a:xfrm>
          <a:prstGeom prst="rect">
            <a:avLst/>
          </a:prstGeom>
          <a:noFill/>
        </p:spPr>
        <p:txBody>
          <a:bodyPr wrap="square" rtlCol="0">
            <a:spAutoFit/>
          </a:bodyPr>
          <a:lstStyle/>
          <a:p>
            <a:pPr algn="ctr"/>
            <a:r>
              <a:rPr lang="zh-CN" altLang="en-US" sz="3200" b="1" dirty="0"/>
              <a:t>揭 諦 揭 諦 波 羅 揭 諦 波 羅 僧 揭 諦 菩 提 娑 婆 訶  </a:t>
            </a:r>
            <a:r>
              <a:rPr lang="en-US" altLang="zh-CN" dirty="0"/>
              <a:t>HJ</a:t>
            </a:r>
          </a:p>
          <a:p>
            <a:pPr algn="ctr"/>
            <a:endParaRPr lang="zh-CN" altLang="en-US" sz="1200" dirty="0"/>
          </a:p>
          <a:p>
            <a:pPr algn="ctr"/>
            <a:r>
              <a:rPr lang="en-US" sz="3200" dirty="0" err="1"/>
              <a:t>jiē</a:t>
            </a:r>
            <a:r>
              <a:rPr lang="en-US" sz="3200" dirty="0"/>
              <a:t> </a:t>
            </a:r>
            <a:r>
              <a:rPr lang="en-US" sz="3200" dirty="0" err="1"/>
              <a:t>dì</a:t>
            </a:r>
            <a:r>
              <a:rPr lang="en-US" sz="3200" dirty="0"/>
              <a:t> </a:t>
            </a:r>
            <a:r>
              <a:rPr lang="en-US" sz="3200" dirty="0" err="1"/>
              <a:t>jiē</a:t>
            </a:r>
            <a:r>
              <a:rPr lang="en-US" sz="3200" dirty="0"/>
              <a:t> </a:t>
            </a:r>
            <a:r>
              <a:rPr lang="en-US" sz="3200" dirty="0" err="1"/>
              <a:t>dì</a:t>
            </a:r>
            <a:r>
              <a:rPr lang="en-US" sz="3200" dirty="0"/>
              <a:t> </a:t>
            </a:r>
            <a:r>
              <a:rPr lang="en-US" sz="3200" dirty="0" err="1"/>
              <a:t>bō</a:t>
            </a:r>
            <a:r>
              <a:rPr lang="en-US" sz="3200" dirty="0"/>
              <a:t> </a:t>
            </a:r>
            <a:r>
              <a:rPr lang="en-US" sz="3200" dirty="0" err="1"/>
              <a:t>luó</a:t>
            </a:r>
            <a:r>
              <a:rPr lang="en-US" sz="3200" dirty="0"/>
              <a:t> </a:t>
            </a:r>
            <a:r>
              <a:rPr lang="en-US" sz="3200" dirty="0" err="1"/>
              <a:t>jiē</a:t>
            </a:r>
            <a:r>
              <a:rPr lang="en-US" sz="3200" dirty="0"/>
              <a:t> </a:t>
            </a:r>
            <a:r>
              <a:rPr lang="en-US" sz="3200" dirty="0" err="1"/>
              <a:t>dì</a:t>
            </a:r>
            <a:r>
              <a:rPr lang="en-US" sz="3200" dirty="0"/>
              <a:t> </a:t>
            </a:r>
            <a:r>
              <a:rPr lang="en-US" sz="3200" dirty="0" err="1"/>
              <a:t>bō</a:t>
            </a:r>
            <a:r>
              <a:rPr lang="en-US" sz="3200" dirty="0"/>
              <a:t> </a:t>
            </a:r>
            <a:r>
              <a:rPr lang="en-US" sz="3200" dirty="0" err="1"/>
              <a:t>luó</a:t>
            </a:r>
            <a:r>
              <a:rPr lang="en-US" sz="3200" dirty="0"/>
              <a:t> </a:t>
            </a:r>
            <a:r>
              <a:rPr lang="en-US" sz="3200" dirty="0" err="1"/>
              <a:t>sēng</a:t>
            </a:r>
            <a:r>
              <a:rPr lang="en-US" sz="3200" dirty="0"/>
              <a:t> </a:t>
            </a:r>
            <a:r>
              <a:rPr lang="en-US" sz="3200" dirty="0" err="1"/>
              <a:t>jiē</a:t>
            </a:r>
            <a:r>
              <a:rPr lang="en-US" sz="3200" dirty="0"/>
              <a:t> </a:t>
            </a:r>
            <a:r>
              <a:rPr lang="en-US" sz="3200" dirty="0" err="1"/>
              <a:t>dì</a:t>
            </a:r>
            <a:r>
              <a:rPr lang="en-US" sz="3200" dirty="0"/>
              <a:t> </a:t>
            </a:r>
            <a:r>
              <a:rPr lang="en-US" sz="3200" dirty="0" err="1"/>
              <a:t>pú</a:t>
            </a:r>
            <a:r>
              <a:rPr lang="en-US" sz="3200" dirty="0"/>
              <a:t> </a:t>
            </a:r>
            <a:r>
              <a:rPr lang="en-US" sz="3200" dirty="0" err="1"/>
              <a:t>tí</a:t>
            </a:r>
            <a:r>
              <a:rPr lang="en-US" sz="3200" dirty="0"/>
              <a:t> </a:t>
            </a:r>
            <a:r>
              <a:rPr lang="en-US" sz="3200" dirty="0" err="1"/>
              <a:t>sà</a:t>
            </a:r>
            <a:r>
              <a:rPr lang="en-US" sz="3200" dirty="0"/>
              <a:t> </a:t>
            </a:r>
            <a:r>
              <a:rPr lang="en-US" sz="3200" dirty="0" err="1"/>
              <a:t>pó</a:t>
            </a:r>
            <a:r>
              <a:rPr lang="en-US" sz="3200" dirty="0"/>
              <a:t> </a:t>
            </a:r>
            <a:r>
              <a:rPr lang="en-US" sz="3200" dirty="0" err="1"/>
              <a:t>hē</a:t>
            </a:r>
            <a:r>
              <a:rPr lang="en-US" sz="3200" dirty="0"/>
              <a:t>  </a:t>
            </a:r>
            <a:r>
              <a:rPr lang="en-US" dirty="0"/>
              <a:t>Mn</a:t>
            </a:r>
          </a:p>
          <a:p>
            <a:pPr algn="ctr"/>
            <a:endParaRPr lang="en-US" sz="1200" dirty="0"/>
          </a:p>
          <a:p>
            <a:pPr algn="ctr"/>
            <a:r>
              <a:rPr lang="en-US" sz="3200" dirty="0" err="1"/>
              <a:t>yết-đế</a:t>
            </a:r>
            <a:r>
              <a:rPr lang="en-US" sz="3200" dirty="0"/>
              <a:t> </a:t>
            </a:r>
            <a:r>
              <a:rPr lang="en-US" sz="3200" dirty="0" err="1"/>
              <a:t>yết-đế</a:t>
            </a:r>
            <a:r>
              <a:rPr lang="en-US" sz="3200" dirty="0"/>
              <a:t> </a:t>
            </a:r>
            <a:r>
              <a:rPr lang="en-US" sz="3200" dirty="0" err="1"/>
              <a:t>ba</a:t>
            </a:r>
            <a:r>
              <a:rPr lang="en-US" sz="3200" dirty="0"/>
              <a:t> la </a:t>
            </a:r>
            <a:r>
              <a:rPr lang="en-US" sz="3200" dirty="0" err="1"/>
              <a:t>yết-đế</a:t>
            </a:r>
            <a:r>
              <a:rPr lang="en-US" sz="3200" dirty="0"/>
              <a:t> </a:t>
            </a:r>
            <a:r>
              <a:rPr lang="en-US" sz="3200" dirty="0" err="1"/>
              <a:t>ba</a:t>
            </a:r>
            <a:r>
              <a:rPr lang="en-US" sz="3200" dirty="0"/>
              <a:t> la </a:t>
            </a:r>
            <a:r>
              <a:rPr lang="en-US" sz="3200" dirty="0" err="1"/>
              <a:t>tăng</a:t>
            </a:r>
            <a:r>
              <a:rPr lang="en-US" sz="3200" dirty="0"/>
              <a:t> </a:t>
            </a:r>
            <a:r>
              <a:rPr lang="en-US" sz="3200" dirty="0" err="1"/>
              <a:t>yết</a:t>
            </a:r>
            <a:r>
              <a:rPr lang="en-US" sz="3200" dirty="0"/>
              <a:t> </a:t>
            </a:r>
            <a:r>
              <a:rPr lang="en-US" sz="3200" dirty="0" err="1"/>
              <a:t>đế</a:t>
            </a:r>
            <a:r>
              <a:rPr lang="en-US" sz="3200" dirty="0"/>
              <a:t> </a:t>
            </a:r>
            <a:r>
              <a:rPr lang="en-US" sz="3200" dirty="0" err="1"/>
              <a:t>bồ</a:t>
            </a:r>
            <a:r>
              <a:rPr lang="en-US" sz="3200" dirty="0"/>
              <a:t> </a:t>
            </a:r>
            <a:r>
              <a:rPr lang="en-US" sz="3200" dirty="0" err="1"/>
              <a:t>đề</a:t>
            </a:r>
            <a:r>
              <a:rPr lang="en-US" sz="3200" dirty="0"/>
              <a:t> </a:t>
            </a:r>
            <a:r>
              <a:rPr lang="en-US" sz="3200" dirty="0" err="1"/>
              <a:t>tát</a:t>
            </a:r>
            <a:r>
              <a:rPr lang="en-US" sz="3200" dirty="0"/>
              <a:t> </a:t>
            </a:r>
            <a:r>
              <a:rPr lang="en-US" sz="3200" dirty="0" err="1"/>
              <a:t>bà</a:t>
            </a:r>
            <a:r>
              <a:rPr lang="en-US" sz="3200" dirty="0"/>
              <a:t> ha  </a:t>
            </a:r>
            <a:r>
              <a:rPr lang="en-US" dirty="0"/>
              <a:t>Vt</a:t>
            </a:r>
          </a:p>
          <a:p>
            <a:pPr algn="ctr"/>
            <a:endParaRPr lang="en-US" sz="1200" dirty="0"/>
          </a:p>
          <a:p>
            <a:pPr algn="ctr"/>
            <a:r>
              <a:rPr lang="en-US" sz="3200" dirty="0" err="1"/>
              <a:t>gya</a:t>
            </a:r>
            <a:r>
              <a:rPr lang="en-US" sz="3200" dirty="0"/>
              <a:t> </a:t>
            </a:r>
            <a:r>
              <a:rPr lang="en-US" sz="3200" dirty="0" err="1"/>
              <a:t>tei</a:t>
            </a:r>
            <a:r>
              <a:rPr lang="en-US" sz="3200" dirty="0"/>
              <a:t> </a:t>
            </a:r>
            <a:r>
              <a:rPr lang="en-US" sz="3200" dirty="0" err="1"/>
              <a:t>gya</a:t>
            </a:r>
            <a:r>
              <a:rPr lang="en-US" sz="3200" dirty="0"/>
              <a:t> </a:t>
            </a:r>
            <a:r>
              <a:rPr lang="en-US" sz="3200" dirty="0" err="1"/>
              <a:t>tei</a:t>
            </a:r>
            <a:r>
              <a:rPr lang="en-US" sz="3200" dirty="0"/>
              <a:t> hara </a:t>
            </a:r>
            <a:r>
              <a:rPr lang="en-US" sz="3200" dirty="0" err="1"/>
              <a:t>gya</a:t>
            </a:r>
            <a:r>
              <a:rPr lang="en-US" sz="3200" dirty="0"/>
              <a:t> </a:t>
            </a:r>
            <a:r>
              <a:rPr lang="en-US" sz="3200" dirty="0" err="1"/>
              <a:t>tei</a:t>
            </a:r>
            <a:r>
              <a:rPr lang="en-US" sz="3200" dirty="0"/>
              <a:t> hara so </a:t>
            </a:r>
            <a:r>
              <a:rPr lang="en-US" sz="3200" dirty="0" err="1"/>
              <a:t>gya</a:t>
            </a:r>
            <a:r>
              <a:rPr lang="en-US" sz="3200" dirty="0"/>
              <a:t> </a:t>
            </a:r>
            <a:r>
              <a:rPr lang="en-US" sz="3200" dirty="0" err="1"/>
              <a:t>tei</a:t>
            </a:r>
            <a:r>
              <a:rPr lang="en-US" sz="3200" dirty="0"/>
              <a:t> </a:t>
            </a:r>
            <a:r>
              <a:rPr lang="en-US" sz="3200" dirty="0" err="1"/>
              <a:t>bo</a:t>
            </a:r>
            <a:r>
              <a:rPr lang="en-US" sz="3200" dirty="0"/>
              <a:t> ji so </a:t>
            </a:r>
            <a:r>
              <a:rPr lang="en-US" sz="3200" dirty="0" err="1"/>
              <a:t>wa</a:t>
            </a:r>
            <a:r>
              <a:rPr lang="en-US" sz="3200" dirty="0"/>
              <a:t> ka  </a:t>
            </a:r>
            <a:r>
              <a:rPr lang="en-US" dirty="0" err="1"/>
              <a:t>Jp</a:t>
            </a:r>
            <a:endParaRPr lang="en-US" dirty="0"/>
          </a:p>
          <a:p>
            <a:pPr algn="ctr"/>
            <a:endParaRPr lang="en-US" sz="1200" dirty="0"/>
          </a:p>
          <a:p>
            <a:pPr algn="ctr"/>
            <a:r>
              <a:rPr lang="en-US" sz="3200" dirty="0"/>
              <a:t>a je a je </a:t>
            </a:r>
            <a:r>
              <a:rPr lang="en-US" sz="3200" dirty="0" err="1"/>
              <a:t>ba</a:t>
            </a:r>
            <a:r>
              <a:rPr lang="en-US" sz="3200" dirty="0"/>
              <a:t> </a:t>
            </a:r>
            <a:r>
              <a:rPr lang="en-US" sz="3200" dirty="0" err="1"/>
              <a:t>ra</a:t>
            </a:r>
            <a:r>
              <a:rPr lang="en-US" sz="3200" dirty="0"/>
              <a:t> a je </a:t>
            </a:r>
            <a:r>
              <a:rPr lang="en-US" sz="3200" dirty="0" err="1"/>
              <a:t>ba</a:t>
            </a:r>
            <a:r>
              <a:rPr lang="en-US" sz="3200" dirty="0"/>
              <a:t> </a:t>
            </a:r>
            <a:r>
              <a:rPr lang="en-US" sz="3200" dirty="0" err="1"/>
              <a:t>ra</a:t>
            </a:r>
            <a:r>
              <a:rPr lang="en-US" sz="3200" dirty="0"/>
              <a:t> </a:t>
            </a:r>
            <a:r>
              <a:rPr lang="en-US" sz="3200" dirty="0" err="1"/>
              <a:t>seung</a:t>
            </a:r>
            <a:r>
              <a:rPr lang="en-US" sz="3200" dirty="0"/>
              <a:t> a je </a:t>
            </a:r>
            <a:r>
              <a:rPr lang="en-US" sz="3200" dirty="0" err="1"/>
              <a:t>mo</a:t>
            </a:r>
            <a:r>
              <a:rPr lang="en-US" sz="3200" dirty="0"/>
              <a:t> ji </a:t>
            </a:r>
            <a:r>
              <a:rPr lang="en-US" sz="3200" dirty="0" err="1"/>
              <a:t>sa</a:t>
            </a:r>
            <a:r>
              <a:rPr lang="en-US" sz="3200" dirty="0"/>
              <a:t> </a:t>
            </a:r>
            <a:r>
              <a:rPr lang="en-US" sz="3200" dirty="0" err="1"/>
              <a:t>ba</a:t>
            </a:r>
            <a:r>
              <a:rPr lang="en-US" sz="3200" dirty="0"/>
              <a:t> ha  </a:t>
            </a:r>
            <a:r>
              <a:rPr lang="en-US" dirty="0"/>
              <a:t>Kr</a:t>
            </a:r>
          </a:p>
          <a:p>
            <a:pPr algn="ctr"/>
            <a:endParaRPr lang="en-US" sz="1200" dirty="0"/>
          </a:p>
          <a:p>
            <a:pPr algn="ctr"/>
            <a:r>
              <a:rPr lang="en-US" sz="3200" dirty="0"/>
              <a:t>ga </a:t>
            </a:r>
            <a:r>
              <a:rPr lang="en-US" sz="3200" dirty="0" err="1"/>
              <a:t>te</a:t>
            </a:r>
            <a:r>
              <a:rPr lang="en-US" sz="3200" dirty="0"/>
              <a:t> ga </a:t>
            </a:r>
            <a:r>
              <a:rPr lang="en-US" sz="3200" dirty="0" err="1"/>
              <a:t>te</a:t>
            </a:r>
            <a:r>
              <a:rPr lang="en-US" sz="3200" dirty="0"/>
              <a:t> pa </a:t>
            </a:r>
            <a:r>
              <a:rPr lang="en-US" sz="3200" dirty="0" err="1"/>
              <a:t>ra</a:t>
            </a:r>
            <a:r>
              <a:rPr lang="en-US" sz="3200" dirty="0"/>
              <a:t> ga </a:t>
            </a:r>
            <a:r>
              <a:rPr lang="en-US" sz="3200" dirty="0" err="1"/>
              <a:t>te</a:t>
            </a:r>
            <a:r>
              <a:rPr lang="en-US" sz="3200" dirty="0"/>
              <a:t> pa </a:t>
            </a:r>
            <a:r>
              <a:rPr lang="en-US" sz="3200" dirty="0" err="1"/>
              <a:t>sam</a:t>
            </a:r>
            <a:r>
              <a:rPr lang="en-US" sz="3200" dirty="0"/>
              <a:t> ga </a:t>
            </a:r>
            <a:r>
              <a:rPr lang="en-US" sz="3200" dirty="0" err="1"/>
              <a:t>te</a:t>
            </a:r>
            <a:r>
              <a:rPr lang="en-US" sz="3200" dirty="0"/>
              <a:t> </a:t>
            </a:r>
            <a:r>
              <a:rPr lang="en-US" sz="3200" dirty="0" err="1"/>
              <a:t>bo</a:t>
            </a:r>
            <a:r>
              <a:rPr lang="en-US" sz="3200" dirty="0"/>
              <a:t> </a:t>
            </a:r>
            <a:r>
              <a:rPr lang="en-US" sz="3200" dirty="0" err="1"/>
              <a:t>dhi</a:t>
            </a:r>
            <a:r>
              <a:rPr lang="en-US" sz="3200" dirty="0"/>
              <a:t> </a:t>
            </a:r>
            <a:r>
              <a:rPr lang="en-US" sz="3200" dirty="0" err="1"/>
              <a:t>sva</a:t>
            </a:r>
            <a:r>
              <a:rPr lang="en-US" sz="3200" dirty="0"/>
              <a:t> ha  </a:t>
            </a:r>
            <a:r>
              <a:rPr lang="en-US" dirty="0"/>
              <a:t>SR</a:t>
            </a:r>
          </a:p>
          <a:p>
            <a:pPr algn="ctr"/>
            <a:endParaRPr lang="en-US" sz="1200" dirty="0"/>
          </a:p>
          <a:p>
            <a:pPr algn="ctr"/>
            <a:r>
              <a:rPr lang="en-US" sz="3200" dirty="0"/>
              <a:t>gate </a:t>
            </a:r>
            <a:r>
              <a:rPr lang="en-US" sz="3200" dirty="0" err="1"/>
              <a:t>gate</a:t>
            </a:r>
            <a:r>
              <a:rPr lang="en-US" sz="3200" dirty="0"/>
              <a:t> </a:t>
            </a:r>
            <a:r>
              <a:rPr lang="en-US" sz="3200" dirty="0" err="1"/>
              <a:t>pāragate</a:t>
            </a:r>
            <a:r>
              <a:rPr lang="en-US" sz="3200" dirty="0"/>
              <a:t> pārasaṃgate bodhi </a:t>
            </a:r>
            <a:r>
              <a:rPr lang="en-US" sz="3200" dirty="0" err="1"/>
              <a:t>svāhā</a:t>
            </a:r>
            <a:r>
              <a:rPr lang="en-US" sz="3200" dirty="0"/>
              <a:t>  </a:t>
            </a:r>
            <a:r>
              <a:rPr lang="en-US" dirty="0"/>
              <a:t>IAST</a:t>
            </a:r>
          </a:p>
          <a:p>
            <a:pPr algn="ctr"/>
            <a:endParaRPr lang="en-US" sz="1200" dirty="0"/>
          </a:p>
          <a:p>
            <a:pPr algn="ctr"/>
            <a:r>
              <a:rPr lang="hi-IN" sz="3200" dirty="0"/>
              <a:t>गते गते पारगते पारसंगते बोधि स्वाहा</a:t>
            </a:r>
            <a:r>
              <a:rPr lang="en-US" sz="3200" dirty="0"/>
              <a:t>  </a:t>
            </a:r>
            <a:r>
              <a:rPr lang="en-US" dirty="0"/>
              <a:t>SD</a:t>
            </a:r>
          </a:p>
        </p:txBody>
      </p:sp>
      <p:sp>
        <p:nvSpPr>
          <p:cNvPr id="6" name="TextBox 5">
            <a:extLst>
              <a:ext uri="{FF2B5EF4-FFF2-40B4-BE49-F238E27FC236}">
                <a16:creationId xmlns:a16="http://schemas.microsoft.com/office/drawing/2014/main" id="{AA741C3D-6BD2-B676-C1B2-621B1CD29C09}"/>
              </a:ext>
            </a:extLst>
          </p:cNvPr>
          <p:cNvSpPr txBox="1"/>
          <p:nvPr/>
        </p:nvSpPr>
        <p:spPr>
          <a:xfrm>
            <a:off x="389744" y="3727397"/>
            <a:ext cx="1289154" cy="1754326"/>
          </a:xfrm>
          <a:prstGeom prst="rect">
            <a:avLst/>
          </a:prstGeom>
          <a:noFill/>
        </p:spPr>
        <p:txBody>
          <a:bodyPr wrap="square" rtlCol="0">
            <a:spAutoFit/>
          </a:bodyPr>
          <a:lstStyle/>
          <a:p>
            <a:r>
              <a:rPr lang="en-US" sz="1600" dirty="0"/>
              <a:t>Different ways of saying  the</a:t>
            </a:r>
          </a:p>
          <a:p>
            <a:r>
              <a:rPr lang="en-US" sz="2000" dirty="0"/>
              <a:t>Heart</a:t>
            </a:r>
          </a:p>
          <a:p>
            <a:r>
              <a:rPr lang="en-US" sz="2000" dirty="0"/>
              <a:t>Sutra</a:t>
            </a:r>
          </a:p>
          <a:p>
            <a:r>
              <a:rPr lang="en-US" sz="2000" dirty="0"/>
              <a:t>Mantra</a:t>
            </a:r>
          </a:p>
        </p:txBody>
      </p:sp>
      <p:sp>
        <p:nvSpPr>
          <p:cNvPr id="8" name="Rectangle 7">
            <a:extLst>
              <a:ext uri="{FF2B5EF4-FFF2-40B4-BE49-F238E27FC236}">
                <a16:creationId xmlns:a16="http://schemas.microsoft.com/office/drawing/2014/main" id="{2212A675-A84B-BCFB-ABA2-93AE2DCDD241}"/>
              </a:ext>
            </a:extLst>
          </p:cNvPr>
          <p:cNvSpPr/>
          <p:nvPr/>
        </p:nvSpPr>
        <p:spPr>
          <a:xfrm>
            <a:off x="389744" y="3727397"/>
            <a:ext cx="1073296" cy="1754326"/>
          </a:xfrm>
          <a:prstGeom prst="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3A3F8A4-EC28-08EB-45AD-CB80F6B3E771}"/>
              </a:ext>
            </a:extLst>
          </p:cNvPr>
          <p:cNvSpPr txBox="1"/>
          <p:nvPr/>
        </p:nvSpPr>
        <p:spPr>
          <a:xfrm>
            <a:off x="389744" y="5999009"/>
            <a:ext cx="3507699" cy="553998"/>
          </a:xfrm>
          <a:prstGeom prst="rect">
            <a:avLst/>
          </a:prstGeom>
          <a:noFill/>
        </p:spPr>
        <p:txBody>
          <a:bodyPr wrap="square" rtlCol="0">
            <a:spAutoFit/>
          </a:bodyPr>
          <a:lstStyle/>
          <a:p>
            <a:r>
              <a:rPr lang="en-US" sz="1000" dirty="0"/>
              <a:t>HJ = Hanja;  Mn = Mandarin;  Vt = Vietnamese; </a:t>
            </a:r>
            <a:r>
              <a:rPr lang="en-US" sz="1000" dirty="0" err="1"/>
              <a:t>Jp</a:t>
            </a:r>
            <a:r>
              <a:rPr lang="en-US" sz="1000" dirty="0"/>
              <a:t> = Japanese;  Kr = Korean; SR = Sanskrit romanization; IAST = International Alphabet of Sanskrit Transliteration;  SD = Sanskrit Devanagari</a:t>
            </a:r>
          </a:p>
        </p:txBody>
      </p:sp>
      <p:sp>
        <p:nvSpPr>
          <p:cNvPr id="11" name="Rectangle 10">
            <a:extLst>
              <a:ext uri="{FF2B5EF4-FFF2-40B4-BE49-F238E27FC236}">
                <a16:creationId xmlns:a16="http://schemas.microsoft.com/office/drawing/2014/main" id="{0599931E-804B-4B65-497F-9E6E80035F70}"/>
              </a:ext>
            </a:extLst>
          </p:cNvPr>
          <p:cNvSpPr/>
          <p:nvPr/>
        </p:nvSpPr>
        <p:spPr>
          <a:xfrm>
            <a:off x="389744" y="5999009"/>
            <a:ext cx="3425253" cy="6191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02944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6DF1364-B4B0-A338-6FC5-850E91E3E2D1}"/>
              </a:ext>
            </a:extLst>
          </p:cNvPr>
          <p:cNvSpPr>
            <a:spLocks noGrp="1"/>
          </p:cNvSpPr>
          <p:nvPr>
            <p:ph type="ftr" sz="quarter" idx="11"/>
          </p:nvPr>
        </p:nvSpPr>
        <p:spPr/>
        <p:txBody>
          <a:bodyPr/>
          <a:lstStyle/>
          <a:p>
            <a:r>
              <a:rPr lang="en-US" dirty="0"/>
              <a:t>Xuanzang's Heart Sutra in Sino-Korean</a:t>
            </a:r>
          </a:p>
        </p:txBody>
      </p:sp>
      <p:sp>
        <p:nvSpPr>
          <p:cNvPr id="3" name="TextBox 2">
            <a:extLst>
              <a:ext uri="{FF2B5EF4-FFF2-40B4-BE49-F238E27FC236}">
                <a16:creationId xmlns:a16="http://schemas.microsoft.com/office/drawing/2014/main" id="{816ED96F-A2E6-C7F1-1DCD-A1216F043266}"/>
              </a:ext>
            </a:extLst>
          </p:cNvPr>
          <p:cNvSpPr txBox="1"/>
          <p:nvPr/>
        </p:nvSpPr>
        <p:spPr>
          <a:xfrm>
            <a:off x="369452" y="1349230"/>
            <a:ext cx="10852727" cy="51398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44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 </a:t>
            </a:r>
            <a:r>
              <a:rPr kumimoji="0" lang="en-US" altLang="zh-TW" sz="28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1    2                                                 3               4    5    6   7    8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44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揭諦</a:t>
            </a:r>
            <a:r>
              <a:rPr kumimoji="0" lang="zh-TW" altLang="en-US" sz="4400" i="0" u="none" strike="noStrike" kern="1200" cap="none" spc="0" normalizeH="0" baseline="0" noProof="0" dirty="0">
                <a:ln>
                  <a:noFill/>
                </a:ln>
                <a:solidFill>
                  <a:schemeClr val="bg2">
                    <a:lumMod val="50000"/>
                  </a:schemeClr>
                </a:solidFill>
                <a:effectLst/>
                <a:uLnTx/>
                <a:uFillTx/>
                <a:latin typeface="DengXian" panose="02010600030101010101" pitchFamily="2" charset="-122"/>
                <a:ea typeface="DengXian" panose="02010600030101010101" pitchFamily="2" charset="-122"/>
                <a:cs typeface="+mn-cs"/>
              </a:rPr>
              <a:t>揭諦</a:t>
            </a:r>
            <a:r>
              <a:rPr kumimoji="0" lang="zh-TW" altLang="en-US" sz="4400" i="0" u="none" strike="noStrike" kern="1200" cap="none" spc="0" normalizeH="0" baseline="0" noProof="0" dirty="0">
                <a:ln>
                  <a:noFill/>
                </a:ln>
                <a:solidFill>
                  <a:schemeClr val="accent1">
                    <a:lumMod val="60000"/>
                    <a:lumOff val="40000"/>
                  </a:schemeClr>
                </a:solidFill>
                <a:effectLst/>
                <a:uLnTx/>
                <a:uFillTx/>
                <a:latin typeface="DengXian" panose="02010600030101010101" pitchFamily="2" charset="-122"/>
                <a:ea typeface="DengXian" panose="02010600030101010101" pitchFamily="2" charset="-122"/>
                <a:cs typeface="+mn-cs"/>
              </a:rPr>
              <a:t>波羅</a:t>
            </a:r>
            <a:r>
              <a:rPr kumimoji="0" lang="zh-TW" altLang="en-US" sz="4400" i="0" u="none" strike="noStrike" kern="1200" cap="none" spc="0" normalizeH="0" baseline="0" noProof="0" dirty="0">
                <a:ln>
                  <a:noFill/>
                </a:ln>
                <a:solidFill>
                  <a:schemeClr val="bg2">
                    <a:lumMod val="50000"/>
                  </a:schemeClr>
                </a:solidFill>
                <a:effectLst/>
                <a:uLnTx/>
                <a:uFillTx/>
                <a:latin typeface="DengXian" panose="02010600030101010101" pitchFamily="2" charset="-122"/>
                <a:ea typeface="DengXian" panose="02010600030101010101" pitchFamily="2" charset="-122"/>
                <a:cs typeface="+mn-cs"/>
              </a:rPr>
              <a:t>揭諦</a:t>
            </a:r>
            <a:r>
              <a:rPr kumimoji="0" lang="zh-TW" altLang="en-US" sz="4400" i="0" u="none" strike="noStrike" kern="1200" cap="none" spc="0" normalizeH="0" baseline="0" noProof="0" dirty="0">
                <a:ln>
                  <a:noFill/>
                </a:ln>
                <a:solidFill>
                  <a:schemeClr val="accent1">
                    <a:lumMod val="60000"/>
                    <a:lumOff val="40000"/>
                  </a:schemeClr>
                </a:solidFill>
                <a:effectLst/>
                <a:uLnTx/>
                <a:uFillTx/>
                <a:latin typeface="DengXian" panose="02010600030101010101" pitchFamily="2" charset="-122"/>
                <a:ea typeface="DengXian" panose="02010600030101010101" pitchFamily="2" charset="-122"/>
                <a:cs typeface="+mn-cs"/>
              </a:rPr>
              <a:t>波羅</a:t>
            </a:r>
            <a:r>
              <a:rPr kumimoji="0" lang="zh-TW" altLang="en-US" sz="44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僧</a:t>
            </a:r>
            <a:r>
              <a:rPr kumimoji="0" lang="zh-TW" altLang="en-US" sz="4400" i="0" u="none" strike="noStrike" kern="1200" cap="none" spc="0" normalizeH="0" baseline="0" noProof="0" dirty="0">
                <a:ln>
                  <a:noFill/>
                </a:ln>
                <a:solidFill>
                  <a:schemeClr val="bg2">
                    <a:lumMod val="50000"/>
                  </a:schemeClr>
                </a:solidFill>
                <a:effectLst/>
                <a:uLnTx/>
                <a:uFillTx/>
                <a:latin typeface="DengXian" panose="02010600030101010101" pitchFamily="2" charset="-122"/>
                <a:ea typeface="DengXian" panose="02010600030101010101" pitchFamily="2" charset="-122"/>
                <a:cs typeface="+mn-cs"/>
              </a:rPr>
              <a:t>揭諦</a:t>
            </a:r>
            <a:r>
              <a:rPr kumimoji="0" lang="zh-TW" altLang="en-US" sz="44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菩提娑婆</a:t>
            </a:r>
            <a:r>
              <a:rPr kumimoji="0" lang="zh-TW" altLang="en-US" sz="4400" i="0" u="none" strike="noStrike" kern="1200" cap="none" spc="0" normalizeH="0" baseline="0" noProof="0" dirty="0">
                <a:ln>
                  <a:noFill/>
                </a:ln>
                <a:solidFill>
                  <a:schemeClr val="accent1">
                    <a:lumMod val="60000"/>
                    <a:lumOff val="40000"/>
                  </a:schemeClr>
                </a:solidFill>
                <a:effectLst/>
                <a:uLnTx/>
                <a:uFillTx/>
                <a:latin typeface="DengXian" panose="02010600030101010101" pitchFamily="2" charset="-122"/>
                <a:ea typeface="DengXian" panose="02010600030101010101" pitchFamily="2" charset="-122"/>
                <a:cs typeface="+mn-cs"/>
              </a:rPr>
              <a:t>訶</a:t>
            </a:r>
            <a:endParaRPr kumimoji="0" lang="en-US" altLang="zh-TW" sz="4400" i="0" u="none" strike="noStrike" kern="1200" cap="none" spc="0" normalizeH="0" baseline="0" noProof="0" dirty="0">
              <a:ln>
                <a:noFill/>
              </a:ln>
              <a:solidFill>
                <a:schemeClr val="accent1">
                  <a:lumMod val="60000"/>
                  <a:lumOff val="40000"/>
                </a:schemeClr>
              </a:solidFill>
              <a:effectLst/>
              <a:uLnTx/>
              <a:uFillTx/>
              <a:latin typeface="DengXian" panose="02010600030101010101" pitchFamily="2" charset="-122"/>
              <a:ea typeface="DengXian"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4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   a    je    a    je    </a:t>
            </a:r>
            <a:r>
              <a:rPr kumimoji="0" lang="en-US" altLang="zh-TW" sz="2400" b="1" i="0" u="none" strike="noStrike" kern="1200" cap="none" spc="0" normalizeH="0" baseline="0" noProof="0" dirty="0" err="1">
                <a:ln>
                  <a:noFill/>
                </a:ln>
                <a:solidFill>
                  <a:prstClr val="black"/>
                </a:solidFill>
                <a:effectLst/>
                <a:uLnTx/>
                <a:uFillTx/>
                <a:latin typeface="DengXian" panose="02010600030101010101" pitchFamily="2" charset="-122"/>
                <a:ea typeface="DengXian" panose="02010600030101010101" pitchFamily="2" charset="-122"/>
                <a:cs typeface="+mn-cs"/>
              </a:rPr>
              <a:t>ba</a:t>
            </a:r>
            <a:r>
              <a:rPr kumimoji="0" lang="en-US" altLang="zh-TW" sz="24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  </a:t>
            </a:r>
            <a:r>
              <a:rPr kumimoji="0" lang="en-US" altLang="zh-TW" sz="2400" b="1" i="0" u="none" strike="noStrike" kern="1200" cap="none" spc="0" normalizeH="0" baseline="0" noProof="0" dirty="0" err="1">
                <a:ln>
                  <a:noFill/>
                </a:ln>
                <a:solidFill>
                  <a:prstClr val="black"/>
                </a:solidFill>
                <a:effectLst/>
                <a:uLnTx/>
                <a:uFillTx/>
                <a:latin typeface="DengXian" panose="02010600030101010101" pitchFamily="2" charset="-122"/>
                <a:ea typeface="DengXian" panose="02010600030101010101" pitchFamily="2" charset="-122"/>
                <a:cs typeface="+mn-cs"/>
              </a:rPr>
              <a:t>ra</a:t>
            </a:r>
            <a:r>
              <a:rPr kumimoji="0" lang="en-US" altLang="zh-TW" sz="24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    a     je    </a:t>
            </a:r>
            <a:r>
              <a:rPr kumimoji="0" lang="en-US" altLang="zh-TW" sz="2400" b="1" i="0" u="none" strike="noStrike" kern="1200" cap="none" spc="0" normalizeH="0" baseline="0" noProof="0" dirty="0" err="1">
                <a:ln>
                  <a:noFill/>
                </a:ln>
                <a:solidFill>
                  <a:prstClr val="black"/>
                </a:solidFill>
                <a:effectLst/>
                <a:uLnTx/>
                <a:uFillTx/>
                <a:latin typeface="DengXian" panose="02010600030101010101" pitchFamily="2" charset="-122"/>
                <a:ea typeface="DengXian" panose="02010600030101010101" pitchFamily="2" charset="-122"/>
                <a:cs typeface="+mn-cs"/>
              </a:rPr>
              <a:t>ba</a:t>
            </a:r>
            <a:r>
              <a:rPr kumimoji="0" lang="en-US" altLang="zh-TW" sz="24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  </a:t>
            </a:r>
            <a:r>
              <a:rPr kumimoji="0" lang="en-US" altLang="zh-TW" sz="2400" b="1" i="0" u="none" strike="noStrike" kern="1200" cap="none" spc="0" normalizeH="0" baseline="0" noProof="0" dirty="0" err="1">
                <a:ln>
                  <a:noFill/>
                </a:ln>
                <a:solidFill>
                  <a:prstClr val="black"/>
                </a:solidFill>
                <a:effectLst/>
                <a:uLnTx/>
                <a:uFillTx/>
                <a:latin typeface="DengXian" panose="02010600030101010101" pitchFamily="2" charset="-122"/>
                <a:ea typeface="DengXian" panose="02010600030101010101" pitchFamily="2" charset="-122"/>
                <a:cs typeface="+mn-cs"/>
              </a:rPr>
              <a:t>ra</a:t>
            </a:r>
            <a:r>
              <a:rPr kumimoji="0" lang="en-US" altLang="zh-TW" sz="24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 </a:t>
            </a:r>
            <a:r>
              <a:rPr kumimoji="0" lang="en-US" altLang="zh-TW" sz="2400" b="1" i="0" u="none" strike="noStrike" kern="1200" cap="none" spc="0" normalizeH="0" baseline="0" noProof="0" dirty="0" err="1">
                <a:ln>
                  <a:noFill/>
                </a:ln>
                <a:solidFill>
                  <a:prstClr val="black"/>
                </a:solidFill>
                <a:effectLst/>
                <a:uLnTx/>
                <a:uFillTx/>
                <a:latin typeface="DengXian" panose="02010600030101010101" pitchFamily="2" charset="-122"/>
                <a:ea typeface="DengXian" panose="02010600030101010101" pitchFamily="2" charset="-122"/>
                <a:cs typeface="+mn-cs"/>
              </a:rPr>
              <a:t>seung</a:t>
            </a:r>
            <a:r>
              <a:rPr kumimoji="0" lang="en-US" altLang="zh-TW" sz="24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 a   je   </a:t>
            </a:r>
            <a:r>
              <a:rPr kumimoji="0" lang="en-US" altLang="zh-TW" sz="2400" b="1" i="0" u="none" strike="noStrike" kern="1200" cap="none" spc="0" normalizeH="0" baseline="0" noProof="0" dirty="0" err="1">
                <a:ln>
                  <a:noFill/>
                </a:ln>
                <a:solidFill>
                  <a:prstClr val="black"/>
                </a:solidFill>
                <a:effectLst/>
                <a:uLnTx/>
                <a:uFillTx/>
                <a:latin typeface="DengXian" panose="02010600030101010101" pitchFamily="2" charset="-122"/>
                <a:ea typeface="DengXian" panose="02010600030101010101" pitchFamily="2" charset="-122"/>
                <a:cs typeface="+mn-cs"/>
              </a:rPr>
              <a:t>mo</a:t>
            </a:r>
            <a:r>
              <a:rPr kumimoji="0" lang="en-US" altLang="zh-TW" sz="24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   ji      </a:t>
            </a:r>
            <a:r>
              <a:rPr kumimoji="0" lang="en-US" altLang="zh-TW" sz="2400" b="1" i="0" u="none" strike="noStrike" kern="1200" cap="none" spc="0" normalizeH="0" baseline="0" noProof="0" dirty="0" err="1">
                <a:ln>
                  <a:noFill/>
                </a:ln>
                <a:solidFill>
                  <a:prstClr val="black"/>
                </a:solidFill>
                <a:effectLst/>
                <a:uLnTx/>
                <a:uFillTx/>
                <a:latin typeface="DengXian" panose="02010600030101010101" pitchFamily="2" charset="-122"/>
                <a:ea typeface="DengXian" panose="02010600030101010101" pitchFamily="2" charset="-122"/>
                <a:cs typeface="+mn-cs"/>
              </a:rPr>
              <a:t>sabaha</a:t>
            </a:r>
            <a:endParaRPr kumimoji="0" lang="en-US" altLang="zh-TW" sz="24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24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8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  9   </a:t>
            </a:r>
            <a:r>
              <a:rPr lang="en-US" altLang="zh-TW" sz="2800" b="1" dirty="0">
                <a:solidFill>
                  <a:prstClr val="black"/>
                </a:solidFill>
                <a:latin typeface="DengXian" panose="02010600030101010101" pitchFamily="2" charset="-122"/>
                <a:ea typeface="DengXian" panose="02010600030101010101" pitchFamily="2" charset="-122"/>
              </a:rPr>
              <a:t>10  11</a:t>
            </a:r>
            <a:endParaRPr kumimoji="0" lang="en-US" altLang="zh-CN" sz="28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4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觀自在</a:t>
            </a:r>
            <a:endParaRPr kumimoji="0" lang="en-US" altLang="zh-CN" sz="44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gwan ja  jae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2400" b="0" i="0" u="none" strike="noStrike" kern="1200" cap="none" spc="0" normalizeH="0" baseline="0" noProof="0" dirty="0">
              <a:ln>
                <a:noFill/>
              </a:ln>
              <a:solidFill>
                <a:srgbClr val="E7E6E6">
                  <a:lumMod val="50000"/>
                </a:srgbClr>
              </a:solidFill>
              <a:effectLst/>
              <a:uLnTx/>
              <a:uFillTx/>
              <a:latin typeface="DengXian" panose="02010600030101010101" pitchFamily="2" charset="-122"/>
              <a:ea typeface="DengXian" panose="02010600030101010101" pitchFamily="2" charset="-122"/>
              <a:cs typeface="+mn-cs"/>
            </a:endParaRPr>
          </a:p>
          <a:p>
            <a:pPr>
              <a:defRPr/>
            </a:pPr>
            <a:r>
              <a:rPr kumimoji="0" lang="zh-TW" altLang="en-US" sz="2400" b="1" i="0" u="none" strike="noStrike" kern="1200" cap="none" spc="0" normalizeH="0" baseline="0" noProof="0" dirty="0">
                <a:ln>
                  <a:noFill/>
                </a:ln>
                <a:effectLst/>
                <a:uLnTx/>
                <a:uFillTx/>
                <a:latin typeface="DengXian" panose="02010600030101010101" pitchFamily="2" charset="-122"/>
                <a:ea typeface="DengXian" panose="02010600030101010101" pitchFamily="2" charset="-122"/>
                <a:cs typeface="+mn-cs"/>
              </a:rPr>
              <a:t>揭 </a:t>
            </a:r>
            <a:r>
              <a:rPr kumimoji="0" lang="en-US" altLang="zh-TW" sz="2400" b="1" i="0" u="none" strike="noStrike" kern="1200" cap="none" spc="0" normalizeH="0" baseline="0" noProof="0" dirty="0">
                <a:ln>
                  <a:noFill/>
                </a:ln>
                <a:effectLst/>
                <a:uLnTx/>
                <a:uFillTx/>
                <a:latin typeface="DengXian" panose="02010600030101010101" pitchFamily="2" charset="-122"/>
                <a:ea typeface="DengXian" panose="02010600030101010101" pitchFamily="2" charset="-122"/>
                <a:cs typeface="+mn-cs"/>
              </a:rPr>
              <a:t>= new</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srgbClr val="E7E6E6">
                    <a:lumMod val="50000"/>
                  </a:srgbClr>
                </a:solidFill>
                <a:effectLst/>
                <a:uLnTx/>
                <a:uFillTx/>
                <a:latin typeface="DengXian" panose="02010600030101010101" pitchFamily="2" charset="-122"/>
                <a:ea typeface="DengXian" panose="02010600030101010101" pitchFamily="2" charset="-122"/>
                <a:cs typeface="+mn-cs"/>
              </a:rPr>
              <a:t>揭 </a:t>
            </a:r>
            <a:r>
              <a:rPr kumimoji="0" lang="en-US" altLang="zh-TW" sz="2400" b="0" i="0" u="none" strike="noStrike" kern="1200" cap="none" spc="0" normalizeH="0" baseline="0" noProof="0" dirty="0">
                <a:ln>
                  <a:noFill/>
                </a:ln>
                <a:effectLst/>
                <a:uLnTx/>
                <a:uFillTx/>
                <a:latin typeface="DengXian" panose="02010600030101010101" pitchFamily="2" charset="-122"/>
                <a:ea typeface="DengXian" panose="02010600030101010101" pitchFamily="2" charset="-122"/>
                <a:cs typeface="+mn-cs"/>
              </a:rPr>
              <a:t>= repeat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400" i="0" u="none" strike="noStrike" kern="1200" cap="none" spc="0" normalizeH="0" baseline="0" noProof="0" dirty="0">
                <a:ln>
                  <a:noFill/>
                </a:ln>
                <a:solidFill>
                  <a:schemeClr val="accent1">
                    <a:lumMod val="60000"/>
                    <a:lumOff val="40000"/>
                  </a:schemeClr>
                </a:solidFill>
                <a:effectLst/>
                <a:uLnTx/>
                <a:uFillTx/>
                <a:latin typeface="DengXian" panose="02010600030101010101" pitchFamily="2" charset="-122"/>
                <a:ea typeface="DengXian" panose="02010600030101010101" pitchFamily="2" charset="-122"/>
                <a:cs typeface="+mn-cs"/>
              </a:rPr>
              <a:t>波 </a:t>
            </a:r>
            <a:r>
              <a:rPr kumimoji="0" lang="en-US" altLang="zh-TW" sz="2400" i="0" u="none" strike="noStrike" kern="1200" cap="none" spc="0" normalizeH="0" baseline="0" noProof="0" dirty="0">
                <a:ln>
                  <a:noFill/>
                </a:ln>
                <a:effectLst/>
                <a:uLnTx/>
                <a:uFillTx/>
                <a:latin typeface="DengXian" panose="02010600030101010101" pitchFamily="2" charset="-122"/>
                <a:ea typeface="DengXian" panose="02010600030101010101" pitchFamily="2" charset="-122"/>
                <a:cs typeface="+mn-cs"/>
              </a:rPr>
              <a:t>= old</a:t>
            </a:r>
            <a:endParaRPr kumimoji="0" lang="en-US" altLang="zh-CN" sz="2400" b="1" i="0" u="none" strike="noStrike" kern="1200" cap="none" spc="0" normalizeH="0" baseline="0" noProof="0" dirty="0">
              <a:ln>
                <a:noFill/>
              </a:ln>
              <a:effectLst/>
              <a:uLnTx/>
              <a:uFillTx/>
              <a:latin typeface="DengXian" panose="02010600030101010101" pitchFamily="2" charset="-122"/>
              <a:ea typeface="DengXian" panose="02010600030101010101" pitchFamily="2" charset="-122"/>
              <a:cs typeface="+mn-cs"/>
            </a:endParaRPr>
          </a:p>
        </p:txBody>
      </p:sp>
      <p:sp>
        <p:nvSpPr>
          <p:cNvPr id="4" name="TextBox 3">
            <a:extLst>
              <a:ext uri="{FF2B5EF4-FFF2-40B4-BE49-F238E27FC236}">
                <a16:creationId xmlns:a16="http://schemas.microsoft.com/office/drawing/2014/main" id="{28642D1A-E370-D6E3-A619-DB3EBF2DAE61}"/>
              </a:ext>
            </a:extLst>
          </p:cNvPr>
          <p:cNvSpPr txBox="1"/>
          <p:nvPr/>
        </p:nvSpPr>
        <p:spPr>
          <a:xfrm>
            <a:off x="184727" y="110836"/>
            <a:ext cx="11877964" cy="532903"/>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3.3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(Xuanzang's Heart Sutra, Lesson Three)</a:t>
            </a:r>
          </a:p>
        </p:txBody>
      </p:sp>
      <p:sp>
        <p:nvSpPr>
          <p:cNvPr id="5" name="TextBox 4">
            <a:extLst>
              <a:ext uri="{FF2B5EF4-FFF2-40B4-BE49-F238E27FC236}">
                <a16:creationId xmlns:a16="http://schemas.microsoft.com/office/drawing/2014/main" id="{C9A968C1-96C5-F07F-34A3-EB217392A1ED}"/>
              </a:ext>
            </a:extLst>
          </p:cNvPr>
          <p:cNvSpPr txBox="1"/>
          <p:nvPr/>
        </p:nvSpPr>
        <p:spPr>
          <a:xfrm>
            <a:off x="2604654" y="3519055"/>
            <a:ext cx="9873673" cy="2567709"/>
          </a:xfrm>
          <a:prstGeom prst="rect">
            <a:avLst/>
          </a:prstGeom>
          <a:noFill/>
        </p:spPr>
        <p:txBody>
          <a:bodyPr wrap="square" numCol="2" rtlCol="0">
            <a:spAutoFit/>
          </a:bodyPr>
          <a:lstStyle/>
          <a:p>
            <a:r>
              <a:rPr kumimoji="0" lang="zh-TW" altLang="en-US" sz="28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揭 </a:t>
            </a:r>
            <a:r>
              <a:rPr kumimoji="0" lang="en-US" altLang="zh-TW" sz="28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has 3 new components</a:t>
            </a:r>
          </a:p>
          <a:p>
            <a:r>
              <a:rPr kumimoji="0" lang="zh-TW" altLang="en-US" sz="28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諦 </a:t>
            </a:r>
            <a:r>
              <a:rPr kumimoji="0" lang="en-US" altLang="zh-TW" sz="28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has 3 new components</a:t>
            </a:r>
            <a:endParaRPr kumimoji="0" lang="zh-TW" altLang="en-US" sz="28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endParaRPr>
          </a:p>
          <a:p>
            <a:r>
              <a:rPr kumimoji="0" lang="zh-TW" altLang="en-US" sz="28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僧 </a:t>
            </a:r>
            <a:r>
              <a:rPr kumimoji="0" lang="en-US" altLang="zh-TW" sz="28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has 1 new component</a:t>
            </a:r>
            <a:endParaRPr kumimoji="0" lang="zh-TW" altLang="en-US" sz="28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endParaRPr>
          </a:p>
          <a:p>
            <a:r>
              <a:rPr kumimoji="0" lang="zh-TW" altLang="en-US" sz="28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菩 </a:t>
            </a:r>
            <a:r>
              <a:rPr kumimoji="0" lang="en-US" altLang="zh-TW" sz="28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has 1 new component</a:t>
            </a:r>
            <a:endParaRPr kumimoji="0" lang="zh-TW" altLang="en-US" sz="28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endParaRPr>
          </a:p>
          <a:p>
            <a:r>
              <a:rPr kumimoji="0" lang="zh-TW" altLang="en-US" sz="28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提 </a:t>
            </a:r>
            <a:r>
              <a:rPr kumimoji="0" lang="en-US" altLang="zh-TW" sz="28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has 3 new components</a:t>
            </a:r>
            <a:endParaRPr kumimoji="0" lang="zh-TW" altLang="en-US" sz="28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endParaRPr>
          </a:p>
          <a:p>
            <a:r>
              <a:rPr kumimoji="0" lang="zh-TW" altLang="en-US" sz="28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娑 </a:t>
            </a:r>
            <a:r>
              <a:rPr kumimoji="0" lang="en-US" altLang="zh-TW" sz="28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has 2 new components</a:t>
            </a:r>
            <a:endParaRPr kumimoji="0" lang="zh-TW" altLang="en-US" sz="28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endParaRPr>
          </a:p>
          <a:p>
            <a:r>
              <a:rPr kumimoji="0" lang="zh-TW" altLang="en-US" sz="28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婆 </a:t>
            </a:r>
            <a:r>
              <a:rPr kumimoji="0" lang="en-US" altLang="zh-TW" sz="28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has 0 new components</a:t>
            </a:r>
            <a:endParaRPr kumimoji="0" lang="zh-TW" altLang="en-US" sz="28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endParaRPr>
          </a:p>
          <a:p>
            <a:r>
              <a:rPr kumimoji="0" lang="zh-TW" altLang="en-US" sz="28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觀 </a:t>
            </a:r>
            <a:r>
              <a:rPr kumimoji="0" lang="en-US" altLang="zh-TW" sz="28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has 4 new components</a:t>
            </a:r>
            <a:endParaRPr kumimoji="0" lang="zh-TW" altLang="en-US" sz="28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endParaRPr>
          </a:p>
          <a:p>
            <a:r>
              <a:rPr kumimoji="0" lang="zh-TW" altLang="en-US" sz="28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自 </a:t>
            </a:r>
            <a:r>
              <a:rPr kumimoji="0" lang="en-US" altLang="zh-TW" sz="28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has 0 new components</a:t>
            </a:r>
            <a:endParaRPr kumimoji="0" lang="zh-TW" altLang="en-US" sz="28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endParaRPr>
          </a:p>
          <a:p>
            <a:r>
              <a:rPr kumimoji="0" lang="zh-TW" altLang="en-US" sz="28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在 </a:t>
            </a:r>
            <a:r>
              <a:rPr kumimoji="0" lang="en-US" altLang="zh-TW" sz="28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has 1 new component</a:t>
            </a:r>
          </a:p>
          <a:p>
            <a:endParaRPr lang="en-US" dirty="0"/>
          </a:p>
        </p:txBody>
      </p:sp>
      <p:sp>
        <p:nvSpPr>
          <p:cNvPr id="6" name="Rectangle 5">
            <a:extLst>
              <a:ext uri="{FF2B5EF4-FFF2-40B4-BE49-F238E27FC236}">
                <a16:creationId xmlns:a16="http://schemas.microsoft.com/office/drawing/2014/main" id="{76A7FC0B-804F-154F-EA2E-E803F5F999B1}"/>
              </a:ext>
            </a:extLst>
          </p:cNvPr>
          <p:cNvSpPr/>
          <p:nvPr/>
        </p:nvSpPr>
        <p:spPr>
          <a:xfrm>
            <a:off x="2604654" y="3429000"/>
            <a:ext cx="9217891" cy="2557529"/>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D3187EA-B2B7-9A33-08C4-33BAB9479465}"/>
              </a:ext>
            </a:extLst>
          </p:cNvPr>
          <p:cNvSpPr txBox="1"/>
          <p:nvPr/>
        </p:nvSpPr>
        <p:spPr>
          <a:xfrm>
            <a:off x="369453" y="681097"/>
            <a:ext cx="11055928" cy="830997"/>
          </a:xfrm>
          <a:prstGeom prst="rect">
            <a:avLst/>
          </a:prstGeom>
          <a:noFill/>
        </p:spPr>
        <p:txBody>
          <a:bodyPr wrap="square" rtlCol="0">
            <a:spAutoFit/>
          </a:bodyPr>
          <a:lstStyle/>
          <a:p>
            <a:r>
              <a:rPr lang="en-US" sz="2400" dirty="0"/>
              <a:t>What new characters and components are being introduced in this lesson, and where do they come from??</a:t>
            </a:r>
          </a:p>
        </p:txBody>
      </p:sp>
      <p:sp>
        <p:nvSpPr>
          <p:cNvPr id="8" name="Rectangle 7">
            <a:extLst>
              <a:ext uri="{FF2B5EF4-FFF2-40B4-BE49-F238E27FC236}">
                <a16:creationId xmlns:a16="http://schemas.microsoft.com/office/drawing/2014/main" id="{B0DC7D87-CE95-0B6D-CB08-0C571B75BAC7}"/>
              </a:ext>
            </a:extLst>
          </p:cNvPr>
          <p:cNvSpPr/>
          <p:nvPr/>
        </p:nvSpPr>
        <p:spPr>
          <a:xfrm>
            <a:off x="369453" y="681097"/>
            <a:ext cx="10695711" cy="830997"/>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1218BF9-A144-58CD-93D7-E7E1F2D5B753}"/>
              </a:ext>
            </a:extLst>
          </p:cNvPr>
          <p:cNvSpPr/>
          <p:nvPr/>
        </p:nvSpPr>
        <p:spPr>
          <a:xfrm>
            <a:off x="369452" y="5209309"/>
            <a:ext cx="1708730" cy="1279790"/>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3788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A86941E-B09E-CD02-A676-216A4763A2E5}"/>
              </a:ext>
            </a:extLst>
          </p:cNvPr>
          <p:cNvSpPr>
            <a:spLocks noGrp="1"/>
          </p:cNvSpPr>
          <p:nvPr>
            <p:ph type="ftr" sz="quarter" idx="11"/>
          </p:nvPr>
        </p:nvSpPr>
        <p:spPr/>
        <p:txBody>
          <a:bodyPr/>
          <a:lstStyle/>
          <a:p>
            <a:r>
              <a:rPr lang="en-US" dirty="0"/>
              <a:t>Xuanzang's Heart Sutra in Sino-Korean</a:t>
            </a:r>
          </a:p>
        </p:txBody>
      </p:sp>
      <p:sp>
        <p:nvSpPr>
          <p:cNvPr id="3" name="TextBox 2">
            <a:extLst>
              <a:ext uri="{FF2B5EF4-FFF2-40B4-BE49-F238E27FC236}">
                <a16:creationId xmlns:a16="http://schemas.microsoft.com/office/drawing/2014/main" id="{9C7EBA6E-E9B6-1A1C-7206-C8EC382F5F54}"/>
              </a:ext>
            </a:extLst>
          </p:cNvPr>
          <p:cNvSpPr txBox="1"/>
          <p:nvPr/>
        </p:nvSpPr>
        <p:spPr>
          <a:xfrm>
            <a:off x="147782" y="184727"/>
            <a:ext cx="11757891" cy="532903"/>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3.4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(Xuanzang's Heart Sutra, Lesson Three)</a:t>
            </a:r>
          </a:p>
        </p:txBody>
      </p:sp>
      <p:sp>
        <p:nvSpPr>
          <p:cNvPr id="4" name="TextBox 3">
            <a:extLst>
              <a:ext uri="{FF2B5EF4-FFF2-40B4-BE49-F238E27FC236}">
                <a16:creationId xmlns:a16="http://schemas.microsoft.com/office/drawing/2014/main" id="{D05A151F-C4A5-2678-EB5A-7D001EE7D609}"/>
              </a:ext>
            </a:extLst>
          </p:cNvPr>
          <p:cNvSpPr txBox="1"/>
          <p:nvPr/>
        </p:nvSpPr>
        <p:spPr>
          <a:xfrm>
            <a:off x="216132" y="717630"/>
            <a:ext cx="7837978" cy="5570756"/>
          </a:xfrm>
          <a:prstGeom prst="rect">
            <a:avLst/>
          </a:prstGeom>
          <a:noFill/>
        </p:spPr>
        <p:txBody>
          <a:bodyPr wrap="square" rtlCol="0">
            <a:spAutoFit/>
          </a:bodyPr>
          <a:lstStyle/>
          <a:p>
            <a:r>
              <a:rPr lang="en-US" sz="2000" dirty="0"/>
              <a:t>If you add up all the characters and components on the previous slide you'll find that there are 11 new characters plus 18 new components, for a grand total of 29. To make it a nice round 30 we'll also include the following very interesting character in this lesson:</a:t>
            </a:r>
          </a:p>
          <a:p>
            <a:endParaRPr lang="en-US" dirty="0"/>
          </a:p>
          <a:p>
            <a:r>
              <a:rPr lang="zh-CN" sz="4800" b="1" dirty="0">
                <a:effectLst/>
                <a:ea typeface="DengXian" panose="02010600030101010101" pitchFamily="2" charset="-122"/>
                <a:cs typeface="Times New Roman" panose="02020603050405020304" pitchFamily="18" charset="0"/>
              </a:rPr>
              <a:t>㡭</a:t>
            </a:r>
            <a:r>
              <a:rPr lang="en-US" sz="4800" b="1" dirty="0">
                <a:effectLst/>
                <a:latin typeface="DengXian" panose="02010600030101010101" pitchFamily="2" charset="-122"/>
                <a:cs typeface="Times New Roman" panose="02020603050405020304" pitchFamily="18" charset="0"/>
              </a:rPr>
              <a:t>=</a:t>
            </a:r>
            <a:r>
              <a:rPr lang="zh-CN" sz="4800" dirty="0">
                <a:effectLst/>
                <a:ea typeface="DengXian" panose="02010600030101010101" pitchFamily="2" charset="-122"/>
                <a:cs typeface="Times New Roman" panose="02020603050405020304" pitchFamily="18" charset="0"/>
              </a:rPr>
              <a:t>幺</a:t>
            </a:r>
            <a:r>
              <a:rPr lang="en-US" sz="4800" b="1" dirty="0">
                <a:effectLst/>
                <a:latin typeface="DengXian" panose="02010600030101010101" pitchFamily="2" charset="-122"/>
                <a:cs typeface="Times New Roman" panose="02020603050405020304" pitchFamily="18" charset="0"/>
              </a:rPr>
              <a:t>+</a:t>
            </a:r>
            <a:r>
              <a:rPr lang="zh-CN" sz="4800" dirty="0">
                <a:effectLst/>
                <a:ea typeface="DengXian" panose="02010600030101010101" pitchFamily="2" charset="-122"/>
                <a:cs typeface="Times New Roman" panose="02020603050405020304" pitchFamily="18" charset="0"/>
              </a:rPr>
              <a:t>幺</a:t>
            </a:r>
            <a:r>
              <a:rPr lang="en-US" sz="4800" b="1" dirty="0">
                <a:effectLst/>
                <a:latin typeface="DengXian" panose="02010600030101010101" pitchFamily="2" charset="-122"/>
                <a:cs typeface="Times New Roman" panose="02020603050405020304" pitchFamily="18" charset="0"/>
              </a:rPr>
              <a:t>+</a:t>
            </a:r>
            <a:r>
              <a:rPr lang="zh-CN" sz="4800" dirty="0">
                <a:effectLst/>
                <a:ea typeface="DengXian" panose="02010600030101010101" pitchFamily="2" charset="-122"/>
                <a:cs typeface="Times New Roman" panose="02020603050405020304" pitchFamily="18" charset="0"/>
              </a:rPr>
              <a:t>一</a:t>
            </a:r>
            <a:r>
              <a:rPr lang="en-US" sz="4800" b="1" dirty="0">
                <a:effectLst/>
                <a:latin typeface="DengXian" panose="02010600030101010101" pitchFamily="2" charset="-122"/>
                <a:cs typeface="Times New Roman" panose="02020603050405020304" pitchFamily="18" charset="0"/>
              </a:rPr>
              <a:t>+</a:t>
            </a:r>
            <a:r>
              <a:rPr lang="zh-CN" sz="4800" dirty="0">
                <a:effectLst/>
                <a:ea typeface="DengXian" panose="02010600030101010101" pitchFamily="2" charset="-122"/>
                <a:cs typeface="Times New Roman" panose="02020603050405020304" pitchFamily="18" charset="0"/>
              </a:rPr>
              <a:t>幺</a:t>
            </a:r>
            <a:r>
              <a:rPr lang="en-US" sz="4800" b="1" dirty="0">
                <a:effectLst/>
                <a:latin typeface="DengXian" panose="02010600030101010101" pitchFamily="2" charset="-122"/>
                <a:cs typeface="Times New Roman" panose="02020603050405020304" pitchFamily="18" charset="0"/>
              </a:rPr>
              <a:t>+</a:t>
            </a:r>
            <a:r>
              <a:rPr lang="zh-CN" sz="4800" dirty="0">
                <a:effectLst/>
                <a:ea typeface="DengXian" panose="02010600030101010101" pitchFamily="2" charset="-122"/>
                <a:cs typeface="Times New Roman" panose="02020603050405020304" pitchFamily="18" charset="0"/>
              </a:rPr>
              <a:t>幺</a:t>
            </a:r>
            <a:r>
              <a:rPr lang="en-US" sz="4800" b="1" dirty="0">
                <a:effectLst/>
                <a:latin typeface="DengXian" panose="02010600030101010101" pitchFamily="2" charset="-122"/>
                <a:cs typeface="Times New Roman" panose="02020603050405020304" pitchFamily="18" charset="0"/>
              </a:rPr>
              <a:t>+</a:t>
            </a:r>
            <a:r>
              <a:rPr lang="zh-CN" sz="4800" dirty="0">
                <a:effectLst/>
                <a:ea typeface="SimSun-ExtB" panose="02010609060101010101" pitchFamily="49" charset="-122"/>
                <a:cs typeface="SimSun-ExtB" panose="02010609060101010101" pitchFamily="49" charset="-122"/>
              </a:rPr>
              <a:t>𠃊</a:t>
            </a:r>
            <a:endParaRPr lang="en-US" altLang="zh-CN" sz="4800" dirty="0">
              <a:effectLst/>
              <a:ea typeface="SimSun-ExtB" panose="02010609060101010101" pitchFamily="49" charset="-122"/>
              <a:cs typeface="SimSun-ExtB" panose="02010609060101010101" pitchFamily="49" charset="-122"/>
            </a:endParaRPr>
          </a:p>
          <a:p>
            <a:r>
              <a:rPr lang="en-US" sz="2400" dirty="0">
                <a:ea typeface="SimSun-ExtB" panose="02010609060101010101" pitchFamily="49" charset="-122"/>
              </a:rPr>
              <a:t> gye          </a:t>
            </a:r>
            <a:r>
              <a:rPr lang="en-US" sz="2400" dirty="0" err="1">
                <a:ea typeface="SimSun-ExtB" panose="02010609060101010101" pitchFamily="49" charset="-122"/>
              </a:rPr>
              <a:t>yo</a:t>
            </a:r>
            <a:r>
              <a:rPr lang="en-US" sz="2400" dirty="0">
                <a:ea typeface="SimSun-ExtB" panose="02010609060101010101" pitchFamily="49" charset="-122"/>
              </a:rPr>
              <a:t>           </a:t>
            </a:r>
            <a:r>
              <a:rPr lang="en-US" sz="2400" dirty="0" err="1">
                <a:ea typeface="SimSun-ExtB" panose="02010609060101010101" pitchFamily="49" charset="-122"/>
              </a:rPr>
              <a:t>yo</a:t>
            </a:r>
            <a:r>
              <a:rPr lang="en-US" sz="2400" dirty="0">
                <a:ea typeface="SimSun-ExtB" panose="02010609060101010101" pitchFamily="49" charset="-122"/>
              </a:rPr>
              <a:t>           il            </a:t>
            </a:r>
            <a:r>
              <a:rPr lang="en-US" sz="2400" dirty="0" err="1">
                <a:ea typeface="SimSun-ExtB" panose="02010609060101010101" pitchFamily="49" charset="-122"/>
              </a:rPr>
              <a:t>yo</a:t>
            </a:r>
            <a:r>
              <a:rPr lang="en-US" sz="2400" dirty="0">
                <a:ea typeface="SimSun-ExtB" panose="02010609060101010101" pitchFamily="49" charset="-122"/>
              </a:rPr>
              <a:t>           </a:t>
            </a:r>
            <a:r>
              <a:rPr lang="en-US" sz="2400" dirty="0" err="1">
                <a:ea typeface="SimSun-ExtB" panose="02010609060101010101" pitchFamily="49" charset="-122"/>
              </a:rPr>
              <a:t>yo</a:t>
            </a:r>
            <a:r>
              <a:rPr lang="en-US" sz="2400" dirty="0">
                <a:ea typeface="SimSun-ExtB" panose="02010609060101010101" pitchFamily="49" charset="-122"/>
              </a:rPr>
              <a:t>          eun</a:t>
            </a:r>
          </a:p>
          <a:p>
            <a:endParaRPr lang="en-US" dirty="0">
              <a:ea typeface="SimSun-ExtB" panose="02010609060101010101" pitchFamily="49" charset="-122"/>
            </a:endParaRPr>
          </a:p>
          <a:p>
            <a:r>
              <a:rPr lang="en-US" sz="2000" dirty="0">
                <a:ea typeface="SimSun-ExtB" panose="02010609060101010101" pitchFamily="49" charset="-122"/>
              </a:rPr>
              <a:t>Whenever there is a character or component, like </a:t>
            </a:r>
            <a:r>
              <a:rPr lang="zh-CN" sz="2000" b="1" dirty="0">
                <a:effectLst/>
                <a:ea typeface="SimSun-ExtB" panose="02010609060101010101" pitchFamily="49" charset="-122"/>
                <a:cs typeface="SimSun-ExtB" panose="02010609060101010101" pitchFamily="49" charset="-122"/>
              </a:rPr>
              <a:t>𠃊</a:t>
            </a:r>
            <a:r>
              <a:rPr lang="en-US" altLang="zh-CN" sz="2000" dirty="0">
                <a:effectLst/>
                <a:ea typeface="SimSun-ExtB" panose="02010609060101010101" pitchFamily="49" charset="-122"/>
                <a:cs typeface="SimSun-ExtB" panose="02010609060101010101" pitchFamily="49" charset="-122"/>
              </a:rPr>
              <a:t>, </a:t>
            </a:r>
            <a:r>
              <a:rPr lang="en-US" sz="2000" dirty="0">
                <a:ea typeface="SimSun-ExtB" panose="02010609060101010101" pitchFamily="49" charset="-122"/>
              </a:rPr>
              <a:t>that does not have a stroke order animation available for it, I try to find some other relevant character that contains that component/character that </a:t>
            </a:r>
            <a:r>
              <a:rPr lang="en-US" sz="2000" b="1" i="1" dirty="0">
                <a:ea typeface="SimSun-ExtB" panose="02010609060101010101" pitchFamily="49" charset="-122"/>
              </a:rPr>
              <a:t>does</a:t>
            </a:r>
            <a:r>
              <a:rPr lang="en-US" sz="2000" dirty="0">
                <a:ea typeface="SimSun-ExtB" panose="02010609060101010101" pitchFamily="49" charset="-122"/>
              </a:rPr>
              <a:t> have a stroke order animation.</a:t>
            </a:r>
          </a:p>
          <a:p>
            <a:endParaRPr lang="en-US" dirty="0">
              <a:ea typeface="SimSun-ExtB" panose="02010609060101010101" pitchFamily="49" charset="-122"/>
            </a:endParaRPr>
          </a:p>
          <a:p>
            <a:r>
              <a:rPr lang="zh-CN" altLang="en-US" sz="3200" b="1" dirty="0">
                <a:latin typeface="+mn-ea"/>
              </a:rPr>
              <a:t>斷</a:t>
            </a:r>
            <a:r>
              <a:rPr lang="zh-CN" altLang="en-US" sz="2000" dirty="0">
                <a:ea typeface="SimSun-ExtB" panose="02010609060101010101" pitchFamily="49" charset="-122"/>
              </a:rPr>
              <a:t> </a:t>
            </a:r>
            <a:r>
              <a:rPr lang="en-US" altLang="zh-CN" sz="2000" dirty="0">
                <a:ea typeface="SimSun-ExtB" panose="02010609060101010101" pitchFamily="49" charset="-122"/>
              </a:rPr>
              <a:t>dan (</a:t>
            </a:r>
            <a:r>
              <a:rPr lang="ko-KR" altLang="en-US" sz="2000" dirty="0">
                <a:ea typeface="SimSun-ExtB" panose="02010609060101010101" pitchFamily="49" charset="-122"/>
              </a:rPr>
              <a:t>단</a:t>
            </a:r>
            <a:r>
              <a:rPr lang="en-US" altLang="ko-KR" sz="2000" dirty="0">
                <a:ea typeface="SimSun-ExtB" panose="02010609060101010101" pitchFamily="49" charset="-122"/>
              </a:rPr>
              <a:t>) "extinguish" = </a:t>
            </a:r>
            <a:r>
              <a:rPr lang="zh-CN" altLang="en-US" sz="3200" b="1" dirty="0">
                <a:latin typeface="+mn-ea"/>
              </a:rPr>
              <a:t>㡭</a:t>
            </a:r>
            <a:r>
              <a:rPr lang="zh-CN" altLang="en-US" sz="2000" dirty="0">
                <a:ea typeface="SimSun-ExtB" panose="02010609060101010101" pitchFamily="49" charset="-122"/>
              </a:rPr>
              <a:t> </a:t>
            </a:r>
            <a:r>
              <a:rPr lang="en-US" altLang="ko-KR" sz="2000" dirty="0">
                <a:ea typeface="SimSun-ExtB" panose="02010609060101010101" pitchFamily="49" charset="-122"/>
              </a:rPr>
              <a:t>gye (</a:t>
            </a:r>
            <a:r>
              <a:rPr lang="ko-KR" altLang="en-US" sz="2000" dirty="0">
                <a:ea typeface="SimSun-ExtB" panose="02010609060101010101" pitchFamily="49" charset="-122"/>
              </a:rPr>
              <a:t>계</a:t>
            </a:r>
            <a:r>
              <a:rPr lang="en-US" altLang="ko-KR" sz="2000" dirty="0">
                <a:ea typeface="SimSun-ExtB" panose="02010609060101010101" pitchFamily="49" charset="-122"/>
              </a:rPr>
              <a:t>) "continue" + </a:t>
            </a:r>
            <a:r>
              <a:rPr lang="zh-CN" altLang="en-US" sz="3200" b="1" dirty="0">
                <a:latin typeface="+mn-ea"/>
              </a:rPr>
              <a:t>斤</a:t>
            </a:r>
            <a:r>
              <a:rPr lang="zh-CN" altLang="en-US" sz="2000" dirty="0">
                <a:ea typeface="SimSun-ExtB" panose="02010609060101010101" pitchFamily="49" charset="-122"/>
              </a:rPr>
              <a:t> </a:t>
            </a:r>
            <a:r>
              <a:rPr lang="en-US" altLang="zh-CN" sz="2000" dirty="0" err="1">
                <a:ea typeface="SimSun-ExtB" panose="02010609060101010101" pitchFamily="49" charset="-122"/>
              </a:rPr>
              <a:t>geun</a:t>
            </a:r>
            <a:r>
              <a:rPr lang="en-US" altLang="zh-CN" sz="2000" dirty="0">
                <a:ea typeface="SimSun-ExtB" panose="02010609060101010101" pitchFamily="49" charset="-122"/>
              </a:rPr>
              <a:t> (</a:t>
            </a:r>
            <a:r>
              <a:rPr lang="ko-KR" altLang="en-US" sz="2000" b="0" i="0" dirty="0">
                <a:solidFill>
                  <a:srgbClr val="202122"/>
                </a:solidFill>
                <a:effectLst/>
                <a:latin typeface="Apple SD Gothic Neo"/>
              </a:rPr>
              <a:t>근</a:t>
            </a:r>
            <a:r>
              <a:rPr lang="en-US" altLang="ko-KR" sz="2000" dirty="0">
                <a:solidFill>
                  <a:srgbClr val="202122"/>
                </a:solidFill>
                <a:latin typeface="Apple SD Gothic Neo"/>
              </a:rPr>
              <a:t>) "axe"</a:t>
            </a:r>
          </a:p>
          <a:p>
            <a:r>
              <a:rPr lang="zh-TW" altLang="en-US" sz="2000" b="1" dirty="0">
                <a:latin typeface="DengXian" panose="02010600030101010101" pitchFamily="2" charset="-122"/>
                <a:ea typeface="DengXian" panose="02010600030101010101" pitchFamily="2" charset="-122"/>
              </a:rPr>
              <a:t>煩 惱 無 盡 誓 願 斷</a:t>
            </a:r>
            <a:r>
              <a:rPr lang="en-US" altLang="zh-TW" sz="2000" b="1" dirty="0">
                <a:latin typeface="DengXian" panose="02010600030101010101" pitchFamily="2" charset="-122"/>
                <a:ea typeface="DengXian" panose="02010600030101010101" pitchFamily="2" charset="-122"/>
              </a:rPr>
              <a:t>  </a:t>
            </a:r>
            <a:r>
              <a:rPr lang="en-US" altLang="zh-CN" dirty="0">
                <a:solidFill>
                  <a:srgbClr val="202122"/>
                </a:solidFill>
                <a:latin typeface="Apple SD Gothic Neo"/>
                <a:ea typeface="SimSun-ExtB" panose="02010609060101010101" pitchFamily="49" charset="-122"/>
              </a:rPr>
              <a:t>"Delusions are endless we vow to extinguish them all."</a:t>
            </a:r>
          </a:p>
          <a:p>
            <a:r>
              <a:rPr lang="en-US" altLang="zh-CN" dirty="0">
                <a:solidFill>
                  <a:srgbClr val="202122"/>
                </a:solidFill>
                <a:latin typeface="Apple SD Gothic Neo"/>
                <a:ea typeface="SimSun-ExtB" panose="02010609060101010101" pitchFamily="49" charset="-122"/>
              </a:rPr>
              <a:t>[From the Four Great Vows]</a:t>
            </a:r>
            <a:endParaRPr lang="zh-CN" altLang="en-US" dirty="0">
              <a:ea typeface="SimSun-ExtB" panose="02010609060101010101" pitchFamily="49" charset="-122"/>
            </a:endParaRPr>
          </a:p>
        </p:txBody>
      </p:sp>
      <p:sp>
        <p:nvSpPr>
          <p:cNvPr id="5" name="TextBox 4">
            <a:extLst>
              <a:ext uri="{FF2B5EF4-FFF2-40B4-BE49-F238E27FC236}">
                <a16:creationId xmlns:a16="http://schemas.microsoft.com/office/drawing/2014/main" id="{A499A3B8-032E-D75A-C0B4-2DF17773B49E}"/>
              </a:ext>
            </a:extLst>
          </p:cNvPr>
          <p:cNvSpPr txBox="1"/>
          <p:nvPr/>
        </p:nvSpPr>
        <p:spPr>
          <a:xfrm>
            <a:off x="8335818" y="794802"/>
            <a:ext cx="3288145" cy="6063198"/>
          </a:xfrm>
          <a:prstGeom prst="rect">
            <a:avLst/>
          </a:prstGeom>
          <a:noFill/>
        </p:spPr>
        <p:txBody>
          <a:bodyPr wrap="square" rtlCol="0">
            <a:spAutoFit/>
          </a:bodyPr>
          <a:lstStyle/>
          <a:p>
            <a:pPr algn="ctr"/>
            <a:r>
              <a:rPr lang="zh-CN" altLang="en-US" sz="10800" b="1" dirty="0"/>
              <a:t>斷</a:t>
            </a:r>
            <a:endParaRPr lang="en-US" altLang="zh-CN" sz="10800" b="1" dirty="0"/>
          </a:p>
          <a:p>
            <a:r>
              <a:rPr lang="zh-TW" altLang="en-US" sz="2800" b="1" dirty="0">
                <a:latin typeface="DengXian" panose="02010600030101010101" pitchFamily="2" charset="-122"/>
                <a:ea typeface="DengXian" panose="02010600030101010101" pitchFamily="2" charset="-122"/>
              </a:rPr>
              <a:t>煩 惱 無 盡 誓 願 斷</a:t>
            </a:r>
            <a:endParaRPr lang="en-US" altLang="zh-TW" sz="2800" b="1" dirty="0">
              <a:latin typeface="DengXian" panose="02010600030101010101" pitchFamily="2" charset="-122"/>
              <a:ea typeface="DengXian"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28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8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煩 惱  </a:t>
            </a:r>
            <a:r>
              <a:rPr kumimoji="0" lang="en-US" altLang="zh-TW" sz="28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 </a:t>
            </a:r>
            <a:r>
              <a:rPr kumimoji="0" lang="en-US" altLang="zh-TW" sz="2400" b="1" i="0" u="none" strike="noStrike" kern="1200" cap="none" spc="0" normalizeH="0" baseline="0" noProof="0" dirty="0" err="1">
                <a:ln>
                  <a:noFill/>
                </a:ln>
                <a:solidFill>
                  <a:prstClr val="black"/>
                </a:solidFill>
                <a:effectLst/>
                <a:uLnTx/>
                <a:uFillTx/>
                <a:latin typeface="DengXian" panose="02010600030101010101" pitchFamily="2" charset="-122"/>
                <a:ea typeface="DengXian" panose="02010600030101010101" pitchFamily="2" charset="-122"/>
                <a:cs typeface="+mn-cs"/>
              </a:rPr>
              <a:t>kleshas</a:t>
            </a:r>
            <a:endParaRPr kumimoji="0" lang="en-US" altLang="zh-TW" sz="24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2800" b="1" dirty="0">
              <a:solidFill>
                <a:prstClr val="black"/>
              </a:solidFill>
              <a:latin typeface="DengXian" panose="02010600030101010101" pitchFamily="2" charset="-122"/>
              <a:ea typeface="DengXian"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8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無 盡  </a:t>
            </a:r>
            <a:r>
              <a:rPr kumimoji="0" lang="en-US" altLang="zh-TW" sz="28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 </a:t>
            </a:r>
            <a:r>
              <a:rPr kumimoji="0" lang="en-US" altLang="zh-TW" sz="24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uncountable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2800" b="1" dirty="0">
              <a:solidFill>
                <a:prstClr val="black"/>
              </a:solidFill>
              <a:latin typeface="DengXian" panose="02010600030101010101" pitchFamily="2" charset="-122"/>
              <a:ea typeface="DengXian"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8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誓 願  </a:t>
            </a:r>
            <a:r>
              <a:rPr kumimoji="0" lang="en-US" altLang="zh-TW" sz="28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 vow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2800" b="1" dirty="0">
              <a:solidFill>
                <a:prstClr val="black"/>
              </a:solidFill>
              <a:latin typeface="DengXian" panose="02010600030101010101" pitchFamily="2" charset="-122"/>
              <a:ea typeface="DengXian"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8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斷  </a:t>
            </a:r>
            <a:r>
              <a:rPr kumimoji="0" lang="en-US" altLang="zh-TW" sz="28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  </a:t>
            </a:r>
            <a:r>
              <a:rPr kumimoji="0" lang="en-US" altLang="zh-TW" sz="24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extinguish</a:t>
            </a:r>
          </a:p>
          <a:p>
            <a:endParaRPr lang="en-US" sz="2800" b="1" dirty="0">
              <a:latin typeface="DengXian" panose="02010600030101010101" pitchFamily="2" charset="-122"/>
              <a:ea typeface="DengXian" panose="02010600030101010101" pitchFamily="2" charset="-122"/>
            </a:endParaRPr>
          </a:p>
        </p:txBody>
      </p:sp>
      <p:sp>
        <p:nvSpPr>
          <p:cNvPr id="6" name="Rectangle 5">
            <a:extLst>
              <a:ext uri="{FF2B5EF4-FFF2-40B4-BE49-F238E27FC236}">
                <a16:creationId xmlns:a16="http://schemas.microsoft.com/office/drawing/2014/main" id="{5CDE3941-D82D-6BD5-3E16-5D32D8CC1AA1}"/>
              </a:ext>
            </a:extLst>
          </p:cNvPr>
          <p:cNvSpPr/>
          <p:nvPr/>
        </p:nvSpPr>
        <p:spPr>
          <a:xfrm>
            <a:off x="8335818" y="794802"/>
            <a:ext cx="3288145" cy="573900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53663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DAC6042-DCBD-5976-A24E-73BEDDDA6CA0}"/>
              </a:ext>
            </a:extLst>
          </p:cNvPr>
          <p:cNvSpPr>
            <a:spLocks noGrp="1"/>
          </p:cNvSpPr>
          <p:nvPr>
            <p:ph type="ftr" sz="quarter" idx="11"/>
          </p:nvPr>
        </p:nvSpPr>
        <p:spPr/>
        <p:txBody>
          <a:bodyPr/>
          <a:lstStyle/>
          <a:p>
            <a:r>
              <a:rPr lang="en-US" dirty="0"/>
              <a:t>Xuanzang's Heart Sutra in Sino-Korean</a:t>
            </a:r>
          </a:p>
        </p:txBody>
      </p:sp>
      <p:sp>
        <p:nvSpPr>
          <p:cNvPr id="3" name="TextBox 2">
            <a:extLst>
              <a:ext uri="{FF2B5EF4-FFF2-40B4-BE49-F238E27FC236}">
                <a16:creationId xmlns:a16="http://schemas.microsoft.com/office/drawing/2014/main" id="{704B3E15-B6D4-0B68-DF8E-5520D15C6E24}"/>
              </a:ext>
            </a:extLst>
          </p:cNvPr>
          <p:cNvSpPr txBox="1"/>
          <p:nvPr/>
        </p:nvSpPr>
        <p:spPr>
          <a:xfrm>
            <a:off x="242322" y="1228875"/>
            <a:ext cx="4590473" cy="3410164"/>
          </a:xfrm>
          <a:prstGeom prst="rect">
            <a:avLst/>
          </a:prstGeom>
          <a:noFill/>
        </p:spPr>
        <p:txBody>
          <a:bodyPr wrap="square" rtlCol="0">
            <a:spAutoFit/>
          </a:bodyPr>
          <a:lstStyle/>
          <a:p>
            <a:pPr marL="0" marR="0">
              <a:lnSpc>
                <a:spcPct val="107000"/>
              </a:lnSpc>
              <a:spcBef>
                <a:spcPts val="0"/>
              </a:spcBef>
              <a:spcAft>
                <a:spcPts val="1200"/>
              </a:spcAft>
            </a:pPr>
            <a:r>
              <a:rPr lang="en-US" altLang="zh-CN" sz="3200" kern="100" dirty="0">
                <a:effectLst/>
                <a:latin typeface="Calibri" panose="020F0502020204030204" pitchFamily="34" charset="0"/>
                <a:ea typeface="DengXian" panose="02010600030101010101" pitchFamily="2" charset="-122"/>
                <a:cs typeface="Times New Roman" panose="02020603050405020304" pitchFamily="18" charset="0"/>
              </a:rPr>
              <a:t>            </a:t>
            </a:r>
            <a:r>
              <a:rPr lang="zh-CN" sz="4400" b="1" kern="100" dirty="0">
                <a:effectLst/>
                <a:highlight>
                  <a:srgbClr val="FFFF00"/>
                </a:highlight>
                <a:latin typeface="Calibri" panose="020F0502020204030204" pitchFamily="34" charset="0"/>
                <a:ea typeface="DengXian" panose="02010600030101010101" pitchFamily="2" charset="-122"/>
                <a:cs typeface="Times New Roman" panose="02020603050405020304" pitchFamily="18" charset="0"/>
              </a:rPr>
              <a:t>揭</a:t>
            </a:r>
            <a:r>
              <a:rPr lang="zh-CN" sz="4400" kern="100" dirty="0">
                <a:effectLst/>
                <a:latin typeface="Calibri" panose="020F0502020204030204" pitchFamily="34" charset="0"/>
                <a:ea typeface="DengXian" panose="02010600030101010101" pitchFamily="2" charset="-122"/>
                <a:cs typeface="Times New Roman" panose="02020603050405020304" pitchFamily="18" charset="0"/>
              </a:rPr>
              <a:t> </a:t>
            </a:r>
            <a:r>
              <a:rPr lang="en-US" sz="4400" kern="100" dirty="0">
                <a:effectLst/>
                <a:latin typeface="DengXian" panose="02010600030101010101" pitchFamily="2" charset="-122"/>
                <a:ea typeface="DengXian" panose="02010600030101010101" pitchFamily="2" charset="-122"/>
                <a:cs typeface="Times New Roman" panose="02020603050405020304" pitchFamily="18" charset="0"/>
              </a:rPr>
              <a:t>          </a:t>
            </a:r>
            <a:endParaRPr lang="en-US" sz="4400" kern="1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1200"/>
              </a:spcAft>
            </a:pPr>
            <a:r>
              <a:rPr lang="en-US" sz="4400" kern="1200" dirty="0">
                <a:effectLst/>
                <a:latin typeface="DengXian" panose="02010600030101010101" pitchFamily="2" charset="-122"/>
                <a:ea typeface="DengXian" panose="02010600030101010101" pitchFamily="2" charset="-122"/>
                <a:cs typeface="Times New Roman" panose="02020603050405020304" pitchFamily="18" charset="0"/>
              </a:rPr>
              <a:t>  </a:t>
            </a:r>
            <a:r>
              <a:rPr lang="zh-CN" sz="4400" b="1" kern="1200" dirty="0">
                <a:effectLst/>
                <a:latin typeface="DengXian" panose="02010600030101010101" pitchFamily="2" charset="-122"/>
                <a:ea typeface="DengXian" panose="02010600030101010101" pitchFamily="2" charset="-122"/>
                <a:cs typeface="Times New Roman" panose="02020603050405020304" pitchFamily="18" charset="0"/>
              </a:rPr>
              <a:t>扌 </a:t>
            </a:r>
            <a:r>
              <a:rPr lang="en-US" sz="4400" b="1" kern="1200" dirty="0">
                <a:effectLst/>
                <a:latin typeface="DengXian" panose="02010600030101010101" pitchFamily="2" charset="-122"/>
                <a:ea typeface="DengXian" panose="02010600030101010101" pitchFamily="2" charset="-122"/>
                <a:cs typeface="Times New Roman" panose="02020603050405020304" pitchFamily="18" charset="0"/>
              </a:rPr>
              <a:t>       </a:t>
            </a:r>
            <a:r>
              <a:rPr lang="zh-CN" sz="4400" b="1" kern="1200" dirty="0">
                <a:effectLst/>
                <a:latin typeface="DengXian" panose="02010600030101010101" pitchFamily="2" charset="-122"/>
                <a:ea typeface="DengXian" panose="02010600030101010101" pitchFamily="2" charset="-122"/>
                <a:cs typeface="Times New Roman" panose="02020603050405020304" pitchFamily="18" charset="0"/>
              </a:rPr>
              <a:t>曷</a:t>
            </a:r>
            <a:endParaRPr lang="en-US" sz="4400" b="1" kern="1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1200"/>
              </a:spcAft>
            </a:pPr>
            <a:r>
              <a:rPr lang="en-US" sz="4400" b="1" kern="1200" dirty="0">
                <a:effectLst/>
                <a:latin typeface="DengXian" panose="02010600030101010101" pitchFamily="2" charset="-122"/>
                <a:ea typeface="DengXian" panose="02010600030101010101" pitchFamily="2" charset="-122"/>
                <a:cs typeface="Times New Roman" panose="02020603050405020304" pitchFamily="18" charset="0"/>
              </a:rPr>
              <a:t>          </a:t>
            </a:r>
            <a:r>
              <a:rPr lang="zh-CN" sz="4400" b="1" kern="1200" dirty="0">
                <a:effectLst/>
                <a:latin typeface="DengXian" panose="02010600030101010101" pitchFamily="2" charset="-122"/>
                <a:ea typeface="DengXian" panose="02010600030101010101" pitchFamily="2" charset="-122"/>
                <a:cs typeface="Times New Roman" panose="02020603050405020304" pitchFamily="18" charset="0"/>
              </a:rPr>
              <a:t>曰 </a:t>
            </a:r>
            <a:r>
              <a:rPr lang="en-US" sz="4400" b="1" kern="1200" dirty="0">
                <a:effectLst/>
                <a:latin typeface="DengXian" panose="02010600030101010101" pitchFamily="2" charset="-122"/>
                <a:ea typeface="DengXian" panose="02010600030101010101" pitchFamily="2" charset="-122"/>
                <a:cs typeface="Times New Roman" panose="02020603050405020304" pitchFamily="18" charset="0"/>
              </a:rPr>
              <a:t>    </a:t>
            </a:r>
            <a:r>
              <a:rPr lang="zh-CN" sz="4400" b="1" kern="1200" dirty="0">
                <a:effectLst/>
                <a:latin typeface="DengXian" panose="02010600030101010101" pitchFamily="2" charset="-122"/>
                <a:ea typeface="DengXian" panose="02010600030101010101" pitchFamily="2" charset="-122"/>
                <a:cs typeface="Times New Roman" panose="02020603050405020304" pitchFamily="18" charset="0"/>
              </a:rPr>
              <a:t>匃</a:t>
            </a:r>
            <a:endParaRPr lang="en-US" sz="4400" b="1" kern="1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1200"/>
              </a:spcAft>
            </a:pPr>
            <a:r>
              <a:rPr lang="en-US" sz="4400" kern="1200" dirty="0">
                <a:effectLst/>
                <a:latin typeface="DengXian" panose="02010600030101010101" pitchFamily="2" charset="-122"/>
                <a:ea typeface="DengXian" panose="02010600030101010101" pitchFamily="2" charset="-122"/>
                <a:cs typeface="Times New Roman" panose="02020603050405020304" pitchFamily="18" charset="0"/>
              </a:rPr>
              <a:t>   </a:t>
            </a:r>
            <a:r>
              <a:rPr lang="zh-CN" sz="4400" b="1" kern="1200" dirty="0">
                <a:effectLst/>
                <a:highlight>
                  <a:srgbClr val="FFFF00"/>
                </a:highlight>
                <a:latin typeface="DengXian" panose="02010600030101010101" pitchFamily="2" charset="-122"/>
                <a:ea typeface="DengXian" panose="02010600030101010101" pitchFamily="2" charset="-122"/>
                <a:cs typeface="Times New Roman" panose="02020603050405020304" pitchFamily="18" charset="0"/>
              </a:rPr>
              <a:t>囗</a:t>
            </a:r>
            <a:r>
              <a:rPr lang="zh-CN" sz="4400" kern="1200" dirty="0">
                <a:effectLst/>
                <a:latin typeface="DengXian" panose="02010600030101010101" pitchFamily="2" charset="-122"/>
                <a:ea typeface="DengXian" panose="02010600030101010101" pitchFamily="2" charset="-122"/>
                <a:cs typeface="Times New Roman" panose="02020603050405020304" pitchFamily="18" charset="0"/>
              </a:rPr>
              <a:t>  一 </a:t>
            </a:r>
            <a:r>
              <a:rPr lang="en-US" sz="4400" kern="1200" dirty="0">
                <a:effectLst/>
                <a:latin typeface="DengXian" panose="02010600030101010101" pitchFamily="2" charset="-122"/>
                <a:ea typeface="DengXian" panose="02010600030101010101" pitchFamily="2" charset="-122"/>
                <a:cs typeface="Times New Roman" panose="02020603050405020304" pitchFamily="18" charset="0"/>
              </a:rPr>
              <a:t>  </a:t>
            </a:r>
            <a:r>
              <a:rPr lang="zh-CN" sz="4400" b="1" kern="1200" dirty="0">
                <a:effectLst/>
                <a:highlight>
                  <a:srgbClr val="FFFF00"/>
                </a:highlight>
                <a:latin typeface="DengXian" panose="02010600030101010101" pitchFamily="2" charset="-122"/>
                <a:ea typeface="DengXian" panose="02010600030101010101" pitchFamily="2" charset="-122"/>
                <a:cs typeface="Times New Roman" panose="02020603050405020304" pitchFamily="18" charset="0"/>
              </a:rPr>
              <a:t>勹 人</a:t>
            </a:r>
            <a:r>
              <a:rPr lang="zh-CN" sz="4400" kern="1200" dirty="0">
                <a:effectLst/>
                <a:latin typeface="DengXian" panose="02010600030101010101" pitchFamily="2" charset="-122"/>
                <a:ea typeface="DengXian" panose="02010600030101010101" pitchFamily="2" charset="-122"/>
                <a:cs typeface="Times New Roman" panose="02020603050405020304" pitchFamily="18" charset="0"/>
              </a:rPr>
              <a:t> </a:t>
            </a:r>
            <a:r>
              <a:rPr lang="zh-CN" sz="4400" b="1" kern="1200" dirty="0">
                <a:effectLst/>
                <a:highlight>
                  <a:srgbClr val="00FF00"/>
                </a:highlight>
                <a:latin typeface="Calibri" panose="020F0502020204030204" pitchFamily="34" charset="0"/>
                <a:ea typeface="SimSun-ExtB" panose="02010609060101010101" pitchFamily="49" charset="-122"/>
                <a:cs typeface="SimSun-ExtB" panose="02010609060101010101" pitchFamily="49" charset="-122"/>
              </a:rPr>
              <a:t>𠃊</a:t>
            </a:r>
            <a:endParaRPr lang="en-US" sz="4400" b="1" kern="100" dirty="0">
              <a:effectLst/>
              <a:highlight>
                <a:srgbClr val="00FF00"/>
              </a:highlight>
              <a:latin typeface="Calibri" panose="020F0502020204030204" pitchFamily="34" charset="0"/>
              <a:ea typeface="DengXian" panose="02010600030101010101" pitchFamily="2" charset="-122"/>
              <a:cs typeface="Times New Roman" panose="02020603050405020304" pitchFamily="18" charset="0"/>
            </a:endParaRPr>
          </a:p>
        </p:txBody>
      </p:sp>
      <p:sp>
        <p:nvSpPr>
          <p:cNvPr id="4" name="TextBox 3">
            <a:extLst>
              <a:ext uri="{FF2B5EF4-FFF2-40B4-BE49-F238E27FC236}">
                <a16:creationId xmlns:a16="http://schemas.microsoft.com/office/drawing/2014/main" id="{3DC8CE12-F659-2C96-F443-E579C20081CC}"/>
              </a:ext>
            </a:extLst>
          </p:cNvPr>
          <p:cNvSpPr txBox="1"/>
          <p:nvPr/>
        </p:nvSpPr>
        <p:spPr>
          <a:xfrm>
            <a:off x="142240" y="91440"/>
            <a:ext cx="11907520" cy="532903"/>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3.5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(Xuanzang's Heart Sutra, Lesson Three)</a:t>
            </a:r>
          </a:p>
        </p:txBody>
      </p:sp>
      <p:sp>
        <p:nvSpPr>
          <p:cNvPr id="5" name="TextBox 4">
            <a:extLst>
              <a:ext uri="{FF2B5EF4-FFF2-40B4-BE49-F238E27FC236}">
                <a16:creationId xmlns:a16="http://schemas.microsoft.com/office/drawing/2014/main" id="{00D833EF-5D5F-50F9-6AC7-19A1052C353C}"/>
              </a:ext>
            </a:extLst>
          </p:cNvPr>
          <p:cNvSpPr txBox="1"/>
          <p:nvPr/>
        </p:nvSpPr>
        <p:spPr>
          <a:xfrm>
            <a:off x="5504873" y="1228875"/>
            <a:ext cx="5875462" cy="3262432"/>
          </a:xfrm>
          <a:prstGeom prst="rect">
            <a:avLst/>
          </a:prstGeom>
          <a:noFill/>
        </p:spPr>
        <p:txBody>
          <a:bodyPr wrap="square" rtlCol="0">
            <a:spAutoFit/>
          </a:bodyPr>
          <a:lstStyle/>
          <a:p>
            <a:pPr>
              <a:spcAft>
                <a:spcPts val="1200"/>
              </a:spcAft>
            </a:pPr>
            <a:r>
              <a:rPr lang="zh-CN" altLang="en-US" sz="4400" dirty="0"/>
              <a:t>            </a:t>
            </a:r>
            <a:r>
              <a:rPr lang="zh-CN" altLang="en-US" sz="4400" b="1" dirty="0">
                <a:highlight>
                  <a:srgbClr val="FFFF00"/>
                </a:highlight>
              </a:rPr>
              <a:t>諦</a:t>
            </a:r>
          </a:p>
          <a:p>
            <a:pPr>
              <a:spcAft>
                <a:spcPts val="1200"/>
              </a:spcAft>
            </a:pPr>
            <a:r>
              <a:rPr lang="zh-CN" altLang="en-US" sz="4400" dirty="0"/>
              <a:t>    </a:t>
            </a:r>
            <a:r>
              <a:rPr lang="zh-CN" altLang="en-US" sz="4400" b="1" dirty="0"/>
              <a:t>言                   </a:t>
            </a:r>
            <a:r>
              <a:rPr lang="zh-CN" altLang="en-US" sz="4400" b="1" dirty="0">
                <a:highlight>
                  <a:srgbClr val="FFFF00"/>
                </a:highlight>
              </a:rPr>
              <a:t>帝</a:t>
            </a:r>
          </a:p>
          <a:p>
            <a:pPr>
              <a:spcAft>
                <a:spcPts val="1200"/>
              </a:spcAft>
            </a:pPr>
            <a:r>
              <a:rPr lang="zh-CN" altLang="en-US" sz="4400" b="1" dirty="0"/>
              <a:t>亠 二 口      </a:t>
            </a:r>
            <a:r>
              <a:rPr lang="zh-CN" altLang="en-US" sz="4400" b="1" dirty="0">
                <a:highlight>
                  <a:srgbClr val="FFFF00"/>
                </a:highlight>
              </a:rPr>
              <a:t>立</a:t>
            </a:r>
            <a:r>
              <a:rPr lang="zh-CN" altLang="en-US" sz="4400" b="1" dirty="0"/>
              <a:t>   冖  </a:t>
            </a:r>
            <a:r>
              <a:rPr lang="zh-CN" altLang="en-US" sz="4400" b="1" dirty="0">
                <a:highlight>
                  <a:srgbClr val="FFFF00"/>
                </a:highlight>
              </a:rPr>
              <a:t>巾</a:t>
            </a:r>
          </a:p>
          <a:p>
            <a:pPr>
              <a:spcAft>
                <a:spcPts val="1200"/>
              </a:spcAft>
            </a:pPr>
            <a:r>
              <a:rPr lang="zh-CN" altLang="en-US" sz="4400" b="1" dirty="0"/>
              <a:t>丶 一        亠</a:t>
            </a:r>
            <a:r>
              <a:rPr lang="zh-CN" altLang="en-US" sz="4400" dirty="0"/>
              <a:t> </a:t>
            </a:r>
            <a:r>
              <a:rPr lang="zh-CN" altLang="en-US" sz="4400" b="1" dirty="0">
                <a:highlight>
                  <a:srgbClr val="FFFF00"/>
                </a:highlight>
              </a:rPr>
              <a:t>丷</a:t>
            </a:r>
            <a:r>
              <a:rPr lang="zh-CN" altLang="en-US" sz="4400" dirty="0"/>
              <a:t>  </a:t>
            </a:r>
            <a:r>
              <a:rPr lang="zh-CN" altLang="en-US" sz="4400" b="1" dirty="0"/>
              <a:t>一</a:t>
            </a:r>
            <a:r>
              <a:rPr lang="zh-CN" altLang="en-US" sz="4400" dirty="0"/>
              <a:t> </a:t>
            </a:r>
            <a:endParaRPr lang="en-US" sz="4400" dirty="0"/>
          </a:p>
        </p:txBody>
      </p:sp>
      <p:sp>
        <p:nvSpPr>
          <p:cNvPr id="6" name="TextBox 5">
            <a:extLst>
              <a:ext uri="{FF2B5EF4-FFF2-40B4-BE49-F238E27FC236}">
                <a16:creationId xmlns:a16="http://schemas.microsoft.com/office/drawing/2014/main" id="{D9201567-A2AC-DBA2-6C48-01E17CA3B971}"/>
              </a:ext>
            </a:extLst>
          </p:cNvPr>
          <p:cNvSpPr txBox="1"/>
          <p:nvPr/>
        </p:nvSpPr>
        <p:spPr>
          <a:xfrm>
            <a:off x="345440" y="588253"/>
            <a:ext cx="11115040" cy="523220"/>
          </a:xfrm>
          <a:prstGeom prst="rect">
            <a:avLst/>
          </a:prstGeom>
          <a:noFill/>
        </p:spPr>
        <p:txBody>
          <a:bodyPr wrap="square" rtlCol="0">
            <a:spAutoFit/>
          </a:bodyPr>
          <a:lstStyle/>
          <a:p>
            <a:r>
              <a:rPr lang="en-US" sz="2800" dirty="0"/>
              <a:t>Let's look at the first two characters in the mantra – both of which are new.</a:t>
            </a:r>
          </a:p>
        </p:txBody>
      </p:sp>
      <p:cxnSp>
        <p:nvCxnSpPr>
          <p:cNvPr id="8" name="Straight Connector 7">
            <a:extLst>
              <a:ext uri="{FF2B5EF4-FFF2-40B4-BE49-F238E27FC236}">
                <a16:creationId xmlns:a16="http://schemas.microsoft.com/office/drawing/2014/main" id="{6798DB26-AE3E-65BF-5E68-6A1BD38B4558}"/>
              </a:ext>
            </a:extLst>
          </p:cNvPr>
          <p:cNvCxnSpPr/>
          <p:nvPr/>
        </p:nvCxnSpPr>
        <p:spPr>
          <a:xfrm>
            <a:off x="5299673" y="1228875"/>
            <a:ext cx="0" cy="3554152"/>
          </a:xfrm>
          <a:prstGeom prst="line">
            <a:avLst/>
          </a:prstGeom>
          <a:ln w="5715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5EEBA580-EE1A-3F82-820C-4279E8AB5AA0}"/>
              </a:ext>
            </a:extLst>
          </p:cNvPr>
          <p:cNvSpPr txBox="1"/>
          <p:nvPr/>
        </p:nvSpPr>
        <p:spPr>
          <a:xfrm>
            <a:off x="351661" y="4901627"/>
            <a:ext cx="3156310" cy="1554785"/>
          </a:xfrm>
          <a:prstGeom prst="rect">
            <a:avLst/>
          </a:prstGeom>
          <a:noFill/>
        </p:spPr>
        <p:txBody>
          <a:bodyPr wrap="square" numCol="1" rtlCol="0">
            <a:spAutoFit/>
          </a:bodyPr>
          <a:lstStyle/>
          <a:p>
            <a:pPr>
              <a:lnSpc>
                <a:spcPct val="107000"/>
              </a:lnSpc>
            </a:pPr>
            <a:r>
              <a:rPr lang="zh-CN" sz="1800" b="1" dirty="0">
                <a:effectLst/>
                <a:highlight>
                  <a:srgbClr val="FFFF00"/>
                </a:highlight>
                <a:latin typeface="+mn-ea"/>
                <a:cs typeface="Times New Roman" panose="02020603050405020304" pitchFamily="18" charset="0"/>
              </a:rPr>
              <a:t>揭</a:t>
            </a:r>
            <a:r>
              <a:rPr lang="en-US" sz="1800" b="1" dirty="0">
                <a:effectLst/>
                <a:latin typeface="+mn-ea"/>
                <a:cs typeface="Times New Roman" panose="02020603050405020304" pitchFamily="18" charset="0"/>
              </a:rPr>
              <a:t> a (</a:t>
            </a:r>
            <a:r>
              <a:rPr lang="zh-CN" sz="1800" b="1" dirty="0">
                <a:effectLst/>
                <a:latin typeface="+mn-ea"/>
                <a:cs typeface="Batang" panose="02030600000101010101" pitchFamily="18" charset="-127"/>
              </a:rPr>
              <a:t>아</a:t>
            </a:r>
            <a:r>
              <a:rPr lang="en-US" sz="1800" b="1" dirty="0">
                <a:effectLst/>
                <a:latin typeface="+mn-ea"/>
                <a:cs typeface="Times New Roman" panose="02020603050405020304" pitchFamily="18" charset="0"/>
              </a:rPr>
              <a:t>);  raise</a:t>
            </a:r>
            <a:endParaRPr lang="en-US" altLang="zh-CN" sz="1800" b="1" kern="1200" dirty="0">
              <a:effectLst/>
              <a:latin typeface="+mn-ea"/>
              <a:cs typeface="SimSun-ExtB" panose="02010609060101010101" pitchFamily="49" charset="-122"/>
            </a:endParaRPr>
          </a:p>
          <a:p>
            <a:pPr marL="0" marR="0">
              <a:lnSpc>
                <a:spcPct val="107000"/>
              </a:lnSpc>
              <a:spcBef>
                <a:spcPts val="0"/>
              </a:spcBef>
              <a:spcAft>
                <a:spcPts val="0"/>
              </a:spcAft>
            </a:pPr>
            <a:r>
              <a:rPr lang="zh-CN" sz="1800" b="1" kern="1200" dirty="0">
                <a:effectLst/>
                <a:latin typeface="+mn-ea"/>
                <a:cs typeface="SimSun-ExtB" panose="02010609060101010101" pitchFamily="49" charset="-122"/>
              </a:rPr>
              <a:t>扌 </a:t>
            </a:r>
            <a:r>
              <a:rPr lang="en-US" sz="1800" b="1" kern="1200" dirty="0">
                <a:effectLst/>
                <a:latin typeface="+mn-ea"/>
                <a:cs typeface="SimSun-ExtB" panose="02010609060101010101" pitchFamily="49" charset="-122"/>
              </a:rPr>
              <a:t>su (</a:t>
            </a:r>
            <a:r>
              <a:rPr lang="zh-CN" sz="1800" b="1" kern="1200" dirty="0">
                <a:effectLst/>
                <a:latin typeface="+mn-ea"/>
                <a:cs typeface="Batang" panose="02030600000101010101" pitchFamily="18" charset="-127"/>
              </a:rPr>
              <a:t>수</a:t>
            </a:r>
            <a:r>
              <a:rPr lang="en-US" sz="1800" b="1" kern="1200" dirty="0">
                <a:effectLst/>
                <a:latin typeface="+mn-ea"/>
                <a:cs typeface="SimSun-ExtB" panose="02010609060101010101" pitchFamily="49" charset="-122"/>
              </a:rPr>
              <a:t>); hand	 </a:t>
            </a:r>
            <a:endParaRPr lang="en-US" sz="1800" b="1" dirty="0">
              <a:effectLst/>
              <a:latin typeface="+mn-ea"/>
              <a:cs typeface="Times New Roman" panose="02020603050405020304" pitchFamily="18" charset="0"/>
            </a:endParaRPr>
          </a:p>
          <a:p>
            <a:pPr marL="0" marR="0">
              <a:lnSpc>
                <a:spcPct val="107000"/>
              </a:lnSpc>
              <a:spcBef>
                <a:spcPts val="0"/>
              </a:spcBef>
              <a:spcAft>
                <a:spcPts val="0"/>
              </a:spcAft>
            </a:pPr>
            <a:r>
              <a:rPr lang="zh-CN" sz="1800" b="1" kern="1200" dirty="0">
                <a:effectLst/>
                <a:latin typeface="+mn-ea"/>
                <a:cs typeface="SimSun-ExtB" panose="02010609060101010101" pitchFamily="49" charset="-122"/>
              </a:rPr>
              <a:t>曷 </a:t>
            </a:r>
            <a:r>
              <a:rPr lang="en-US" sz="1800" b="1" kern="1200" dirty="0">
                <a:effectLst/>
                <a:latin typeface="+mn-ea"/>
                <a:cs typeface="SimSun-ExtB" panose="02010609060101010101" pitchFamily="49" charset="-122"/>
              </a:rPr>
              <a:t>gal (</a:t>
            </a:r>
            <a:r>
              <a:rPr lang="zh-CN" sz="1800" b="1" kern="1200" dirty="0">
                <a:effectLst/>
                <a:latin typeface="+mn-ea"/>
                <a:cs typeface="Batang" panose="02030600000101010101" pitchFamily="18" charset="-127"/>
              </a:rPr>
              <a:t>갈</a:t>
            </a:r>
            <a:r>
              <a:rPr lang="en-US" sz="1800" b="1" kern="1200" dirty="0">
                <a:effectLst/>
                <a:latin typeface="+mn-ea"/>
                <a:cs typeface="SimSun-ExtB" panose="02010609060101010101" pitchFamily="49" charset="-122"/>
              </a:rPr>
              <a:t>); why	</a:t>
            </a:r>
            <a:endParaRPr lang="en-US" sz="1800" b="1" dirty="0">
              <a:effectLst/>
              <a:latin typeface="+mn-ea"/>
              <a:cs typeface="Times New Roman" panose="02020603050405020304" pitchFamily="18" charset="0"/>
            </a:endParaRPr>
          </a:p>
          <a:p>
            <a:pPr marL="0" marR="0">
              <a:lnSpc>
                <a:spcPct val="107000"/>
              </a:lnSpc>
              <a:spcBef>
                <a:spcPts val="0"/>
              </a:spcBef>
              <a:spcAft>
                <a:spcPts val="0"/>
              </a:spcAft>
            </a:pPr>
            <a:r>
              <a:rPr lang="zh-CN" sz="1800" b="1" kern="1200" dirty="0">
                <a:effectLst/>
                <a:latin typeface="+mn-ea"/>
                <a:cs typeface="SimSun-ExtB" panose="02010609060101010101" pitchFamily="49" charset="-122"/>
              </a:rPr>
              <a:t>曰 </a:t>
            </a:r>
            <a:r>
              <a:rPr lang="en-US" sz="1800" b="1" kern="1200" dirty="0" err="1">
                <a:effectLst/>
                <a:latin typeface="+mn-ea"/>
                <a:cs typeface="SimSun-ExtB" panose="02010609060101010101" pitchFamily="49" charset="-122"/>
              </a:rPr>
              <a:t>wal</a:t>
            </a:r>
            <a:r>
              <a:rPr lang="en-US" sz="1800" b="1" kern="1200" dirty="0">
                <a:effectLst/>
                <a:latin typeface="+mn-ea"/>
                <a:cs typeface="SimSun-ExtB" panose="02010609060101010101" pitchFamily="49" charset="-122"/>
              </a:rPr>
              <a:t> (</a:t>
            </a:r>
            <a:r>
              <a:rPr lang="zh-CN" sz="1800" b="1" kern="1200" dirty="0">
                <a:effectLst/>
                <a:latin typeface="+mn-ea"/>
                <a:cs typeface="Batang" panose="02030600000101010101" pitchFamily="18" charset="-127"/>
              </a:rPr>
              <a:t>왈</a:t>
            </a:r>
            <a:r>
              <a:rPr lang="en-US" sz="1800" b="1" kern="1200" dirty="0">
                <a:effectLst/>
                <a:latin typeface="+mn-ea"/>
                <a:cs typeface="SimSun-ExtB" panose="02010609060101010101" pitchFamily="49" charset="-122"/>
              </a:rPr>
              <a:t>); say  </a:t>
            </a:r>
            <a:endParaRPr lang="en-US" sz="1800" b="1" dirty="0">
              <a:effectLst/>
              <a:latin typeface="+mn-ea"/>
              <a:cs typeface="Times New Roman" panose="02020603050405020304" pitchFamily="18" charset="0"/>
            </a:endParaRPr>
          </a:p>
          <a:p>
            <a:r>
              <a:rPr lang="zh-CN" sz="1800" b="1" kern="1200" dirty="0">
                <a:effectLst/>
                <a:latin typeface="+mn-ea"/>
                <a:cs typeface="SimSun-ExtB" panose="02010609060101010101" pitchFamily="49" charset="-122"/>
              </a:rPr>
              <a:t>匃 </a:t>
            </a:r>
            <a:r>
              <a:rPr lang="en-US" sz="1800" b="1" kern="1200" dirty="0" err="1">
                <a:effectLst/>
                <a:latin typeface="+mn-ea"/>
                <a:cs typeface="SimSun-ExtB" panose="02010609060101010101" pitchFamily="49" charset="-122"/>
              </a:rPr>
              <a:t>gae</a:t>
            </a:r>
            <a:r>
              <a:rPr lang="en-US" sz="1800" b="1" kern="1200" dirty="0">
                <a:effectLst/>
                <a:latin typeface="+mn-ea"/>
                <a:cs typeface="SimSun-ExtB" panose="02010609060101010101" pitchFamily="49" charset="-122"/>
              </a:rPr>
              <a:t> (</a:t>
            </a:r>
            <a:r>
              <a:rPr lang="zh-CN" sz="1800" b="1" kern="1200" dirty="0">
                <a:effectLst/>
                <a:latin typeface="+mn-ea"/>
                <a:cs typeface="Batang" panose="02030600000101010101" pitchFamily="18" charset="-127"/>
              </a:rPr>
              <a:t>개</a:t>
            </a:r>
            <a:r>
              <a:rPr lang="en-US" sz="1800" b="1" kern="1200" dirty="0">
                <a:effectLst/>
                <a:latin typeface="+mn-ea"/>
                <a:cs typeface="SimSun-ExtB" panose="02010609060101010101" pitchFamily="49" charset="-122"/>
              </a:rPr>
              <a:t>); </a:t>
            </a:r>
            <a:r>
              <a:rPr lang="en-US" b="1" kern="1200" dirty="0">
                <a:effectLst/>
                <a:latin typeface="+mn-ea"/>
                <a:cs typeface="SimSun-ExtB" panose="02010609060101010101" pitchFamily="49" charset="-122"/>
              </a:rPr>
              <a:t>crouch</a:t>
            </a:r>
          </a:p>
        </p:txBody>
      </p:sp>
      <p:sp>
        <p:nvSpPr>
          <p:cNvPr id="11" name="TextBox 10">
            <a:extLst>
              <a:ext uri="{FF2B5EF4-FFF2-40B4-BE49-F238E27FC236}">
                <a16:creationId xmlns:a16="http://schemas.microsoft.com/office/drawing/2014/main" id="{CAFC6768-AE94-08D5-5C50-9F5FAF539511}"/>
              </a:ext>
            </a:extLst>
          </p:cNvPr>
          <p:cNvSpPr txBox="1"/>
          <p:nvPr/>
        </p:nvSpPr>
        <p:spPr>
          <a:xfrm>
            <a:off x="2609346" y="4900474"/>
            <a:ext cx="2247233" cy="1557093"/>
          </a:xfrm>
          <a:prstGeom prst="rect">
            <a:avLst/>
          </a:prstGeom>
          <a:noFill/>
        </p:spPr>
        <p:txBody>
          <a:bodyPr wrap="square" rtlCol="0">
            <a:spAutoFit/>
          </a:bodyPr>
          <a:lstStyle/>
          <a:p>
            <a:pPr>
              <a:lnSpc>
                <a:spcPct val="107000"/>
              </a:lnSpc>
            </a:pPr>
            <a:r>
              <a:rPr lang="zh-CN" sz="1800" b="1" dirty="0">
                <a:effectLst/>
                <a:highlight>
                  <a:srgbClr val="FFFF00"/>
                </a:highlight>
                <a:latin typeface="+mn-ea"/>
                <a:cs typeface="Times New Roman" panose="02020603050405020304" pitchFamily="18" charset="0"/>
              </a:rPr>
              <a:t>囗</a:t>
            </a:r>
            <a:r>
              <a:rPr lang="zh-CN" sz="1800" b="1" dirty="0">
                <a:effectLst/>
                <a:latin typeface="+mn-ea"/>
                <a:cs typeface="Times New Roman" panose="02020603050405020304" pitchFamily="18" charset="0"/>
              </a:rPr>
              <a:t> </a:t>
            </a:r>
            <a:r>
              <a:rPr lang="en-US" sz="1800" b="1" dirty="0" err="1">
                <a:effectLst/>
                <a:latin typeface="+mn-ea"/>
                <a:cs typeface="Times New Roman" panose="02020603050405020304" pitchFamily="18" charset="0"/>
              </a:rPr>
              <a:t>wi</a:t>
            </a:r>
            <a:r>
              <a:rPr lang="en-US" sz="1800" b="1" dirty="0">
                <a:effectLst/>
                <a:latin typeface="+mn-ea"/>
                <a:cs typeface="Times New Roman" panose="02020603050405020304" pitchFamily="18" charset="0"/>
              </a:rPr>
              <a:t> (</a:t>
            </a:r>
            <a:r>
              <a:rPr lang="zh-CN" sz="1800" b="1" dirty="0">
                <a:effectLst/>
                <a:latin typeface="+mn-ea"/>
                <a:cs typeface="Batang" panose="02030600000101010101" pitchFamily="18" charset="-127"/>
              </a:rPr>
              <a:t>위</a:t>
            </a:r>
            <a:r>
              <a:rPr lang="en-US" sz="1800" b="1" dirty="0">
                <a:effectLst/>
                <a:latin typeface="+mn-ea"/>
                <a:cs typeface="Times New Roman" panose="02020603050405020304" pitchFamily="18" charset="0"/>
              </a:rPr>
              <a:t>); circle</a:t>
            </a:r>
            <a:endParaRPr lang="en-US" altLang="zh-CN" sz="1800" b="1" dirty="0">
              <a:effectLst/>
              <a:latin typeface="+mn-ea"/>
              <a:cs typeface="Times New Roman" panose="02020603050405020304" pitchFamily="18" charset="0"/>
            </a:endParaRPr>
          </a:p>
          <a:p>
            <a:pPr marL="0" marR="0">
              <a:lnSpc>
                <a:spcPct val="107000"/>
              </a:lnSpc>
              <a:spcBef>
                <a:spcPts val="0"/>
              </a:spcBef>
              <a:spcAft>
                <a:spcPts val="0"/>
              </a:spcAft>
            </a:pPr>
            <a:r>
              <a:rPr lang="zh-CN" sz="1800" b="1" dirty="0">
                <a:effectLst/>
                <a:latin typeface="+mn-ea"/>
                <a:cs typeface="Times New Roman" panose="02020603050405020304" pitchFamily="18" charset="0"/>
              </a:rPr>
              <a:t>一 </a:t>
            </a:r>
            <a:r>
              <a:rPr lang="en-US" sz="1800" b="1" dirty="0">
                <a:effectLst/>
                <a:latin typeface="+mn-ea"/>
                <a:cs typeface="Times New Roman" panose="02020603050405020304" pitchFamily="18" charset="0"/>
              </a:rPr>
              <a:t> il   (</a:t>
            </a:r>
            <a:r>
              <a:rPr lang="zh-CN" sz="1800" b="1" dirty="0">
                <a:effectLst/>
                <a:latin typeface="+mn-ea"/>
                <a:cs typeface="Batang" panose="02030600000101010101" pitchFamily="18" charset="-127"/>
              </a:rPr>
              <a:t>일</a:t>
            </a:r>
            <a:r>
              <a:rPr lang="en-US" sz="1800" b="1" dirty="0">
                <a:effectLst/>
                <a:latin typeface="+mn-ea"/>
                <a:cs typeface="Times New Roman" panose="02020603050405020304" pitchFamily="18" charset="0"/>
              </a:rPr>
              <a:t>); one</a:t>
            </a:r>
          </a:p>
          <a:p>
            <a:pPr marL="0" marR="0">
              <a:lnSpc>
                <a:spcPct val="107000"/>
              </a:lnSpc>
              <a:spcBef>
                <a:spcPts val="0"/>
              </a:spcBef>
              <a:spcAft>
                <a:spcPts val="0"/>
              </a:spcAft>
            </a:pPr>
            <a:r>
              <a:rPr lang="zh-CN" sz="1800" b="1" dirty="0">
                <a:effectLst/>
                <a:highlight>
                  <a:srgbClr val="FFFF00"/>
                </a:highlight>
                <a:latin typeface="+mn-ea"/>
                <a:cs typeface="Times New Roman" panose="02020603050405020304" pitchFamily="18" charset="0"/>
              </a:rPr>
              <a:t>勹</a:t>
            </a:r>
            <a:r>
              <a:rPr lang="en-US" sz="1800" b="1" dirty="0">
                <a:effectLst/>
                <a:latin typeface="+mn-ea"/>
                <a:cs typeface="Times New Roman" panose="02020603050405020304" pitchFamily="18" charset="0"/>
              </a:rPr>
              <a:t> po (</a:t>
            </a:r>
            <a:r>
              <a:rPr lang="zh-CN" sz="1800" b="1" dirty="0">
                <a:effectLst/>
                <a:latin typeface="+mn-ea"/>
                <a:cs typeface="Batang" panose="02030600000101010101" pitchFamily="18" charset="-127"/>
              </a:rPr>
              <a:t>포</a:t>
            </a:r>
            <a:r>
              <a:rPr lang="en-US" sz="1800" b="1" dirty="0">
                <a:effectLst/>
                <a:latin typeface="+mn-ea"/>
                <a:cs typeface="Times New Roman" panose="02020603050405020304" pitchFamily="18" charset="0"/>
              </a:rPr>
              <a:t>); wrap</a:t>
            </a:r>
          </a:p>
          <a:p>
            <a:pPr>
              <a:lnSpc>
                <a:spcPct val="107000"/>
              </a:lnSpc>
            </a:pPr>
            <a:r>
              <a:rPr lang="zh-CN" sz="1800" b="1" dirty="0">
                <a:effectLst/>
                <a:highlight>
                  <a:srgbClr val="FFFF00"/>
                </a:highlight>
                <a:latin typeface="+mn-ea"/>
                <a:cs typeface="Times New Roman" panose="02020603050405020304" pitchFamily="18" charset="0"/>
              </a:rPr>
              <a:t>人</a:t>
            </a:r>
            <a:r>
              <a:rPr lang="en-US" sz="1800" b="1" dirty="0">
                <a:effectLst/>
                <a:latin typeface="+mn-ea"/>
                <a:cs typeface="Times New Roman" panose="02020603050405020304" pitchFamily="18" charset="0"/>
              </a:rPr>
              <a:t> in (</a:t>
            </a:r>
            <a:r>
              <a:rPr lang="zh-CN" sz="1800" b="1" dirty="0">
                <a:effectLst/>
                <a:latin typeface="+mn-ea"/>
                <a:cs typeface="Batang" panose="02030600000101010101" pitchFamily="18" charset="-127"/>
              </a:rPr>
              <a:t>인</a:t>
            </a:r>
            <a:r>
              <a:rPr lang="en-US" sz="1800" b="1" dirty="0">
                <a:effectLst/>
                <a:latin typeface="+mn-ea"/>
                <a:cs typeface="Times New Roman" panose="02020603050405020304" pitchFamily="18" charset="0"/>
              </a:rPr>
              <a:t>);  person</a:t>
            </a:r>
            <a:r>
              <a:rPr lang="zh-CN" altLang="en-US" sz="1800" b="1" dirty="0">
                <a:effectLst/>
                <a:latin typeface="+mn-ea"/>
                <a:cs typeface="Times New Roman" panose="02020603050405020304" pitchFamily="18" charset="0"/>
              </a:rPr>
              <a:t>𠃊 </a:t>
            </a:r>
            <a:r>
              <a:rPr lang="en-US" sz="1800" b="1" dirty="0">
                <a:effectLst/>
                <a:latin typeface="+mn-ea"/>
                <a:cs typeface="Times New Roman" panose="02020603050405020304" pitchFamily="18" charset="0"/>
              </a:rPr>
              <a:t>eun (</a:t>
            </a:r>
            <a:r>
              <a:rPr lang="ko-KR" altLang="en-US" sz="1800" b="1" dirty="0">
                <a:effectLst/>
                <a:latin typeface="+mn-ea"/>
                <a:cs typeface="Times New Roman" panose="02020603050405020304" pitchFamily="18" charset="0"/>
              </a:rPr>
              <a:t>은</a:t>
            </a:r>
            <a:r>
              <a:rPr lang="en-US" altLang="ko-KR" sz="1800" b="1" dirty="0">
                <a:effectLst/>
                <a:latin typeface="+mn-ea"/>
                <a:cs typeface="Times New Roman" panose="02020603050405020304" pitchFamily="18" charset="0"/>
              </a:rPr>
              <a:t>); hide</a:t>
            </a:r>
            <a:r>
              <a:rPr lang="en-US" sz="1800" b="1" dirty="0">
                <a:effectLst/>
                <a:latin typeface="+mn-ea"/>
                <a:cs typeface="Times New Roman" panose="02020603050405020304" pitchFamily="18" charset="0"/>
              </a:rPr>
              <a:t>	</a:t>
            </a:r>
          </a:p>
        </p:txBody>
      </p:sp>
      <p:sp>
        <p:nvSpPr>
          <p:cNvPr id="13" name="TextBox 12">
            <a:extLst>
              <a:ext uri="{FF2B5EF4-FFF2-40B4-BE49-F238E27FC236}">
                <a16:creationId xmlns:a16="http://schemas.microsoft.com/office/drawing/2014/main" id="{F829BE82-4612-0816-BBE4-0B791A963580}"/>
              </a:ext>
            </a:extLst>
          </p:cNvPr>
          <p:cNvSpPr txBox="1"/>
          <p:nvPr/>
        </p:nvSpPr>
        <p:spPr>
          <a:xfrm>
            <a:off x="4678101" y="4900429"/>
            <a:ext cx="2362151" cy="964431"/>
          </a:xfrm>
          <a:prstGeom prst="rect">
            <a:avLst/>
          </a:prstGeom>
          <a:noFill/>
        </p:spPr>
        <p:txBody>
          <a:bodyPr wrap="square" rtlCol="0">
            <a:spAutoFit/>
          </a:bodyPr>
          <a:lstStyle/>
          <a:p>
            <a:pPr marL="0" marR="0">
              <a:lnSpc>
                <a:spcPct val="107000"/>
              </a:lnSpc>
              <a:spcBef>
                <a:spcPts val="0"/>
              </a:spcBef>
              <a:spcAft>
                <a:spcPts val="0"/>
              </a:spcAft>
            </a:pPr>
            <a:r>
              <a:rPr lang="zh-CN" sz="1800" b="1" dirty="0">
                <a:effectLst/>
                <a:highlight>
                  <a:srgbClr val="FFFF00"/>
                </a:highlight>
                <a:latin typeface="+mn-ea"/>
                <a:cs typeface="Times New Roman" panose="02020603050405020304" pitchFamily="18" charset="0"/>
              </a:rPr>
              <a:t>諦</a:t>
            </a:r>
            <a:r>
              <a:rPr lang="zh-CN" sz="1800" b="1" dirty="0">
                <a:effectLst/>
                <a:latin typeface="+mn-ea"/>
                <a:cs typeface="Times New Roman" panose="02020603050405020304" pitchFamily="18" charset="0"/>
              </a:rPr>
              <a:t> </a:t>
            </a:r>
            <a:r>
              <a:rPr lang="en-US" sz="1800" b="1" dirty="0">
                <a:effectLst/>
                <a:latin typeface="+mn-ea"/>
                <a:cs typeface="Times New Roman" panose="02020603050405020304" pitchFamily="18" charset="0"/>
              </a:rPr>
              <a:t>je (</a:t>
            </a:r>
            <a:r>
              <a:rPr lang="zh-CN" sz="1800" b="1" dirty="0">
                <a:effectLst/>
                <a:latin typeface="+mn-ea"/>
                <a:cs typeface="Batang" panose="02030600000101010101" pitchFamily="18" charset="-127"/>
              </a:rPr>
              <a:t>제</a:t>
            </a:r>
            <a:r>
              <a:rPr lang="en-US" sz="1800" b="1" dirty="0">
                <a:effectLst/>
                <a:latin typeface="+mn-ea"/>
                <a:cs typeface="Times New Roman" panose="02020603050405020304" pitchFamily="18" charset="0"/>
              </a:rPr>
              <a:t>);  truth</a:t>
            </a:r>
            <a:endParaRPr lang="en-US" sz="1800" dirty="0">
              <a:effectLst/>
              <a:latin typeface="+mn-ea"/>
              <a:cs typeface="Times New Roman" panose="02020603050405020304" pitchFamily="18" charset="0"/>
            </a:endParaRPr>
          </a:p>
          <a:p>
            <a:pPr marL="0" marR="0">
              <a:lnSpc>
                <a:spcPct val="107000"/>
              </a:lnSpc>
              <a:spcBef>
                <a:spcPts val="0"/>
              </a:spcBef>
              <a:spcAft>
                <a:spcPts val="0"/>
              </a:spcAft>
            </a:pPr>
            <a:r>
              <a:rPr lang="zh-CN" sz="1800" b="1" dirty="0">
                <a:effectLst/>
                <a:latin typeface="+mn-ea"/>
                <a:cs typeface="Times New Roman" panose="02020603050405020304" pitchFamily="18" charset="0"/>
              </a:rPr>
              <a:t>言 </a:t>
            </a:r>
            <a:r>
              <a:rPr lang="en-US" sz="1800" b="1" dirty="0">
                <a:effectLst/>
                <a:latin typeface="+mn-ea"/>
                <a:cs typeface="Times New Roman" panose="02020603050405020304" pitchFamily="18" charset="0"/>
              </a:rPr>
              <a:t>eon (</a:t>
            </a:r>
            <a:r>
              <a:rPr lang="zh-CN" sz="1800" b="1" dirty="0">
                <a:effectLst/>
                <a:latin typeface="+mn-ea"/>
                <a:cs typeface="Batang" panose="02030600000101010101" pitchFamily="18" charset="-127"/>
              </a:rPr>
              <a:t>언</a:t>
            </a:r>
            <a:r>
              <a:rPr lang="en-US" sz="1800" b="1" dirty="0">
                <a:effectLst/>
                <a:latin typeface="+mn-ea"/>
                <a:cs typeface="Times New Roman" panose="02020603050405020304" pitchFamily="18" charset="0"/>
              </a:rPr>
              <a:t>); words</a:t>
            </a:r>
          </a:p>
          <a:p>
            <a:pPr marL="457200" indent="-457200">
              <a:lnSpc>
                <a:spcPct val="107000"/>
              </a:lnSpc>
            </a:pPr>
            <a:r>
              <a:rPr lang="zh-CN" sz="1800" b="1" dirty="0">
                <a:effectLst/>
                <a:highlight>
                  <a:srgbClr val="FFFF00"/>
                </a:highlight>
                <a:latin typeface="+mn-ea"/>
                <a:cs typeface="Times New Roman" panose="02020603050405020304" pitchFamily="18" charset="0"/>
              </a:rPr>
              <a:t>帝</a:t>
            </a:r>
            <a:r>
              <a:rPr lang="zh-CN" sz="1800" b="1" dirty="0">
                <a:effectLst/>
                <a:latin typeface="+mn-ea"/>
                <a:cs typeface="Times New Roman" panose="02020603050405020304" pitchFamily="18" charset="0"/>
              </a:rPr>
              <a:t> </a:t>
            </a:r>
            <a:r>
              <a:rPr lang="en-US" sz="1800" b="1" dirty="0">
                <a:effectLst/>
                <a:latin typeface="+mn-ea"/>
                <a:cs typeface="Times New Roman" panose="02020603050405020304" pitchFamily="18" charset="0"/>
              </a:rPr>
              <a:t>je (</a:t>
            </a:r>
            <a:r>
              <a:rPr lang="zh-CN" sz="1800" b="1" dirty="0">
                <a:effectLst/>
                <a:latin typeface="+mn-ea"/>
                <a:cs typeface="Batang" panose="02030600000101010101" pitchFamily="18" charset="-127"/>
              </a:rPr>
              <a:t>제</a:t>
            </a:r>
            <a:r>
              <a:rPr lang="en-US" sz="1800" b="1" dirty="0">
                <a:effectLst/>
                <a:latin typeface="+mn-ea"/>
                <a:cs typeface="Times New Roman" panose="02020603050405020304" pitchFamily="18" charset="0"/>
              </a:rPr>
              <a:t>); emperor</a:t>
            </a:r>
          </a:p>
        </p:txBody>
      </p:sp>
      <p:sp>
        <p:nvSpPr>
          <p:cNvPr id="15" name="TextBox 14">
            <a:extLst>
              <a:ext uri="{FF2B5EF4-FFF2-40B4-BE49-F238E27FC236}">
                <a16:creationId xmlns:a16="http://schemas.microsoft.com/office/drawing/2014/main" id="{19921ECB-50B2-BE26-245E-AAA6D40B6DA1}"/>
              </a:ext>
            </a:extLst>
          </p:cNvPr>
          <p:cNvSpPr txBox="1"/>
          <p:nvPr/>
        </p:nvSpPr>
        <p:spPr>
          <a:xfrm>
            <a:off x="6850864" y="4879808"/>
            <a:ext cx="2814220" cy="1902444"/>
          </a:xfrm>
          <a:prstGeom prst="rect">
            <a:avLst/>
          </a:prstGeom>
          <a:noFill/>
        </p:spPr>
        <p:txBody>
          <a:bodyPr wrap="square" rtlCol="0">
            <a:spAutoFit/>
          </a:bodyPr>
          <a:lstStyle/>
          <a:p>
            <a:pPr marL="0" marR="0">
              <a:lnSpc>
                <a:spcPct val="107000"/>
              </a:lnSpc>
              <a:spcBef>
                <a:spcPts val="0"/>
              </a:spcBef>
            </a:pPr>
            <a:r>
              <a:rPr lang="zh-CN" sz="1800" b="1" dirty="0">
                <a:effectLst/>
                <a:latin typeface="+mn-ea"/>
                <a:cs typeface="Times New Roman" panose="02020603050405020304" pitchFamily="18" charset="0"/>
              </a:rPr>
              <a:t>亠</a:t>
            </a:r>
            <a:r>
              <a:rPr lang="en-US" sz="1800" b="1" dirty="0">
                <a:effectLst/>
                <a:latin typeface="+mn-ea"/>
                <a:cs typeface="Times New Roman" panose="02020603050405020304" pitchFamily="18" charset="0"/>
              </a:rPr>
              <a:t> du (</a:t>
            </a:r>
            <a:r>
              <a:rPr lang="zh-CN" sz="1800" b="1" dirty="0">
                <a:effectLst/>
                <a:latin typeface="+mn-ea"/>
                <a:cs typeface="Batang" panose="02030600000101010101" pitchFamily="18" charset="-127"/>
              </a:rPr>
              <a:t>두</a:t>
            </a:r>
            <a:r>
              <a:rPr lang="en-US" sz="1800" b="1" dirty="0">
                <a:effectLst/>
                <a:latin typeface="+mn-ea"/>
                <a:cs typeface="Times New Roman" panose="02020603050405020304" pitchFamily="18" charset="0"/>
              </a:rPr>
              <a:t>);  lid</a:t>
            </a:r>
          </a:p>
          <a:p>
            <a:pPr marL="0" marR="0">
              <a:lnSpc>
                <a:spcPct val="107000"/>
              </a:lnSpc>
              <a:spcBef>
                <a:spcPts val="0"/>
              </a:spcBef>
            </a:pPr>
            <a:r>
              <a:rPr lang="zh-CN" sz="1800" b="1" dirty="0">
                <a:effectLst/>
                <a:latin typeface="+mn-ea"/>
                <a:cs typeface="Times New Roman" panose="02020603050405020304" pitchFamily="18" charset="0"/>
              </a:rPr>
              <a:t>二 </a:t>
            </a:r>
            <a:r>
              <a:rPr lang="en-US" sz="1800" b="1" dirty="0">
                <a:effectLst/>
                <a:latin typeface="+mn-ea"/>
                <a:cs typeface="Times New Roman" panose="02020603050405020304" pitchFamily="18" charset="0"/>
              </a:rPr>
              <a:t>I</a:t>
            </a:r>
            <a:r>
              <a:rPr lang="en-US" b="1" dirty="0">
                <a:latin typeface="+mn-ea"/>
                <a:cs typeface="Times New Roman" panose="02020603050405020304" pitchFamily="18" charset="0"/>
              </a:rPr>
              <a:t> </a:t>
            </a:r>
            <a:r>
              <a:rPr lang="en-US" sz="1800" b="1" dirty="0">
                <a:effectLst/>
                <a:latin typeface="+mn-ea"/>
                <a:cs typeface="Times New Roman" panose="02020603050405020304" pitchFamily="18" charset="0"/>
              </a:rPr>
              <a:t>(</a:t>
            </a:r>
            <a:r>
              <a:rPr lang="zh-CN" sz="1800" b="1" dirty="0">
                <a:effectLst/>
                <a:latin typeface="+mn-ea"/>
                <a:cs typeface="Batang" panose="02030600000101010101" pitchFamily="18" charset="-127"/>
              </a:rPr>
              <a:t>이</a:t>
            </a:r>
            <a:r>
              <a:rPr lang="en-US" sz="1800" b="1" dirty="0">
                <a:effectLst/>
                <a:latin typeface="+mn-ea"/>
                <a:cs typeface="Times New Roman" panose="02020603050405020304" pitchFamily="18" charset="0"/>
              </a:rPr>
              <a:t>); 2, two</a:t>
            </a:r>
          </a:p>
          <a:p>
            <a:pPr marL="0" marR="0">
              <a:lnSpc>
                <a:spcPct val="107000"/>
              </a:lnSpc>
              <a:spcBef>
                <a:spcPts val="0"/>
              </a:spcBef>
            </a:pPr>
            <a:r>
              <a:rPr lang="zh-CN" sz="1800" b="1" dirty="0">
                <a:effectLst/>
                <a:latin typeface="+mn-ea"/>
                <a:cs typeface="Times New Roman" panose="02020603050405020304" pitchFamily="18" charset="0"/>
              </a:rPr>
              <a:t>口 </a:t>
            </a:r>
            <a:r>
              <a:rPr lang="en-US" sz="1800" b="1" dirty="0" err="1">
                <a:effectLst/>
                <a:latin typeface="+mn-ea"/>
                <a:cs typeface="Times New Roman" panose="02020603050405020304" pitchFamily="18" charset="0"/>
              </a:rPr>
              <a:t>gu</a:t>
            </a:r>
            <a:r>
              <a:rPr lang="en-US" sz="1800" b="1" dirty="0">
                <a:effectLst/>
                <a:latin typeface="+mn-ea"/>
                <a:cs typeface="Times New Roman" panose="02020603050405020304" pitchFamily="18" charset="0"/>
              </a:rPr>
              <a:t> (</a:t>
            </a:r>
            <a:r>
              <a:rPr lang="zh-CN" sz="1800" b="1" dirty="0">
                <a:effectLst/>
                <a:latin typeface="+mn-ea"/>
                <a:cs typeface="Batang" panose="02030600000101010101" pitchFamily="18" charset="-127"/>
              </a:rPr>
              <a:t>구</a:t>
            </a:r>
            <a:r>
              <a:rPr lang="en-US" sz="1800" b="1" dirty="0">
                <a:effectLst/>
                <a:latin typeface="+mn-ea"/>
                <a:cs typeface="Times New Roman" panose="02020603050405020304" pitchFamily="18" charset="0"/>
              </a:rPr>
              <a:t>); mouth</a:t>
            </a:r>
          </a:p>
          <a:p>
            <a:pPr>
              <a:lnSpc>
                <a:spcPct val="107000"/>
              </a:lnSpc>
            </a:pPr>
            <a:r>
              <a:rPr lang="zh-CN" sz="1800" b="1" dirty="0">
                <a:effectLst/>
                <a:highlight>
                  <a:srgbClr val="FFFF00"/>
                </a:highlight>
                <a:latin typeface="+mn-ea"/>
                <a:cs typeface="Times New Roman" panose="02020603050405020304" pitchFamily="18" charset="0"/>
              </a:rPr>
              <a:t>立</a:t>
            </a:r>
            <a:r>
              <a:rPr lang="zh-CN" sz="1800" b="1" dirty="0">
                <a:effectLst/>
                <a:latin typeface="+mn-ea"/>
                <a:cs typeface="Times New Roman" panose="02020603050405020304" pitchFamily="18" charset="0"/>
              </a:rPr>
              <a:t> </a:t>
            </a:r>
            <a:r>
              <a:rPr lang="en-US" sz="1800" b="1" dirty="0">
                <a:effectLst/>
                <a:latin typeface="+mn-ea"/>
                <a:cs typeface="Times New Roman" panose="02020603050405020304" pitchFamily="18" charset="0"/>
              </a:rPr>
              <a:t>rib (</a:t>
            </a:r>
            <a:r>
              <a:rPr lang="zh-CN" sz="1800" b="1" dirty="0">
                <a:effectLst/>
                <a:latin typeface="+mn-ea"/>
                <a:cs typeface="Batang" panose="02030600000101010101" pitchFamily="18" charset="-127"/>
              </a:rPr>
              <a:t>립</a:t>
            </a:r>
            <a:r>
              <a:rPr lang="en-US" sz="1800" b="1" dirty="0">
                <a:effectLst/>
                <a:latin typeface="+mn-ea"/>
                <a:cs typeface="Times New Roman" panose="02020603050405020304" pitchFamily="18" charset="0"/>
              </a:rPr>
              <a:t>); establish</a:t>
            </a:r>
            <a:endParaRPr lang="en-US" sz="1800" dirty="0">
              <a:effectLst/>
              <a:latin typeface="+mn-ea"/>
              <a:cs typeface="Times New Roman" panose="02020603050405020304" pitchFamily="18" charset="0"/>
            </a:endParaRPr>
          </a:p>
          <a:p>
            <a:pPr marL="0" marR="0">
              <a:lnSpc>
                <a:spcPct val="107000"/>
              </a:lnSpc>
              <a:spcBef>
                <a:spcPts val="0"/>
              </a:spcBef>
              <a:spcAft>
                <a:spcPts val="400"/>
              </a:spcAft>
            </a:pPr>
            <a:r>
              <a:rPr lang="en-US" sz="1800" b="1" dirty="0">
                <a:effectLst/>
                <a:latin typeface="+mn-ea"/>
                <a:cs typeface="Times New Roman" panose="02020603050405020304" pitchFamily="18" charset="0"/>
              </a:rPr>
              <a:t>  </a:t>
            </a:r>
          </a:p>
          <a:p>
            <a:endParaRPr lang="en-US" dirty="0"/>
          </a:p>
        </p:txBody>
      </p:sp>
      <p:sp>
        <p:nvSpPr>
          <p:cNvPr id="16" name="TextBox 15">
            <a:extLst>
              <a:ext uri="{FF2B5EF4-FFF2-40B4-BE49-F238E27FC236}">
                <a16:creationId xmlns:a16="http://schemas.microsoft.com/office/drawing/2014/main" id="{4B5FFF78-9006-0254-7399-529B51C78308}"/>
              </a:ext>
            </a:extLst>
          </p:cNvPr>
          <p:cNvSpPr txBox="1"/>
          <p:nvPr/>
        </p:nvSpPr>
        <p:spPr>
          <a:xfrm>
            <a:off x="9235540" y="4870327"/>
            <a:ext cx="2814220" cy="1554785"/>
          </a:xfrm>
          <a:prstGeom prst="rect">
            <a:avLst/>
          </a:prstGeom>
          <a:noFill/>
        </p:spPr>
        <p:txBody>
          <a:bodyPr wrap="square" rtlCol="0">
            <a:spAutoFit/>
          </a:bodyPr>
          <a:lstStyle/>
          <a:p>
            <a:pPr marL="0" marR="0">
              <a:lnSpc>
                <a:spcPct val="107000"/>
              </a:lnSpc>
              <a:spcBef>
                <a:spcPts val="0"/>
              </a:spcBef>
              <a:spcAft>
                <a:spcPts val="0"/>
              </a:spcAft>
            </a:pPr>
            <a:r>
              <a:rPr lang="zh-CN" sz="1800" b="1" dirty="0">
                <a:effectLst/>
                <a:latin typeface="+mn-ea"/>
                <a:cs typeface="Times New Roman" panose="02020603050405020304" pitchFamily="18" charset="0"/>
              </a:rPr>
              <a:t>冖 </a:t>
            </a:r>
            <a:r>
              <a:rPr lang="en-US" sz="1800" b="1" dirty="0" err="1">
                <a:effectLst/>
                <a:latin typeface="+mn-ea"/>
                <a:cs typeface="Times New Roman" panose="02020603050405020304" pitchFamily="18" charset="0"/>
              </a:rPr>
              <a:t>myeok</a:t>
            </a:r>
            <a:r>
              <a:rPr lang="en-US" sz="1800" b="1" dirty="0">
                <a:effectLst/>
                <a:latin typeface="+mn-ea"/>
                <a:cs typeface="Times New Roman" panose="02020603050405020304" pitchFamily="18" charset="0"/>
              </a:rPr>
              <a:t> (</a:t>
            </a:r>
            <a:r>
              <a:rPr lang="zh-CN" sz="1800" b="1" dirty="0">
                <a:effectLst/>
                <a:latin typeface="+mn-ea"/>
                <a:cs typeface="Batang" panose="02030600000101010101" pitchFamily="18" charset="-127"/>
              </a:rPr>
              <a:t>멱</a:t>
            </a:r>
            <a:r>
              <a:rPr lang="en-US" sz="1800" b="1" dirty="0">
                <a:effectLst/>
                <a:latin typeface="+mn-ea"/>
                <a:cs typeface="Times New Roman" panose="02020603050405020304" pitchFamily="18" charset="0"/>
              </a:rPr>
              <a:t>); cover</a:t>
            </a:r>
            <a:endParaRPr lang="en-US" sz="1800" dirty="0">
              <a:effectLst/>
              <a:latin typeface="+mn-ea"/>
              <a:cs typeface="Times New Roman" panose="02020603050405020304" pitchFamily="18" charset="0"/>
            </a:endParaRPr>
          </a:p>
          <a:p>
            <a:pPr marL="0" marR="0">
              <a:lnSpc>
                <a:spcPct val="107000"/>
              </a:lnSpc>
              <a:spcBef>
                <a:spcPts val="0"/>
              </a:spcBef>
              <a:spcAft>
                <a:spcPts val="0"/>
              </a:spcAft>
            </a:pPr>
            <a:r>
              <a:rPr lang="zh-CN" sz="1800" b="1" dirty="0">
                <a:effectLst/>
                <a:highlight>
                  <a:srgbClr val="FFFF00"/>
                </a:highlight>
                <a:latin typeface="+mn-ea"/>
                <a:cs typeface="Times New Roman" panose="02020603050405020304" pitchFamily="18" charset="0"/>
              </a:rPr>
              <a:t>巾</a:t>
            </a:r>
            <a:r>
              <a:rPr lang="zh-CN" sz="1800" b="1" dirty="0">
                <a:effectLst/>
                <a:latin typeface="+mn-ea"/>
                <a:cs typeface="Times New Roman" panose="02020603050405020304" pitchFamily="18" charset="0"/>
              </a:rPr>
              <a:t> </a:t>
            </a:r>
            <a:r>
              <a:rPr lang="en-US" sz="1800" b="1" dirty="0" err="1">
                <a:effectLst/>
                <a:latin typeface="+mn-ea"/>
                <a:cs typeface="Times New Roman" panose="02020603050405020304" pitchFamily="18" charset="0"/>
              </a:rPr>
              <a:t>geon</a:t>
            </a:r>
            <a:r>
              <a:rPr lang="en-US" sz="1800" b="1" dirty="0">
                <a:effectLst/>
                <a:latin typeface="+mn-ea"/>
                <a:cs typeface="Times New Roman" panose="02020603050405020304" pitchFamily="18" charset="0"/>
              </a:rPr>
              <a:t> (</a:t>
            </a:r>
            <a:r>
              <a:rPr lang="zh-CN" sz="1800" b="1" dirty="0">
                <a:effectLst/>
                <a:latin typeface="+mn-ea"/>
                <a:cs typeface="Batang" panose="02030600000101010101" pitchFamily="18" charset="-127"/>
              </a:rPr>
              <a:t>건</a:t>
            </a:r>
            <a:r>
              <a:rPr lang="en-US" sz="1800" b="1" dirty="0">
                <a:effectLst/>
                <a:latin typeface="+mn-ea"/>
                <a:cs typeface="Times New Roman" panose="02020603050405020304" pitchFamily="18" charset="0"/>
              </a:rPr>
              <a:t>);  kerchief</a:t>
            </a:r>
          </a:p>
          <a:p>
            <a:pPr marL="0" marR="0">
              <a:lnSpc>
                <a:spcPct val="107000"/>
              </a:lnSpc>
              <a:spcBef>
                <a:spcPts val="0"/>
              </a:spcBef>
              <a:spcAft>
                <a:spcPts val="0"/>
              </a:spcAft>
            </a:pPr>
            <a:r>
              <a:rPr lang="zh-CN" altLang="en-US" sz="1800" b="1" dirty="0">
                <a:latin typeface="+mn-ea"/>
              </a:rPr>
              <a:t>丶</a:t>
            </a:r>
            <a:r>
              <a:rPr lang="en-US" altLang="zh-CN" b="1" dirty="0">
                <a:latin typeface="+mn-ea"/>
                <a:cs typeface="Times New Roman" panose="02020603050405020304" pitchFamily="18" charset="0"/>
              </a:rPr>
              <a:t> </a:t>
            </a:r>
            <a:r>
              <a:rPr lang="en-US" altLang="zh-CN" b="1" dirty="0" err="1">
                <a:latin typeface="+mn-ea"/>
                <a:cs typeface="Times New Roman" panose="02020603050405020304" pitchFamily="18" charset="0"/>
              </a:rPr>
              <a:t>ju</a:t>
            </a:r>
            <a:r>
              <a:rPr lang="en-US" altLang="zh-CN" b="1" dirty="0">
                <a:latin typeface="+mn-ea"/>
                <a:cs typeface="Times New Roman" panose="02020603050405020304" pitchFamily="18" charset="0"/>
              </a:rPr>
              <a:t> (</a:t>
            </a:r>
            <a:r>
              <a:rPr lang="ko-KR" altLang="en-US" b="1" i="0" dirty="0">
                <a:solidFill>
                  <a:srgbClr val="000000"/>
                </a:solidFill>
                <a:effectLst/>
                <a:latin typeface="+mn-ea"/>
              </a:rPr>
              <a:t>주</a:t>
            </a:r>
            <a:r>
              <a:rPr lang="en-US" altLang="ko-KR" b="1" i="0" dirty="0">
                <a:solidFill>
                  <a:srgbClr val="000000"/>
                </a:solidFill>
                <a:effectLst/>
                <a:latin typeface="+mn-ea"/>
              </a:rPr>
              <a:t>); lord</a:t>
            </a:r>
            <a:endParaRPr lang="en-US" sz="1800" b="1" dirty="0">
              <a:effectLst/>
              <a:latin typeface="+mn-ea"/>
              <a:cs typeface="Times New Roman" panose="02020603050405020304" pitchFamily="18" charset="0"/>
            </a:endParaRPr>
          </a:p>
          <a:p>
            <a:pPr marL="0" marR="0">
              <a:lnSpc>
                <a:spcPct val="107000"/>
              </a:lnSpc>
              <a:spcBef>
                <a:spcPts val="0"/>
              </a:spcBef>
              <a:spcAft>
                <a:spcPts val="0"/>
              </a:spcAft>
            </a:pPr>
            <a:r>
              <a:rPr lang="zh-CN" sz="1800" b="1" dirty="0">
                <a:effectLst/>
                <a:highlight>
                  <a:srgbClr val="FFFF00"/>
                </a:highlight>
                <a:latin typeface="+mn-ea"/>
                <a:cs typeface="Times New Roman" panose="02020603050405020304" pitchFamily="18" charset="0"/>
              </a:rPr>
              <a:t>丷</a:t>
            </a:r>
            <a:r>
              <a:rPr lang="zh-CN" sz="1800" b="1" dirty="0">
                <a:effectLst/>
                <a:latin typeface="+mn-ea"/>
                <a:cs typeface="Times New Roman" panose="02020603050405020304" pitchFamily="18" charset="0"/>
              </a:rPr>
              <a:t> </a:t>
            </a:r>
            <a:r>
              <a:rPr lang="en-US" sz="1800" b="1" dirty="0">
                <a:effectLst/>
                <a:latin typeface="+mn-ea"/>
                <a:cs typeface="Times New Roman" panose="02020603050405020304" pitchFamily="18" charset="0"/>
              </a:rPr>
              <a:t>pal (</a:t>
            </a:r>
            <a:r>
              <a:rPr lang="zh-CN" sz="1800" b="1" dirty="0">
                <a:effectLst/>
                <a:latin typeface="+mn-ea"/>
                <a:cs typeface="Batang" panose="02030600000101010101" pitchFamily="18" charset="-127"/>
              </a:rPr>
              <a:t>팔</a:t>
            </a:r>
            <a:r>
              <a:rPr lang="en-US" sz="1800" b="1" dirty="0">
                <a:effectLst/>
                <a:latin typeface="+mn-ea"/>
                <a:cs typeface="Times New Roman" panose="02020603050405020304" pitchFamily="18" charset="0"/>
              </a:rPr>
              <a:t>); 8, eight</a:t>
            </a:r>
            <a:endParaRPr lang="en-US" sz="1800" dirty="0">
              <a:effectLst/>
              <a:latin typeface="+mn-ea"/>
              <a:cs typeface="Times New Roman" panose="02020603050405020304" pitchFamily="18" charset="0"/>
            </a:endParaRPr>
          </a:p>
          <a:p>
            <a:endParaRPr lang="en-US" dirty="0"/>
          </a:p>
        </p:txBody>
      </p:sp>
      <p:cxnSp>
        <p:nvCxnSpPr>
          <p:cNvPr id="10" name="Straight Arrow Connector 9">
            <a:extLst>
              <a:ext uri="{FF2B5EF4-FFF2-40B4-BE49-F238E27FC236}">
                <a16:creationId xmlns:a16="http://schemas.microsoft.com/office/drawing/2014/main" id="{01B5A456-F621-6CC8-E8D2-CA228A3DC931}"/>
              </a:ext>
            </a:extLst>
          </p:cNvPr>
          <p:cNvCxnSpPr/>
          <p:nvPr/>
        </p:nvCxnSpPr>
        <p:spPr>
          <a:xfrm flipH="1">
            <a:off x="914400" y="1953491"/>
            <a:ext cx="423949" cy="33250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705CE312-BADC-F1E1-0641-1762EF7FFEE0}"/>
              </a:ext>
            </a:extLst>
          </p:cNvPr>
          <p:cNvCxnSpPr/>
          <p:nvPr/>
        </p:nvCxnSpPr>
        <p:spPr>
          <a:xfrm>
            <a:off x="2003367" y="1886989"/>
            <a:ext cx="357448" cy="27432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C73BB631-BFB4-6030-B386-DE9C654DEFED}"/>
              </a:ext>
            </a:extLst>
          </p:cNvPr>
          <p:cNvCxnSpPr/>
          <p:nvPr/>
        </p:nvCxnSpPr>
        <p:spPr>
          <a:xfrm flipH="1">
            <a:off x="2227811" y="2776451"/>
            <a:ext cx="315884" cy="29925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23CB53D4-4CAD-C57C-2FC2-B9154C8BB51C}"/>
              </a:ext>
            </a:extLst>
          </p:cNvPr>
          <p:cNvCxnSpPr/>
          <p:nvPr/>
        </p:nvCxnSpPr>
        <p:spPr>
          <a:xfrm>
            <a:off x="2942705" y="2784764"/>
            <a:ext cx="407324" cy="29094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B86B3095-F9F0-44E4-F39C-98A1C320D9C6}"/>
              </a:ext>
            </a:extLst>
          </p:cNvPr>
          <p:cNvCxnSpPr/>
          <p:nvPr/>
        </p:nvCxnSpPr>
        <p:spPr>
          <a:xfrm flipH="1">
            <a:off x="1338349" y="3532909"/>
            <a:ext cx="490451" cy="29094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0556AB88-96C0-D4EB-F30B-A0A094196126}"/>
              </a:ext>
            </a:extLst>
          </p:cNvPr>
          <p:cNvCxnSpPr>
            <a:cxnSpLocks/>
          </p:cNvCxnSpPr>
          <p:nvPr/>
        </p:nvCxnSpPr>
        <p:spPr>
          <a:xfrm flipH="1">
            <a:off x="1903615" y="3607724"/>
            <a:ext cx="207818" cy="51538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86F84E33-B699-1973-9CE3-7A5A278E9EC8}"/>
              </a:ext>
            </a:extLst>
          </p:cNvPr>
          <p:cNvCxnSpPr/>
          <p:nvPr/>
        </p:nvCxnSpPr>
        <p:spPr>
          <a:xfrm flipH="1">
            <a:off x="3067396" y="3607724"/>
            <a:ext cx="282633" cy="31588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D24F77F2-525D-671F-719C-74FA71C354D9}"/>
              </a:ext>
            </a:extLst>
          </p:cNvPr>
          <p:cNvCxnSpPr/>
          <p:nvPr/>
        </p:nvCxnSpPr>
        <p:spPr>
          <a:xfrm>
            <a:off x="3507971" y="3607724"/>
            <a:ext cx="116378" cy="32419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5618AE9C-BC46-ED0B-DA11-7CFF2E566770}"/>
              </a:ext>
            </a:extLst>
          </p:cNvPr>
          <p:cNvCxnSpPr/>
          <p:nvPr/>
        </p:nvCxnSpPr>
        <p:spPr>
          <a:xfrm>
            <a:off x="3696612" y="3532909"/>
            <a:ext cx="426501" cy="29094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0F817ED7-D542-E463-FDEC-D3CBBAF48464}"/>
              </a:ext>
            </a:extLst>
          </p:cNvPr>
          <p:cNvCxnSpPr>
            <a:cxnSpLocks/>
          </p:cNvCxnSpPr>
          <p:nvPr/>
        </p:nvCxnSpPr>
        <p:spPr>
          <a:xfrm flipH="1">
            <a:off x="6658495" y="1961803"/>
            <a:ext cx="465512" cy="32419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4640459A-8285-BA33-A2E1-271BB40F1E75}"/>
              </a:ext>
            </a:extLst>
          </p:cNvPr>
          <p:cNvCxnSpPr>
            <a:cxnSpLocks/>
          </p:cNvCxnSpPr>
          <p:nvPr/>
        </p:nvCxnSpPr>
        <p:spPr>
          <a:xfrm>
            <a:off x="7614458" y="1886989"/>
            <a:ext cx="1413164" cy="27432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95C87AE5-C9B5-0141-06EE-4AF70D0F0D01}"/>
              </a:ext>
            </a:extLst>
          </p:cNvPr>
          <p:cNvCxnSpPr>
            <a:cxnSpLocks/>
          </p:cNvCxnSpPr>
          <p:nvPr/>
        </p:nvCxnSpPr>
        <p:spPr>
          <a:xfrm flipH="1">
            <a:off x="5976851" y="2739044"/>
            <a:ext cx="257694" cy="33666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220A13B8-0645-464B-C3E6-C68838EC1F49}"/>
              </a:ext>
            </a:extLst>
          </p:cNvPr>
          <p:cNvCxnSpPr>
            <a:cxnSpLocks/>
          </p:cNvCxnSpPr>
          <p:nvPr/>
        </p:nvCxnSpPr>
        <p:spPr>
          <a:xfrm>
            <a:off x="6483927" y="2718262"/>
            <a:ext cx="49877" cy="31459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C798D497-2C89-0FC5-FB6F-619CDC4A093F}"/>
              </a:ext>
            </a:extLst>
          </p:cNvPr>
          <p:cNvCxnSpPr>
            <a:cxnSpLocks/>
          </p:cNvCxnSpPr>
          <p:nvPr/>
        </p:nvCxnSpPr>
        <p:spPr>
          <a:xfrm>
            <a:off x="6583680" y="2568633"/>
            <a:ext cx="648393" cy="43226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1142F022-D847-224A-E6AC-6AAD389B176B}"/>
              </a:ext>
            </a:extLst>
          </p:cNvPr>
          <p:cNvCxnSpPr>
            <a:cxnSpLocks/>
          </p:cNvCxnSpPr>
          <p:nvPr/>
        </p:nvCxnSpPr>
        <p:spPr>
          <a:xfrm flipH="1">
            <a:off x="8761615" y="2718262"/>
            <a:ext cx="349134" cy="28263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896C213D-64BF-8219-1AD9-A1FB5C1E5072}"/>
              </a:ext>
            </a:extLst>
          </p:cNvPr>
          <p:cNvCxnSpPr>
            <a:cxnSpLocks/>
          </p:cNvCxnSpPr>
          <p:nvPr/>
        </p:nvCxnSpPr>
        <p:spPr>
          <a:xfrm>
            <a:off x="9459884" y="2718262"/>
            <a:ext cx="0" cy="41563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53E5433F-57C4-703E-BDDD-BD9A66E244E4}"/>
              </a:ext>
            </a:extLst>
          </p:cNvPr>
          <p:cNvCxnSpPr>
            <a:cxnSpLocks/>
          </p:cNvCxnSpPr>
          <p:nvPr/>
        </p:nvCxnSpPr>
        <p:spPr>
          <a:xfrm>
            <a:off x="9665084" y="2718262"/>
            <a:ext cx="426567" cy="21569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8CCA1F04-9995-3304-0C26-1DFB2061D848}"/>
              </a:ext>
            </a:extLst>
          </p:cNvPr>
          <p:cNvCxnSpPr>
            <a:cxnSpLocks/>
          </p:cNvCxnSpPr>
          <p:nvPr/>
        </p:nvCxnSpPr>
        <p:spPr>
          <a:xfrm>
            <a:off x="5859176" y="3429000"/>
            <a:ext cx="0" cy="43641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2990AA4F-4036-C5D9-3550-97233FDE00EC}"/>
              </a:ext>
            </a:extLst>
          </p:cNvPr>
          <p:cNvCxnSpPr/>
          <p:nvPr/>
        </p:nvCxnSpPr>
        <p:spPr>
          <a:xfrm>
            <a:off x="5976851" y="3429000"/>
            <a:ext cx="415636" cy="50292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6E249885-6502-B47A-C363-5AB89A003A29}"/>
              </a:ext>
            </a:extLst>
          </p:cNvPr>
          <p:cNvCxnSpPr/>
          <p:nvPr/>
        </p:nvCxnSpPr>
        <p:spPr>
          <a:xfrm flipH="1">
            <a:off x="8263680" y="3607724"/>
            <a:ext cx="178924" cy="31588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A0C223D9-48BD-34CF-6B7C-FEECFDC97214}"/>
              </a:ext>
            </a:extLst>
          </p:cNvPr>
          <p:cNvCxnSpPr/>
          <p:nvPr/>
        </p:nvCxnSpPr>
        <p:spPr>
          <a:xfrm>
            <a:off x="8686800" y="3607724"/>
            <a:ext cx="110149" cy="25769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2E6636C9-CE62-357D-C3EA-64EE47CDB2DC}"/>
              </a:ext>
            </a:extLst>
          </p:cNvPr>
          <p:cNvCxnSpPr>
            <a:cxnSpLocks/>
          </p:cNvCxnSpPr>
          <p:nvPr/>
        </p:nvCxnSpPr>
        <p:spPr>
          <a:xfrm>
            <a:off x="8911244" y="3557848"/>
            <a:ext cx="548640" cy="36575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1" name="Arrow: Right 70">
            <a:extLst>
              <a:ext uri="{FF2B5EF4-FFF2-40B4-BE49-F238E27FC236}">
                <a16:creationId xmlns:a16="http://schemas.microsoft.com/office/drawing/2014/main" id="{7D8E48B2-8AEB-CECF-FE2C-5B6496EB0938}"/>
              </a:ext>
            </a:extLst>
          </p:cNvPr>
          <p:cNvSpPr/>
          <p:nvPr/>
        </p:nvSpPr>
        <p:spPr>
          <a:xfrm>
            <a:off x="263565" y="2345828"/>
            <a:ext cx="367033" cy="315884"/>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a:extLst>
              <a:ext uri="{FF2B5EF4-FFF2-40B4-BE49-F238E27FC236}">
                <a16:creationId xmlns:a16="http://schemas.microsoft.com/office/drawing/2014/main" id="{E88B2FD9-F9FB-A7D9-C2E2-7A4FD1B2F2FB}"/>
              </a:ext>
            </a:extLst>
          </p:cNvPr>
          <p:cNvPicPr>
            <a:picLocks noChangeAspect="1"/>
          </p:cNvPicPr>
          <p:nvPr/>
        </p:nvPicPr>
        <p:blipFill>
          <a:blip r:embed="rId2"/>
          <a:stretch>
            <a:fillRect/>
          </a:stretch>
        </p:blipFill>
        <p:spPr>
          <a:xfrm>
            <a:off x="5754660" y="2310491"/>
            <a:ext cx="384081" cy="353599"/>
          </a:xfrm>
          <a:prstGeom prst="rect">
            <a:avLst/>
          </a:prstGeom>
        </p:spPr>
      </p:pic>
      <p:sp>
        <p:nvSpPr>
          <p:cNvPr id="75" name="TextBox 74">
            <a:extLst>
              <a:ext uri="{FF2B5EF4-FFF2-40B4-BE49-F238E27FC236}">
                <a16:creationId xmlns:a16="http://schemas.microsoft.com/office/drawing/2014/main" id="{C71B24AE-631A-1DEA-B770-9CF025931BC9}"/>
              </a:ext>
            </a:extLst>
          </p:cNvPr>
          <p:cNvSpPr txBox="1"/>
          <p:nvPr/>
        </p:nvSpPr>
        <p:spPr>
          <a:xfrm>
            <a:off x="10091651" y="1413164"/>
            <a:ext cx="1712423" cy="738664"/>
          </a:xfrm>
          <a:prstGeom prst="rect">
            <a:avLst/>
          </a:prstGeom>
          <a:noFill/>
        </p:spPr>
        <p:txBody>
          <a:bodyPr wrap="square" rtlCol="0">
            <a:spAutoFit/>
          </a:bodyPr>
          <a:lstStyle/>
          <a:p>
            <a:endParaRPr lang="en-US" sz="1400" dirty="0"/>
          </a:p>
          <a:p>
            <a:pPr algn="ctr"/>
            <a:r>
              <a:rPr lang="en-US" sz="1400" dirty="0"/>
              <a:t>The blue arrow indicates the radical</a:t>
            </a:r>
          </a:p>
        </p:txBody>
      </p:sp>
      <p:pic>
        <p:nvPicPr>
          <p:cNvPr id="76" name="Picture 75">
            <a:extLst>
              <a:ext uri="{FF2B5EF4-FFF2-40B4-BE49-F238E27FC236}">
                <a16:creationId xmlns:a16="http://schemas.microsoft.com/office/drawing/2014/main" id="{D179E88C-D31C-5DB8-89B0-8619D1AB1805}"/>
              </a:ext>
            </a:extLst>
          </p:cNvPr>
          <p:cNvPicPr>
            <a:picLocks noChangeAspect="1"/>
          </p:cNvPicPr>
          <p:nvPr/>
        </p:nvPicPr>
        <p:blipFill>
          <a:blip r:embed="rId2"/>
          <a:stretch>
            <a:fillRect/>
          </a:stretch>
        </p:blipFill>
        <p:spPr>
          <a:xfrm>
            <a:off x="10713411" y="1313693"/>
            <a:ext cx="384081" cy="353599"/>
          </a:xfrm>
          <a:prstGeom prst="rect">
            <a:avLst/>
          </a:prstGeom>
        </p:spPr>
      </p:pic>
      <p:sp>
        <p:nvSpPr>
          <p:cNvPr id="77" name="Rectangle 76">
            <a:extLst>
              <a:ext uri="{FF2B5EF4-FFF2-40B4-BE49-F238E27FC236}">
                <a16:creationId xmlns:a16="http://schemas.microsoft.com/office/drawing/2014/main" id="{F0A60B85-21BE-810C-6E23-8AADFF56E023}"/>
              </a:ext>
            </a:extLst>
          </p:cNvPr>
          <p:cNvSpPr/>
          <p:nvPr/>
        </p:nvSpPr>
        <p:spPr>
          <a:xfrm>
            <a:off x="10091651" y="1228875"/>
            <a:ext cx="1712423" cy="932434"/>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2EA9689D-E58D-E59E-5ED5-70D8C1AD21EF}"/>
              </a:ext>
            </a:extLst>
          </p:cNvPr>
          <p:cNvSpPr txBox="1"/>
          <p:nvPr/>
        </p:nvSpPr>
        <p:spPr>
          <a:xfrm>
            <a:off x="469867" y="4011623"/>
            <a:ext cx="452847" cy="369332"/>
          </a:xfrm>
          <a:prstGeom prst="rect">
            <a:avLst/>
          </a:prstGeom>
          <a:noFill/>
        </p:spPr>
        <p:txBody>
          <a:bodyPr wrap="square" rtlCol="0">
            <a:spAutoFit/>
          </a:bodyPr>
          <a:lstStyle/>
          <a:p>
            <a:r>
              <a:rPr lang="en-US" b="1" dirty="0"/>
              <a:t>61</a:t>
            </a:r>
          </a:p>
        </p:txBody>
      </p:sp>
      <p:sp>
        <p:nvSpPr>
          <p:cNvPr id="79" name="TextBox 78">
            <a:extLst>
              <a:ext uri="{FF2B5EF4-FFF2-40B4-BE49-F238E27FC236}">
                <a16:creationId xmlns:a16="http://schemas.microsoft.com/office/drawing/2014/main" id="{60AEB609-EB98-1478-FF96-4651B10C30CF}"/>
              </a:ext>
            </a:extLst>
          </p:cNvPr>
          <p:cNvSpPr txBox="1"/>
          <p:nvPr/>
        </p:nvSpPr>
        <p:spPr>
          <a:xfrm>
            <a:off x="2744732" y="4484520"/>
            <a:ext cx="465511" cy="369332"/>
          </a:xfrm>
          <a:prstGeom prst="rect">
            <a:avLst/>
          </a:prstGeom>
          <a:noFill/>
        </p:spPr>
        <p:txBody>
          <a:bodyPr wrap="square" rtlCol="0">
            <a:spAutoFit/>
          </a:bodyPr>
          <a:lstStyle/>
          <a:p>
            <a:r>
              <a:rPr lang="en-US" b="1" dirty="0"/>
              <a:t>62</a:t>
            </a:r>
          </a:p>
        </p:txBody>
      </p:sp>
      <p:sp>
        <p:nvSpPr>
          <p:cNvPr id="80" name="TextBox 79">
            <a:extLst>
              <a:ext uri="{FF2B5EF4-FFF2-40B4-BE49-F238E27FC236}">
                <a16:creationId xmlns:a16="http://schemas.microsoft.com/office/drawing/2014/main" id="{073846DE-FC91-FE9C-99D1-6502342364A3}"/>
              </a:ext>
            </a:extLst>
          </p:cNvPr>
          <p:cNvSpPr txBox="1"/>
          <p:nvPr/>
        </p:nvSpPr>
        <p:spPr>
          <a:xfrm>
            <a:off x="3444366" y="4500995"/>
            <a:ext cx="505109" cy="369332"/>
          </a:xfrm>
          <a:prstGeom prst="rect">
            <a:avLst/>
          </a:prstGeom>
          <a:noFill/>
        </p:spPr>
        <p:txBody>
          <a:bodyPr wrap="square" rtlCol="0">
            <a:spAutoFit/>
          </a:bodyPr>
          <a:lstStyle/>
          <a:p>
            <a:r>
              <a:rPr lang="en-US" b="1" dirty="0"/>
              <a:t>63</a:t>
            </a:r>
          </a:p>
        </p:txBody>
      </p:sp>
      <p:sp>
        <p:nvSpPr>
          <p:cNvPr id="81" name="TextBox 80">
            <a:extLst>
              <a:ext uri="{FF2B5EF4-FFF2-40B4-BE49-F238E27FC236}">
                <a16:creationId xmlns:a16="http://schemas.microsoft.com/office/drawing/2014/main" id="{7B3A7494-362C-731B-49B3-A1F1CB1FC128}"/>
              </a:ext>
            </a:extLst>
          </p:cNvPr>
          <p:cNvSpPr txBox="1"/>
          <p:nvPr/>
        </p:nvSpPr>
        <p:spPr>
          <a:xfrm>
            <a:off x="1094508" y="1420187"/>
            <a:ext cx="490451" cy="369332"/>
          </a:xfrm>
          <a:prstGeom prst="rect">
            <a:avLst/>
          </a:prstGeom>
          <a:noFill/>
        </p:spPr>
        <p:txBody>
          <a:bodyPr wrap="square" rtlCol="0">
            <a:spAutoFit/>
          </a:bodyPr>
          <a:lstStyle/>
          <a:p>
            <a:r>
              <a:rPr lang="en-US" b="1" dirty="0"/>
              <a:t>64</a:t>
            </a:r>
          </a:p>
        </p:txBody>
      </p:sp>
      <p:sp>
        <p:nvSpPr>
          <p:cNvPr id="82" name="TextBox 81">
            <a:extLst>
              <a:ext uri="{FF2B5EF4-FFF2-40B4-BE49-F238E27FC236}">
                <a16:creationId xmlns:a16="http://schemas.microsoft.com/office/drawing/2014/main" id="{2CE4CDE5-BFF7-C032-129C-460322ED1355}"/>
              </a:ext>
            </a:extLst>
          </p:cNvPr>
          <p:cNvSpPr txBox="1"/>
          <p:nvPr/>
        </p:nvSpPr>
        <p:spPr>
          <a:xfrm>
            <a:off x="6756033" y="1374469"/>
            <a:ext cx="524531" cy="369332"/>
          </a:xfrm>
          <a:prstGeom prst="rect">
            <a:avLst/>
          </a:prstGeom>
          <a:noFill/>
        </p:spPr>
        <p:txBody>
          <a:bodyPr wrap="square" rtlCol="0">
            <a:spAutoFit/>
          </a:bodyPr>
          <a:lstStyle/>
          <a:p>
            <a:r>
              <a:rPr lang="en-US" b="1" dirty="0"/>
              <a:t>66</a:t>
            </a:r>
          </a:p>
        </p:txBody>
      </p:sp>
      <p:sp>
        <p:nvSpPr>
          <p:cNvPr id="83" name="TextBox 82">
            <a:extLst>
              <a:ext uri="{FF2B5EF4-FFF2-40B4-BE49-F238E27FC236}">
                <a16:creationId xmlns:a16="http://schemas.microsoft.com/office/drawing/2014/main" id="{E004BD27-3BA1-EE28-D294-37CDFB19897F}"/>
              </a:ext>
            </a:extLst>
          </p:cNvPr>
          <p:cNvSpPr txBox="1"/>
          <p:nvPr/>
        </p:nvSpPr>
        <p:spPr>
          <a:xfrm>
            <a:off x="8741874" y="2266797"/>
            <a:ext cx="473925" cy="369332"/>
          </a:xfrm>
          <a:prstGeom prst="rect">
            <a:avLst/>
          </a:prstGeom>
          <a:noFill/>
        </p:spPr>
        <p:txBody>
          <a:bodyPr wrap="square" rtlCol="0">
            <a:spAutoFit/>
          </a:bodyPr>
          <a:lstStyle/>
          <a:p>
            <a:r>
              <a:rPr lang="en-US" b="1" dirty="0"/>
              <a:t>72</a:t>
            </a:r>
          </a:p>
        </p:txBody>
      </p:sp>
      <p:sp>
        <p:nvSpPr>
          <p:cNvPr id="84" name="TextBox 83">
            <a:extLst>
              <a:ext uri="{FF2B5EF4-FFF2-40B4-BE49-F238E27FC236}">
                <a16:creationId xmlns:a16="http://schemas.microsoft.com/office/drawing/2014/main" id="{AB548C76-DD98-F1BD-9D70-E9802D840729}"/>
              </a:ext>
            </a:extLst>
          </p:cNvPr>
          <p:cNvSpPr txBox="1"/>
          <p:nvPr/>
        </p:nvSpPr>
        <p:spPr>
          <a:xfrm>
            <a:off x="7935036" y="3074419"/>
            <a:ext cx="436727" cy="369332"/>
          </a:xfrm>
          <a:prstGeom prst="rect">
            <a:avLst/>
          </a:prstGeom>
          <a:noFill/>
        </p:spPr>
        <p:txBody>
          <a:bodyPr wrap="square" rtlCol="0">
            <a:spAutoFit/>
          </a:bodyPr>
          <a:lstStyle/>
          <a:p>
            <a:r>
              <a:rPr lang="en-US" b="1" dirty="0"/>
              <a:t>73</a:t>
            </a:r>
          </a:p>
        </p:txBody>
      </p:sp>
      <p:sp>
        <p:nvSpPr>
          <p:cNvPr id="85" name="TextBox 84">
            <a:extLst>
              <a:ext uri="{FF2B5EF4-FFF2-40B4-BE49-F238E27FC236}">
                <a16:creationId xmlns:a16="http://schemas.microsoft.com/office/drawing/2014/main" id="{ED5E345D-6B89-4ECF-E671-EA7167022E68}"/>
              </a:ext>
            </a:extLst>
          </p:cNvPr>
          <p:cNvSpPr txBox="1"/>
          <p:nvPr/>
        </p:nvSpPr>
        <p:spPr>
          <a:xfrm>
            <a:off x="10531508" y="3048312"/>
            <a:ext cx="436727" cy="369332"/>
          </a:xfrm>
          <a:prstGeom prst="rect">
            <a:avLst/>
          </a:prstGeom>
          <a:noFill/>
        </p:spPr>
        <p:txBody>
          <a:bodyPr wrap="square" rtlCol="0">
            <a:spAutoFit/>
          </a:bodyPr>
          <a:lstStyle/>
          <a:p>
            <a:r>
              <a:rPr lang="en-US" b="1" dirty="0"/>
              <a:t>74</a:t>
            </a:r>
          </a:p>
        </p:txBody>
      </p:sp>
      <p:sp>
        <p:nvSpPr>
          <p:cNvPr id="86" name="TextBox 85">
            <a:extLst>
              <a:ext uri="{FF2B5EF4-FFF2-40B4-BE49-F238E27FC236}">
                <a16:creationId xmlns:a16="http://schemas.microsoft.com/office/drawing/2014/main" id="{9EDD5572-8B12-B91C-6AAD-5C097F03B17B}"/>
              </a:ext>
            </a:extLst>
          </p:cNvPr>
          <p:cNvSpPr txBox="1"/>
          <p:nvPr/>
        </p:nvSpPr>
        <p:spPr>
          <a:xfrm>
            <a:off x="8605642" y="4345770"/>
            <a:ext cx="505107" cy="369332"/>
          </a:xfrm>
          <a:prstGeom prst="rect">
            <a:avLst/>
          </a:prstGeom>
          <a:noFill/>
        </p:spPr>
        <p:txBody>
          <a:bodyPr wrap="square" rtlCol="0">
            <a:spAutoFit/>
          </a:bodyPr>
          <a:lstStyle/>
          <a:p>
            <a:r>
              <a:rPr lang="en-US" b="1" dirty="0"/>
              <a:t>75</a:t>
            </a:r>
          </a:p>
        </p:txBody>
      </p:sp>
    </p:spTree>
    <p:extLst>
      <p:ext uri="{BB962C8B-B14F-4D97-AF65-F5344CB8AC3E}">
        <p14:creationId xmlns:p14="http://schemas.microsoft.com/office/powerpoint/2010/main" val="4050518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290B73E-1526-C146-6F2E-F04280FC5DA6}"/>
              </a:ext>
            </a:extLst>
          </p:cNvPr>
          <p:cNvSpPr>
            <a:spLocks noGrp="1"/>
          </p:cNvSpPr>
          <p:nvPr>
            <p:ph type="ftr" sz="quarter" idx="11"/>
          </p:nvPr>
        </p:nvSpPr>
        <p:spPr/>
        <p:txBody>
          <a:bodyPr/>
          <a:lstStyle/>
          <a:p>
            <a:r>
              <a:rPr lang="en-US" dirty="0"/>
              <a:t>Xuanzang's Heart Sutra in Sino-Korean</a:t>
            </a:r>
          </a:p>
        </p:txBody>
      </p:sp>
      <p:sp>
        <p:nvSpPr>
          <p:cNvPr id="3" name="TextBox 2">
            <a:extLst>
              <a:ext uri="{FF2B5EF4-FFF2-40B4-BE49-F238E27FC236}">
                <a16:creationId xmlns:a16="http://schemas.microsoft.com/office/drawing/2014/main" id="{6A9FFD68-D06E-5C65-EDBC-EE8B686B1355}"/>
              </a:ext>
            </a:extLst>
          </p:cNvPr>
          <p:cNvSpPr txBox="1"/>
          <p:nvPr/>
        </p:nvSpPr>
        <p:spPr>
          <a:xfrm>
            <a:off x="123371" y="87086"/>
            <a:ext cx="11916229" cy="532903"/>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3.6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(Xuanzang's Heart Sutra, Lesson Three)</a:t>
            </a:r>
          </a:p>
        </p:txBody>
      </p:sp>
      <p:sp>
        <p:nvSpPr>
          <p:cNvPr id="4" name="TextBox 3">
            <a:extLst>
              <a:ext uri="{FF2B5EF4-FFF2-40B4-BE49-F238E27FC236}">
                <a16:creationId xmlns:a16="http://schemas.microsoft.com/office/drawing/2014/main" id="{F01ADFC5-478C-0DAD-0ADD-F6CB37576770}"/>
              </a:ext>
            </a:extLst>
          </p:cNvPr>
          <p:cNvSpPr txBox="1"/>
          <p:nvPr/>
        </p:nvSpPr>
        <p:spPr>
          <a:xfrm>
            <a:off x="5567082" y="1583901"/>
            <a:ext cx="3570515" cy="769441"/>
          </a:xfrm>
          <a:prstGeom prst="rect">
            <a:avLst/>
          </a:prstGeom>
          <a:noFill/>
        </p:spPr>
        <p:txBody>
          <a:bodyPr wrap="square" rtlCol="0">
            <a:spAutoFit/>
          </a:bodyPr>
          <a:lstStyle/>
          <a:p>
            <a:pPr>
              <a:spcAft>
                <a:spcPts val="1200"/>
              </a:spcAft>
            </a:pPr>
            <a:r>
              <a:rPr lang="en-US" altLang="zh-CN" sz="4400" b="1" dirty="0">
                <a:effectLst/>
                <a:latin typeface="Calibri" panose="020F0502020204030204" pitchFamily="34" charset="0"/>
                <a:ea typeface="DengXian" panose="02010600030101010101" pitchFamily="2" charset="-122"/>
                <a:cs typeface="Times New Roman" panose="02020603050405020304" pitchFamily="18" charset="0"/>
              </a:rPr>
              <a:t>       </a:t>
            </a:r>
            <a:endParaRPr lang="en-US" sz="4400" b="1" dirty="0"/>
          </a:p>
        </p:txBody>
      </p:sp>
      <p:sp>
        <p:nvSpPr>
          <p:cNvPr id="5" name="TextBox 4">
            <a:extLst>
              <a:ext uri="{FF2B5EF4-FFF2-40B4-BE49-F238E27FC236}">
                <a16:creationId xmlns:a16="http://schemas.microsoft.com/office/drawing/2014/main" id="{AB4E2A9B-D5B5-AB8B-FFA2-480C3DA61ED4}"/>
              </a:ext>
            </a:extLst>
          </p:cNvPr>
          <p:cNvSpPr txBox="1"/>
          <p:nvPr/>
        </p:nvSpPr>
        <p:spPr>
          <a:xfrm>
            <a:off x="6516914" y="1187809"/>
            <a:ext cx="3904343" cy="769441"/>
          </a:xfrm>
          <a:prstGeom prst="rect">
            <a:avLst/>
          </a:prstGeom>
          <a:noFill/>
        </p:spPr>
        <p:txBody>
          <a:bodyPr wrap="square" rtlCol="0">
            <a:spAutoFit/>
          </a:bodyPr>
          <a:lstStyle/>
          <a:p>
            <a:pPr>
              <a:spcAft>
                <a:spcPts val="1200"/>
              </a:spcAft>
            </a:pPr>
            <a:r>
              <a:rPr lang="en-US" altLang="zh-CN" sz="4400" b="1" dirty="0">
                <a:effectLst/>
                <a:latin typeface="Calibri" panose="020F0502020204030204" pitchFamily="34" charset="0"/>
                <a:ea typeface="DengXian" panose="02010600030101010101" pitchFamily="2" charset="-122"/>
                <a:cs typeface="Times New Roman" panose="02020603050405020304" pitchFamily="18" charset="0"/>
              </a:rPr>
              <a:t>    </a:t>
            </a:r>
            <a:endParaRPr lang="en-US" sz="4400" dirty="0"/>
          </a:p>
        </p:txBody>
      </p:sp>
      <p:sp>
        <p:nvSpPr>
          <p:cNvPr id="7" name="TextBox 6">
            <a:extLst>
              <a:ext uri="{FF2B5EF4-FFF2-40B4-BE49-F238E27FC236}">
                <a16:creationId xmlns:a16="http://schemas.microsoft.com/office/drawing/2014/main" id="{2B50E410-6DC7-C381-F6E6-86A1181B1206}"/>
              </a:ext>
            </a:extLst>
          </p:cNvPr>
          <p:cNvSpPr txBox="1"/>
          <p:nvPr/>
        </p:nvSpPr>
        <p:spPr>
          <a:xfrm>
            <a:off x="685799" y="664589"/>
            <a:ext cx="1079137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ea typeface="+mn-ea"/>
                <a:cs typeface="+mn-cs"/>
              </a:rPr>
              <a:t>The character </a:t>
            </a:r>
            <a:r>
              <a:rPr lang="zh-CN" sz="2800" b="1" dirty="0">
                <a:effectLst/>
                <a:ea typeface="DengXian" panose="02010600030101010101" pitchFamily="2" charset="-122"/>
                <a:cs typeface="Times New Roman" panose="02020603050405020304" pitchFamily="18" charset="0"/>
              </a:rPr>
              <a:t>僧</a:t>
            </a:r>
            <a:r>
              <a:rPr lang="en-US" altLang="zh-CN" sz="2800" b="1" dirty="0">
                <a:effectLst/>
                <a:ea typeface="DengXian" panose="02010600030101010101" pitchFamily="2" charset="-122"/>
                <a:cs typeface="Times New Roman" panose="02020603050405020304" pitchFamily="18" charset="0"/>
              </a:rPr>
              <a:t> (</a:t>
            </a:r>
            <a:r>
              <a:rPr lang="en-US" altLang="zh-CN" sz="2800" b="1" dirty="0" err="1">
                <a:effectLst/>
                <a:ea typeface="DengXian" panose="02010600030101010101" pitchFamily="2" charset="-122"/>
                <a:cs typeface="Times New Roman" panose="02020603050405020304" pitchFamily="18" charset="0"/>
              </a:rPr>
              <a:t>seung</a:t>
            </a:r>
            <a:r>
              <a:rPr lang="en-US" altLang="zh-CN" sz="2800" b="1" dirty="0">
                <a:effectLst/>
                <a:ea typeface="DengXian" panose="02010600030101010101" pitchFamily="2" charset="-122"/>
                <a:cs typeface="Times New Roman" panose="02020603050405020304" pitchFamily="18" charset="0"/>
              </a:rPr>
              <a:t>) presents us with some interesting issues.</a:t>
            </a:r>
            <a:endParaRPr kumimoji="0" lang="en-US" sz="2800" b="1" i="0" u="none" strike="noStrike" kern="1200" cap="none" spc="0" normalizeH="0" baseline="0" noProof="0" dirty="0">
              <a:ln>
                <a:noFill/>
              </a:ln>
              <a:solidFill>
                <a:prstClr val="black"/>
              </a:solidFill>
              <a:effectLst/>
              <a:uLnTx/>
              <a:uFillTx/>
              <a:ea typeface="+mn-ea"/>
              <a:cs typeface="+mn-cs"/>
            </a:endParaRPr>
          </a:p>
        </p:txBody>
      </p:sp>
      <p:sp>
        <p:nvSpPr>
          <p:cNvPr id="8" name="TextBox 7">
            <a:extLst>
              <a:ext uri="{FF2B5EF4-FFF2-40B4-BE49-F238E27FC236}">
                <a16:creationId xmlns:a16="http://schemas.microsoft.com/office/drawing/2014/main" id="{E74E5CFD-DF3F-9694-5306-5DC3491FE47E}"/>
              </a:ext>
            </a:extLst>
          </p:cNvPr>
          <p:cNvSpPr txBox="1"/>
          <p:nvPr/>
        </p:nvSpPr>
        <p:spPr>
          <a:xfrm>
            <a:off x="265738" y="1463755"/>
            <a:ext cx="5301344" cy="4616648"/>
          </a:xfrm>
          <a:prstGeom prst="rect">
            <a:avLst/>
          </a:prstGeom>
          <a:noFill/>
        </p:spPr>
        <p:txBody>
          <a:bodyPr wrap="square" rtlCol="0">
            <a:spAutoFit/>
          </a:bodyPr>
          <a:lstStyle/>
          <a:p>
            <a:pPr>
              <a:spcAft>
                <a:spcPts val="1200"/>
              </a:spcAft>
            </a:pPr>
            <a:r>
              <a:rPr lang="en-US" altLang="zh-CN" sz="4400" b="1" dirty="0">
                <a:effectLst/>
                <a:latin typeface="Calibri" panose="020F0502020204030204" pitchFamily="34" charset="0"/>
                <a:ea typeface="DengXian" panose="02010600030101010101" pitchFamily="2" charset="-122"/>
                <a:cs typeface="Times New Roman" panose="02020603050405020304" pitchFamily="18" charset="0"/>
              </a:rPr>
              <a:t>     </a:t>
            </a:r>
            <a:r>
              <a:rPr lang="zh-CN" sz="4400" b="1" dirty="0">
                <a:effectLst/>
                <a:highlight>
                  <a:srgbClr val="FFFF00"/>
                </a:highlight>
                <a:latin typeface="Calibri" panose="020F0502020204030204" pitchFamily="34" charset="0"/>
                <a:ea typeface="DengXian" panose="02010600030101010101" pitchFamily="2" charset="-122"/>
                <a:cs typeface="Times New Roman" panose="02020603050405020304" pitchFamily="18" charset="0"/>
              </a:rPr>
              <a:t>僧</a:t>
            </a:r>
            <a:endParaRPr lang="en-US" altLang="zh-CN" sz="4400" b="1" dirty="0">
              <a:highlight>
                <a:srgbClr val="FFFF00"/>
              </a:highlight>
              <a:latin typeface="Calibri" panose="020F0502020204030204" pitchFamily="34" charset="0"/>
              <a:ea typeface="DengXian" panose="02010600030101010101" pitchFamily="2" charset="-122"/>
              <a:cs typeface="Times New Roman" panose="02020603050405020304" pitchFamily="18" charset="0"/>
            </a:endParaRPr>
          </a:p>
          <a:p>
            <a:pPr>
              <a:spcAft>
                <a:spcPts val="1200"/>
              </a:spcAft>
            </a:pPr>
            <a:r>
              <a:rPr lang="en-US" altLang="zh-CN" sz="4400" b="1" dirty="0">
                <a:effectLst/>
                <a:latin typeface="Calibri" panose="020F0502020204030204" pitchFamily="34" charset="0"/>
                <a:ea typeface="DengXian" panose="02010600030101010101" pitchFamily="2" charset="-122"/>
                <a:cs typeface="Times New Roman" panose="02020603050405020304" pitchFamily="18" charset="0"/>
              </a:rPr>
              <a:t>  </a:t>
            </a:r>
            <a:r>
              <a:rPr lang="zh-CN" sz="4400" b="1" dirty="0">
                <a:effectLst/>
                <a:latin typeface="Calibri" panose="020F0502020204030204" pitchFamily="34" charset="0"/>
                <a:ea typeface="DengXian" panose="02010600030101010101" pitchFamily="2" charset="-122"/>
                <a:cs typeface="Times New Roman" panose="02020603050405020304" pitchFamily="18" charset="0"/>
              </a:rPr>
              <a:t>亻</a:t>
            </a:r>
            <a:r>
              <a:rPr lang="en-US" altLang="zh-CN" sz="4400" b="1" dirty="0">
                <a:effectLst/>
                <a:latin typeface="Calibri" panose="020F0502020204030204" pitchFamily="34" charset="0"/>
                <a:ea typeface="DengXian" panose="02010600030101010101" pitchFamily="2" charset="-122"/>
                <a:cs typeface="Times New Roman" panose="02020603050405020304" pitchFamily="18" charset="0"/>
              </a:rPr>
              <a:t>      </a:t>
            </a:r>
            <a:r>
              <a:rPr lang="zh-CN" sz="4400" b="1" dirty="0">
                <a:effectLst/>
                <a:highlight>
                  <a:srgbClr val="FFFF00"/>
                </a:highlight>
                <a:latin typeface="Calibri" panose="020F0502020204030204" pitchFamily="34" charset="0"/>
                <a:ea typeface="DengXian" panose="02010600030101010101" pitchFamily="2" charset="-122"/>
                <a:cs typeface="Times New Roman" panose="02020603050405020304" pitchFamily="18" charset="0"/>
              </a:rPr>
              <a:t>曾</a:t>
            </a:r>
            <a:endParaRPr lang="en-US" altLang="zh-CN" sz="4400" b="1" dirty="0">
              <a:effectLst/>
              <a:highlight>
                <a:srgbClr val="FFFF00"/>
              </a:highlight>
              <a:latin typeface="Calibri" panose="020F0502020204030204" pitchFamily="34" charset="0"/>
              <a:ea typeface="DengXian" panose="02010600030101010101" pitchFamily="2" charset="-122"/>
              <a:cs typeface="Times New Roman" panose="02020603050405020304" pitchFamily="18" charset="0"/>
            </a:endParaRPr>
          </a:p>
          <a:p>
            <a:pPr>
              <a:spcAft>
                <a:spcPts val="1200"/>
              </a:spcAft>
            </a:pPr>
            <a:r>
              <a:rPr lang="zh-CN" altLang="en-US" sz="4400" b="1" dirty="0">
                <a:effectLst/>
                <a:latin typeface="Calibri" panose="020F0502020204030204" pitchFamily="34" charset="0"/>
                <a:ea typeface="DengXian" panose="02010600030101010101" pitchFamily="2" charset="-122"/>
                <a:cs typeface="Times New Roman" panose="02020603050405020304" pitchFamily="18" charset="0"/>
              </a:rPr>
              <a:t>        曰</a:t>
            </a:r>
            <a:endParaRPr lang="en-US" altLang="zh-CN" sz="4400" b="1" dirty="0">
              <a:effectLst/>
              <a:latin typeface="Calibri" panose="020F0502020204030204" pitchFamily="34" charset="0"/>
              <a:ea typeface="DengXian" panose="02010600030101010101" pitchFamily="2" charset="-122"/>
              <a:cs typeface="Times New Roman" panose="02020603050405020304" pitchFamily="18" charset="0"/>
            </a:endParaRPr>
          </a:p>
          <a:p>
            <a:r>
              <a:rPr lang="zh-CN" altLang="en-US" sz="4400" b="1" dirty="0">
                <a:effectLst/>
                <a:latin typeface="Calibri" panose="020F0502020204030204" pitchFamily="34" charset="0"/>
                <a:ea typeface="DengXian" panose="02010600030101010101" pitchFamily="2" charset="-122"/>
                <a:cs typeface="Times New Roman" panose="02020603050405020304" pitchFamily="18" charset="0"/>
              </a:rPr>
              <a:t>囗   一   丷</a:t>
            </a:r>
            <a:endParaRPr lang="en-US" altLang="zh-CN" sz="4400" b="1" dirty="0">
              <a:effectLst/>
              <a:latin typeface="Calibri" panose="020F0502020204030204" pitchFamily="34" charset="0"/>
              <a:ea typeface="DengXian" panose="02010600030101010101" pitchFamily="2" charset="-122"/>
              <a:cs typeface="Times New Roman" panose="02020603050405020304" pitchFamily="18" charset="0"/>
            </a:endParaRPr>
          </a:p>
          <a:p>
            <a:r>
              <a:rPr lang="zh-CN" altLang="en-US" sz="4400" dirty="0"/>
              <a:t>                  </a:t>
            </a:r>
            <a:r>
              <a:rPr lang="zh-CN" altLang="en-US" sz="4400" b="1" dirty="0"/>
              <a:t>丷</a:t>
            </a:r>
            <a:r>
              <a:rPr lang="zh-CN" altLang="en-US" sz="4400" dirty="0"/>
              <a:t> </a:t>
            </a:r>
            <a:endParaRPr lang="en-US" altLang="zh-CN" sz="4400" dirty="0"/>
          </a:p>
          <a:p>
            <a:r>
              <a:rPr lang="zh-CN" altLang="en-US" sz="4400" dirty="0"/>
              <a:t>                        丨</a:t>
            </a:r>
            <a:endParaRPr lang="en-US" sz="4400" dirty="0"/>
          </a:p>
        </p:txBody>
      </p:sp>
      <p:sp>
        <p:nvSpPr>
          <p:cNvPr id="19" name="Rectangle 18">
            <a:extLst>
              <a:ext uri="{FF2B5EF4-FFF2-40B4-BE49-F238E27FC236}">
                <a16:creationId xmlns:a16="http://schemas.microsoft.com/office/drawing/2014/main" id="{A9335910-0026-8419-D316-D765DD6DEDE7}"/>
              </a:ext>
            </a:extLst>
          </p:cNvPr>
          <p:cNvSpPr/>
          <p:nvPr/>
        </p:nvSpPr>
        <p:spPr>
          <a:xfrm>
            <a:off x="1299029" y="4013200"/>
            <a:ext cx="957942" cy="1161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8DA4B374-2C49-3E5E-4C52-9B7D3E5B8C91}"/>
              </a:ext>
            </a:extLst>
          </p:cNvPr>
          <p:cNvPicPr>
            <a:picLocks noChangeAspect="1"/>
          </p:cNvPicPr>
          <p:nvPr/>
        </p:nvPicPr>
        <p:blipFill>
          <a:blip r:embed="rId2"/>
          <a:stretch>
            <a:fillRect/>
          </a:stretch>
        </p:blipFill>
        <p:spPr>
          <a:xfrm>
            <a:off x="2846395" y="3359227"/>
            <a:ext cx="537138" cy="357211"/>
          </a:xfrm>
          <a:prstGeom prst="rect">
            <a:avLst/>
          </a:prstGeom>
        </p:spPr>
      </p:pic>
      <p:pic>
        <p:nvPicPr>
          <p:cNvPr id="25" name="Picture 24">
            <a:extLst>
              <a:ext uri="{FF2B5EF4-FFF2-40B4-BE49-F238E27FC236}">
                <a16:creationId xmlns:a16="http://schemas.microsoft.com/office/drawing/2014/main" id="{9A43D115-B5D3-7B5A-873F-2CBCC2689667}"/>
              </a:ext>
            </a:extLst>
          </p:cNvPr>
          <p:cNvPicPr>
            <a:picLocks noChangeAspect="1"/>
          </p:cNvPicPr>
          <p:nvPr/>
        </p:nvPicPr>
        <p:blipFill>
          <a:blip r:embed="rId3"/>
          <a:stretch>
            <a:fillRect/>
          </a:stretch>
        </p:blipFill>
        <p:spPr>
          <a:xfrm>
            <a:off x="3383533" y="4114800"/>
            <a:ext cx="537138" cy="263499"/>
          </a:xfrm>
          <a:prstGeom prst="rect">
            <a:avLst/>
          </a:prstGeom>
        </p:spPr>
      </p:pic>
      <p:pic>
        <p:nvPicPr>
          <p:cNvPr id="27" name="Picture 26">
            <a:extLst>
              <a:ext uri="{FF2B5EF4-FFF2-40B4-BE49-F238E27FC236}">
                <a16:creationId xmlns:a16="http://schemas.microsoft.com/office/drawing/2014/main" id="{54DEB188-E917-B288-8EB5-0665ED200E48}"/>
              </a:ext>
            </a:extLst>
          </p:cNvPr>
          <p:cNvPicPr>
            <a:picLocks noChangeAspect="1"/>
          </p:cNvPicPr>
          <p:nvPr/>
        </p:nvPicPr>
        <p:blipFill>
          <a:blip r:embed="rId4"/>
          <a:stretch>
            <a:fillRect/>
          </a:stretch>
        </p:blipFill>
        <p:spPr>
          <a:xfrm>
            <a:off x="3920671" y="4776661"/>
            <a:ext cx="537138" cy="263499"/>
          </a:xfrm>
          <a:prstGeom prst="rect">
            <a:avLst/>
          </a:prstGeom>
        </p:spPr>
      </p:pic>
      <p:pic>
        <p:nvPicPr>
          <p:cNvPr id="29" name="Picture 28">
            <a:extLst>
              <a:ext uri="{FF2B5EF4-FFF2-40B4-BE49-F238E27FC236}">
                <a16:creationId xmlns:a16="http://schemas.microsoft.com/office/drawing/2014/main" id="{8527493D-1FBE-08CA-CFFC-79EFD0335E77}"/>
              </a:ext>
            </a:extLst>
          </p:cNvPr>
          <p:cNvPicPr>
            <a:picLocks noChangeAspect="1"/>
          </p:cNvPicPr>
          <p:nvPr/>
        </p:nvPicPr>
        <p:blipFill>
          <a:blip r:embed="rId5"/>
          <a:stretch>
            <a:fillRect/>
          </a:stretch>
        </p:blipFill>
        <p:spPr>
          <a:xfrm>
            <a:off x="4151903" y="5557504"/>
            <a:ext cx="537138" cy="263499"/>
          </a:xfrm>
          <a:prstGeom prst="rect">
            <a:avLst/>
          </a:prstGeom>
        </p:spPr>
      </p:pic>
      <p:sp>
        <p:nvSpPr>
          <p:cNvPr id="30" name="Oval 29">
            <a:extLst>
              <a:ext uri="{FF2B5EF4-FFF2-40B4-BE49-F238E27FC236}">
                <a16:creationId xmlns:a16="http://schemas.microsoft.com/office/drawing/2014/main" id="{587B2919-DA5D-E286-51B7-CE2D522A1685}"/>
              </a:ext>
            </a:extLst>
          </p:cNvPr>
          <p:cNvSpPr/>
          <p:nvPr/>
        </p:nvSpPr>
        <p:spPr>
          <a:xfrm>
            <a:off x="3096632" y="2805771"/>
            <a:ext cx="1361177" cy="2750456"/>
          </a:xfrm>
          <a:prstGeom prst="ellipse">
            <a:avLst/>
          </a:prstGeom>
          <a:noFill/>
          <a:ln w="50800">
            <a:solidFill>
              <a:srgbClr val="0070C0"/>
            </a:solidFill>
          </a:ln>
          <a:scene3d>
            <a:camera prst="orthographicFront">
              <a:rot lat="0" lon="0" rev="27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a:extLst>
              <a:ext uri="{FF2B5EF4-FFF2-40B4-BE49-F238E27FC236}">
                <a16:creationId xmlns:a16="http://schemas.microsoft.com/office/drawing/2014/main" id="{06D43F46-8BDF-273B-6546-25AE855223A3}"/>
              </a:ext>
            </a:extLst>
          </p:cNvPr>
          <p:cNvCxnSpPr/>
          <p:nvPr/>
        </p:nvCxnSpPr>
        <p:spPr>
          <a:xfrm>
            <a:off x="5682343" y="1437695"/>
            <a:ext cx="0" cy="4557485"/>
          </a:xfrm>
          <a:prstGeom prst="line">
            <a:avLst/>
          </a:prstGeom>
          <a:ln w="57150">
            <a:solidFill>
              <a:srgbClr val="FF0000"/>
            </a:solidFill>
            <a:prstDash val="sysDot"/>
          </a:ln>
        </p:spPr>
        <p:style>
          <a:lnRef idx="1">
            <a:schemeClr val="accent2"/>
          </a:lnRef>
          <a:fillRef idx="0">
            <a:schemeClr val="accent2"/>
          </a:fillRef>
          <a:effectRef idx="0">
            <a:schemeClr val="accent2"/>
          </a:effectRef>
          <a:fontRef idx="minor">
            <a:schemeClr val="tx1"/>
          </a:fontRef>
        </p:style>
      </p:cxnSp>
      <p:sp>
        <p:nvSpPr>
          <p:cNvPr id="33" name="TextBox 32">
            <a:extLst>
              <a:ext uri="{FF2B5EF4-FFF2-40B4-BE49-F238E27FC236}">
                <a16:creationId xmlns:a16="http://schemas.microsoft.com/office/drawing/2014/main" id="{417B736C-6C24-CAC7-A94C-2B8D9D20A2E0}"/>
              </a:ext>
            </a:extLst>
          </p:cNvPr>
          <p:cNvSpPr txBox="1"/>
          <p:nvPr/>
        </p:nvSpPr>
        <p:spPr>
          <a:xfrm>
            <a:off x="6505179" y="1541653"/>
            <a:ext cx="5421083" cy="40934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zh-CN" altLang="en-US" sz="44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zh-CN" altLang="en-US" sz="4400" b="1" i="0" u="none" strike="noStrike" kern="1200" cap="none" spc="0" normalizeH="0" baseline="0" noProof="0" dirty="0">
                <a:ln>
                  <a:noFill/>
                </a:ln>
                <a:solidFill>
                  <a:prstClr val="black"/>
                </a:solidFill>
                <a:effectLst/>
                <a:uLnTx/>
                <a:uFillTx/>
                <a:latin typeface="MS PMincho" panose="02020600040205080304" pitchFamily="18" charset="-128"/>
                <a:ea typeface="MS PMincho" panose="02020600040205080304" pitchFamily="18" charset="-128"/>
                <a:cs typeface="Times New Roman" panose="02020603050405020304" pitchFamily="18" charset="0"/>
              </a:rPr>
              <a:t>僧</a:t>
            </a:r>
            <a:endParaRPr kumimoji="0" lang="en-US" altLang="zh-CN" sz="4400" b="1" i="0" u="none" strike="noStrike" kern="1200" cap="none" spc="0" normalizeH="0" baseline="0" noProof="0" dirty="0">
              <a:ln>
                <a:noFill/>
              </a:ln>
              <a:solidFill>
                <a:prstClr val="black"/>
              </a:solidFill>
              <a:effectLst/>
              <a:uLnTx/>
              <a:uFillTx/>
              <a:latin typeface="MS PMincho" panose="02020600040205080304" pitchFamily="18" charset="-128"/>
              <a:ea typeface="MS PMincho" panose="02020600040205080304"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altLang="zh-CN" sz="44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zh-CN" altLang="en-US" sz="44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亻</a:t>
            </a:r>
            <a:r>
              <a:rPr kumimoji="0" lang="en-US" altLang="zh-CN" sz="44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zh-CN" altLang="en-US" sz="44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曽</a:t>
            </a:r>
            <a:endParaRPr kumimoji="0" lang="en-US" altLang="zh-CN" sz="44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zh-CN" altLang="en-US" sz="44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曰 丷 田</a:t>
            </a:r>
            <a:endParaRPr kumimoji="0" lang="en-US" altLang="zh-CN" sz="44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zh-CN" altLang="en-US" sz="44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囗 一          囗 十</a:t>
            </a:r>
            <a:endParaRPr kumimoji="0" lang="en-US" altLang="zh-CN" sz="44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4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endParaRPr lang="en-US" dirty="0"/>
          </a:p>
        </p:txBody>
      </p:sp>
      <p:sp>
        <p:nvSpPr>
          <p:cNvPr id="34" name="TextBox 33">
            <a:extLst>
              <a:ext uri="{FF2B5EF4-FFF2-40B4-BE49-F238E27FC236}">
                <a16:creationId xmlns:a16="http://schemas.microsoft.com/office/drawing/2014/main" id="{017DCA10-A831-C091-D3CA-19353C0333DE}"/>
              </a:ext>
            </a:extLst>
          </p:cNvPr>
          <p:cNvSpPr txBox="1"/>
          <p:nvPr/>
        </p:nvSpPr>
        <p:spPr>
          <a:xfrm>
            <a:off x="3718287" y="1863468"/>
            <a:ext cx="1681489" cy="1200329"/>
          </a:xfrm>
          <a:prstGeom prst="rect">
            <a:avLst/>
          </a:prstGeom>
          <a:noFill/>
        </p:spPr>
        <p:txBody>
          <a:bodyPr wrap="square" rtlCol="0">
            <a:spAutoFit/>
          </a:bodyPr>
          <a:lstStyle/>
          <a:p>
            <a:r>
              <a:rPr lang="en-US" dirty="0"/>
              <a:t>These are not "real"/"official"</a:t>
            </a:r>
          </a:p>
          <a:p>
            <a:r>
              <a:rPr lang="en-US" dirty="0"/>
              <a:t>characters or components</a:t>
            </a:r>
          </a:p>
        </p:txBody>
      </p:sp>
      <p:sp>
        <p:nvSpPr>
          <p:cNvPr id="36" name="Rectangle: Rounded Corners 35">
            <a:extLst>
              <a:ext uri="{FF2B5EF4-FFF2-40B4-BE49-F238E27FC236}">
                <a16:creationId xmlns:a16="http://schemas.microsoft.com/office/drawing/2014/main" id="{FD8687CC-971E-CA04-89AF-D2D10E7D5A97}"/>
              </a:ext>
            </a:extLst>
          </p:cNvPr>
          <p:cNvSpPr/>
          <p:nvPr/>
        </p:nvSpPr>
        <p:spPr>
          <a:xfrm>
            <a:off x="3592286" y="1799771"/>
            <a:ext cx="1871345" cy="1274786"/>
          </a:xfrm>
          <a:prstGeom prst="round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Arrow Connector 37">
            <a:extLst>
              <a:ext uri="{FF2B5EF4-FFF2-40B4-BE49-F238E27FC236}">
                <a16:creationId xmlns:a16="http://schemas.microsoft.com/office/drawing/2014/main" id="{9272DAB7-2242-B56D-7F14-9CB80AC9BD80}"/>
              </a:ext>
            </a:extLst>
          </p:cNvPr>
          <p:cNvCxnSpPr>
            <a:cxnSpLocks/>
          </p:cNvCxnSpPr>
          <p:nvPr/>
        </p:nvCxnSpPr>
        <p:spPr>
          <a:xfrm flipH="1">
            <a:off x="3383533" y="3083280"/>
            <a:ext cx="334754" cy="34572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9E8C666-661C-6A07-7D64-7BC8C0133A2B}"/>
              </a:ext>
            </a:extLst>
          </p:cNvPr>
          <p:cNvCxnSpPr/>
          <p:nvPr/>
        </p:nvCxnSpPr>
        <p:spPr>
          <a:xfrm flipH="1">
            <a:off x="3773714" y="3083280"/>
            <a:ext cx="432654" cy="909104"/>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B3C3A8ED-89DA-B47C-951F-7F17C164DC9B}"/>
              </a:ext>
            </a:extLst>
          </p:cNvPr>
          <p:cNvCxnSpPr/>
          <p:nvPr/>
        </p:nvCxnSpPr>
        <p:spPr>
          <a:xfrm flipH="1">
            <a:off x="4267200" y="3083280"/>
            <a:ext cx="529771" cy="1612091"/>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14A5866A-AA76-5947-D27A-BB8FF7BB5FDB}"/>
              </a:ext>
            </a:extLst>
          </p:cNvPr>
          <p:cNvSpPr txBox="1"/>
          <p:nvPr/>
        </p:nvSpPr>
        <p:spPr>
          <a:xfrm>
            <a:off x="7663121" y="4885942"/>
            <a:ext cx="4397804" cy="1477328"/>
          </a:xfrm>
          <a:prstGeom prst="rect">
            <a:avLst/>
          </a:prstGeom>
          <a:noFill/>
        </p:spPr>
        <p:txBody>
          <a:bodyPr wrap="square" numCol="2" rtlCol="0">
            <a:spAutoFit/>
          </a:bodyPr>
          <a:lstStyle/>
          <a:p>
            <a:r>
              <a:rPr lang="zh-CN" altLang="en-US" dirty="0">
                <a:latin typeface="+mn-ea"/>
              </a:rPr>
              <a:t>亻</a:t>
            </a:r>
            <a:r>
              <a:rPr lang="en-US" altLang="zh-CN" dirty="0">
                <a:latin typeface="+mn-ea"/>
              </a:rPr>
              <a:t>in (</a:t>
            </a:r>
            <a:r>
              <a:rPr lang="ko-KR" altLang="en-US" dirty="0">
                <a:latin typeface="+mn-ea"/>
              </a:rPr>
              <a:t>인</a:t>
            </a:r>
            <a:r>
              <a:rPr lang="en-US" altLang="ko-KR" dirty="0">
                <a:latin typeface="+mn-ea"/>
              </a:rPr>
              <a:t>) person</a:t>
            </a:r>
          </a:p>
          <a:p>
            <a:r>
              <a:rPr lang="zh-CN" altLang="en-US" b="1" dirty="0">
                <a:highlight>
                  <a:srgbClr val="FFFF00"/>
                </a:highlight>
                <a:latin typeface="+mn-ea"/>
              </a:rPr>
              <a:t>曾</a:t>
            </a:r>
            <a:r>
              <a:rPr lang="zh-CN" altLang="en-US" dirty="0">
                <a:latin typeface="+mn-ea"/>
              </a:rPr>
              <a:t> </a:t>
            </a:r>
            <a:r>
              <a:rPr lang="en-US" altLang="zh-CN" dirty="0">
                <a:latin typeface="+mn-ea"/>
              </a:rPr>
              <a:t>jeung (</a:t>
            </a:r>
            <a:r>
              <a:rPr lang="ko-KR" altLang="en-US" dirty="0">
                <a:latin typeface="+mn-ea"/>
              </a:rPr>
              <a:t>증</a:t>
            </a:r>
            <a:r>
              <a:rPr lang="en-US" altLang="ko-KR" dirty="0">
                <a:latin typeface="+mn-ea"/>
              </a:rPr>
              <a:t>) great</a:t>
            </a:r>
          </a:p>
          <a:p>
            <a:r>
              <a:rPr lang="zh-CN" altLang="en-US" dirty="0">
                <a:latin typeface="+mn-ea"/>
              </a:rPr>
              <a:t>曽 </a:t>
            </a:r>
            <a:r>
              <a:rPr lang="en-US" altLang="zh-CN" dirty="0">
                <a:latin typeface="+mn-ea"/>
              </a:rPr>
              <a:t>jeung (</a:t>
            </a:r>
            <a:r>
              <a:rPr lang="ko-KR" altLang="en-US" dirty="0">
                <a:latin typeface="+mn-ea"/>
              </a:rPr>
              <a:t>증</a:t>
            </a:r>
            <a:r>
              <a:rPr lang="en-US" altLang="ko-KR" dirty="0">
                <a:latin typeface="+mn-ea"/>
              </a:rPr>
              <a:t>) great</a:t>
            </a:r>
          </a:p>
          <a:p>
            <a:r>
              <a:rPr lang="zh-CN" altLang="en-US" dirty="0">
                <a:latin typeface="+mn-ea"/>
              </a:rPr>
              <a:t>曰 </a:t>
            </a:r>
            <a:r>
              <a:rPr lang="en-US" dirty="0" err="1">
                <a:latin typeface="+mn-ea"/>
              </a:rPr>
              <a:t>wal</a:t>
            </a:r>
            <a:r>
              <a:rPr lang="en-US" dirty="0">
                <a:latin typeface="+mn-ea"/>
              </a:rPr>
              <a:t> (</a:t>
            </a:r>
            <a:r>
              <a:rPr lang="ko-KR" altLang="en-US" dirty="0">
                <a:latin typeface="+mn-ea"/>
              </a:rPr>
              <a:t>왈</a:t>
            </a:r>
            <a:r>
              <a:rPr lang="en-US" altLang="ko-KR" dirty="0">
                <a:latin typeface="+mn-ea"/>
              </a:rPr>
              <a:t>) say</a:t>
            </a:r>
          </a:p>
          <a:p>
            <a:r>
              <a:rPr lang="zh-CN" altLang="en-US" dirty="0">
                <a:latin typeface="+mn-ea"/>
              </a:rPr>
              <a:t>囗 </a:t>
            </a:r>
            <a:r>
              <a:rPr lang="en-US" altLang="ko-KR" dirty="0" err="1">
                <a:latin typeface="+mn-ea"/>
              </a:rPr>
              <a:t>wi</a:t>
            </a:r>
            <a:r>
              <a:rPr lang="en-US" altLang="ko-KR" dirty="0">
                <a:latin typeface="+mn-ea"/>
              </a:rPr>
              <a:t> (</a:t>
            </a:r>
            <a:r>
              <a:rPr lang="ko-KR" altLang="en-US" dirty="0">
                <a:latin typeface="+mn-ea"/>
              </a:rPr>
              <a:t>위</a:t>
            </a:r>
            <a:r>
              <a:rPr lang="en-US" altLang="ko-KR" dirty="0">
                <a:latin typeface="+mn-ea"/>
              </a:rPr>
              <a:t>) circle</a:t>
            </a:r>
          </a:p>
          <a:p>
            <a:r>
              <a:rPr lang="zh-CN" altLang="en-US" dirty="0">
                <a:latin typeface="+mn-ea"/>
              </a:rPr>
              <a:t>一  </a:t>
            </a:r>
            <a:r>
              <a:rPr lang="en-US" dirty="0">
                <a:latin typeface="+mn-ea"/>
              </a:rPr>
              <a:t>il   (</a:t>
            </a:r>
            <a:r>
              <a:rPr lang="ko-KR" altLang="en-US" dirty="0">
                <a:latin typeface="+mn-ea"/>
              </a:rPr>
              <a:t>일</a:t>
            </a:r>
            <a:r>
              <a:rPr lang="en-US" altLang="ko-KR" dirty="0">
                <a:latin typeface="+mn-ea"/>
              </a:rPr>
              <a:t>) one</a:t>
            </a:r>
          </a:p>
          <a:p>
            <a:r>
              <a:rPr lang="zh-CN" altLang="en-US" dirty="0">
                <a:latin typeface="+mn-ea"/>
              </a:rPr>
              <a:t>丷 </a:t>
            </a:r>
            <a:r>
              <a:rPr lang="en-US" altLang="ko-KR" dirty="0">
                <a:latin typeface="+mn-ea"/>
              </a:rPr>
              <a:t>pal (</a:t>
            </a:r>
            <a:r>
              <a:rPr lang="ko-KR" altLang="en-US" dirty="0">
                <a:latin typeface="+mn-ea"/>
              </a:rPr>
              <a:t>팔</a:t>
            </a:r>
            <a:r>
              <a:rPr lang="en-US" altLang="ko-KR" dirty="0">
                <a:latin typeface="+mn-ea"/>
              </a:rPr>
              <a:t>) eight</a:t>
            </a:r>
          </a:p>
          <a:p>
            <a:r>
              <a:rPr lang="zh-CN" altLang="en-US" dirty="0">
                <a:latin typeface="+mn-ea"/>
              </a:rPr>
              <a:t>丨 </a:t>
            </a:r>
            <a:r>
              <a:rPr lang="en-US" altLang="ko-KR" dirty="0">
                <a:latin typeface="+mn-ea"/>
              </a:rPr>
              <a:t>gon (</a:t>
            </a:r>
            <a:r>
              <a:rPr lang="ko-KR" altLang="en-US" dirty="0">
                <a:latin typeface="+mn-ea"/>
              </a:rPr>
              <a:t>곤</a:t>
            </a:r>
            <a:r>
              <a:rPr lang="en-US" altLang="ko-KR" dirty="0">
                <a:latin typeface="+mn-ea"/>
              </a:rPr>
              <a:t>) rod</a:t>
            </a:r>
          </a:p>
          <a:p>
            <a:r>
              <a:rPr lang="zh-CN" altLang="en-US" dirty="0">
                <a:latin typeface="+mn-ea"/>
              </a:rPr>
              <a:t>田 </a:t>
            </a:r>
            <a:r>
              <a:rPr lang="en-US" b="0" i="0" dirty="0">
                <a:solidFill>
                  <a:srgbClr val="000000"/>
                </a:solidFill>
                <a:effectLst/>
                <a:latin typeface="+mn-ea"/>
              </a:rPr>
              <a:t>jeon (</a:t>
            </a:r>
            <a:r>
              <a:rPr lang="ko-KR" altLang="en-US" b="0" i="0" dirty="0">
                <a:solidFill>
                  <a:srgbClr val="000000"/>
                </a:solidFill>
                <a:effectLst/>
                <a:latin typeface="+mn-ea"/>
              </a:rPr>
              <a:t>전</a:t>
            </a:r>
            <a:r>
              <a:rPr lang="en-US" altLang="ko-KR" b="0" i="0" dirty="0">
                <a:solidFill>
                  <a:srgbClr val="000000"/>
                </a:solidFill>
                <a:effectLst/>
                <a:latin typeface="+mn-ea"/>
              </a:rPr>
              <a:t>)</a:t>
            </a:r>
            <a:endParaRPr lang="en-US" altLang="zh-CN" dirty="0">
              <a:latin typeface="+mn-ea"/>
            </a:endParaRPr>
          </a:p>
          <a:p>
            <a:r>
              <a:rPr lang="zh-CN" altLang="en-US" dirty="0">
                <a:latin typeface="+mn-ea"/>
              </a:rPr>
              <a:t>十 </a:t>
            </a:r>
            <a:r>
              <a:rPr lang="en-US" b="0" i="0" dirty="0" err="1">
                <a:solidFill>
                  <a:srgbClr val="000000"/>
                </a:solidFill>
                <a:effectLst/>
                <a:latin typeface="+mn-ea"/>
              </a:rPr>
              <a:t>shib</a:t>
            </a:r>
            <a:r>
              <a:rPr lang="en-US" b="0" i="0" dirty="0">
                <a:solidFill>
                  <a:srgbClr val="000000"/>
                </a:solidFill>
                <a:effectLst/>
                <a:latin typeface="+mn-ea"/>
              </a:rPr>
              <a:t> (</a:t>
            </a:r>
            <a:r>
              <a:rPr lang="ko-KR" altLang="en-US" b="0" i="0" dirty="0">
                <a:solidFill>
                  <a:srgbClr val="000000"/>
                </a:solidFill>
                <a:effectLst/>
                <a:latin typeface="+mn-ea"/>
              </a:rPr>
              <a:t>십</a:t>
            </a:r>
            <a:r>
              <a:rPr lang="en-US" altLang="ko-KR" b="0" i="0" dirty="0">
                <a:solidFill>
                  <a:srgbClr val="000000"/>
                </a:solidFill>
                <a:effectLst/>
                <a:latin typeface="+mn-ea"/>
              </a:rPr>
              <a:t>) ten</a:t>
            </a:r>
            <a:endParaRPr lang="en-US" altLang="ko-KR" dirty="0">
              <a:latin typeface="+mn-ea"/>
            </a:endParaRPr>
          </a:p>
        </p:txBody>
      </p:sp>
      <p:sp>
        <p:nvSpPr>
          <p:cNvPr id="48" name="Rectangle 47">
            <a:extLst>
              <a:ext uri="{FF2B5EF4-FFF2-40B4-BE49-F238E27FC236}">
                <a16:creationId xmlns:a16="http://schemas.microsoft.com/office/drawing/2014/main" id="{B4B15B8B-7BA2-91AE-2AEC-6CFF18C5A080}"/>
              </a:ext>
            </a:extLst>
          </p:cNvPr>
          <p:cNvSpPr/>
          <p:nvPr/>
        </p:nvSpPr>
        <p:spPr>
          <a:xfrm>
            <a:off x="7678935" y="4836070"/>
            <a:ext cx="3942253" cy="1591848"/>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cxnSp>
        <p:nvCxnSpPr>
          <p:cNvPr id="50" name="Straight Arrow Connector 49">
            <a:extLst>
              <a:ext uri="{FF2B5EF4-FFF2-40B4-BE49-F238E27FC236}">
                <a16:creationId xmlns:a16="http://schemas.microsoft.com/office/drawing/2014/main" id="{EF3946D2-9191-358D-292D-DDBAD23683EA}"/>
              </a:ext>
            </a:extLst>
          </p:cNvPr>
          <p:cNvCxnSpPr>
            <a:cxnSpLocks/>
          </p:cNvCxnSpPr>
          <p:nvPr/>
        </p:nvCxnSpPr>
        <p:spPr>
          <a:xfrm flipH="1">
            <a:off x="965200" y="2177143"/>
            <a:ext cx="251721" cy="28648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28250341-5759-F524-E8C8-05C510CC5334}"/>
              </a:ext>
            </a:extLst>
          </p:cNvPr>
          <p:cNvCxnSpPr>
            <a:cxnSpLocks/>
          </p:cNvCxnSpPr>
          <p:nvPr/>
        </p:nvCxnSpPr>
        <p:spPr>
          <a:xfrm>
            <a:off x="1377880" y="2177143"/>
            <a:ext cx="466109" cy="32685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55" name="Picture 54">
            <a:extLst>
              <a:ext uri="{FF2B5EF4-FFF2-40B4-BE49-F238E27FC236}">
                <a16:creationId xmlns:a16="http://schemas.microsoft.com/office/drawing/2014/main" id="{B1BE0784-D66A-8BB2-207B-803139377A18}"/>
              </a:ext>
            </a:extLst>
          </p:cNvPr>
          <p:cNvPicPr>
            <a:picLocks noChangeAspect="1"/>
          </p:cNvPicPr>
          <p:nvPr/>
        </p:nvPicPr>
        <p:blipFill>
          <a:blip r:embed="rId6"/>
          <a:stretch>
            <a:fillRect/>
          </a:stretch>
        </p:blipFill>
        <p:spPr>
          <a:xfrm>
            <a:off x="1733030" y="2991834"/>
            <a:ext cx="384081" cy="414564"/>
          </a:xfrm>
          <a:prstGeom prst="rect">
            <a:avLst/>
          </a:prstGeom>
        </p:spPr>
      </p:pic>
      <p:pic>
        <p:nvPicPr>
          <p:cNvPr id="56" name="Picture 55">
            <a:extLst>
              <a:ext uri="{FF2B5EF4-FFF2-40B4-BE49-F238E27FC236}">
                <a16:creationId xmlns:a16="http://schemas.microsoft.com/office/drawing/2014/main" id="{7727A41B-615D-CAAE-F0C7-819CCA41974E}"/>
              </a:ext>
            </a:extLst>
          </p:cNvPr>
          <p:cNvPicPr>
            <a:picLocks noChangeAspect="1"/>
          </p:cNvPicPr>
          <p:nvPr/>
        </p:nvPicPr>
        <p:blipFill>
          <a:blip r:embed="rId7"/>
          <a:stretch>
            <a:fillRect/>
          </a:stretch>
        </p:blipFill>
        <p:spPr>
          <a:xfrm>
            <a:off x="2410769" y="2991834"/>
            <a:ext cx="591363" cy="457240"/>
          </a:xfrm>
          <a:prstGeom prst="rect">
            <a:avLst/>
          </a:prstGeom>
        </p:spPr>
      </p:pic>
      <p:pic>
        <p:nvPicPr>
          <p:cNvPr id="60" name="Picture 59">
            <a:extLst>
              <a:ext uri="{FF2B5EF4-FFF2-40B4-BE49-F238E27FC236}">
                <a16:creationId xmlns:a16="http://schemas.microsoft.com/office/drawing/2014/main" id="{72FACD1D-94CD-619B-9002-29C33A36B122}"/>
              </a:ext>
            </a:extLst>
          </p:cNvPr>
          <p:cNvPicPr>
            <a:picLocks noChangeAspect="1"/>
          </p:cNvPicPr>
          <p:nvPr/>
        </p:nvPicPr>
        <p:blipFill>
          <a:blip r:embed="rId6"/>
          <a:stretch>
            <a:fillRect/>
          </a:stretch>
        </p:blipFill>
        <p:spPr>
          <a:xfrm>
            <a:off x="3718287" y="5080573"/>
            <a:ext cx="384081" cy="414564"/>
          </a:xfrm>
          <a:prstGeom prst="rect">
            <a:avLst/>
          </a:prstGeom>
        </p:spPr>
      </p:pic>
      <p:pic>
        <p:nvPicPr>
          <p:cNvPr id="61" name="Picture 60">
            <a:extLst>
              <a:ext uri="{FF2B5EF4-FFF2-40B4-BE49-F238E27FC236}">
                <a16:creationId xmlns:a16="http://schemas.microsoft.com/office/drawing/2014/main" id="{F4F1143E-6E01-2228-115D-571DE5BB1043}"/>
              </a:ext>
            </a:extLst>
          </p:cNvPr>
          <p:cNvPicPr>
            <a:picLocks noChangeAspect="1"/>
          </p:cNvPicPr>
          <p:nvPr/>
        </p:nvPicPr>
        <p:blipFill>
          <a:blip r:embed="rId7"/>
          <a:stretch>
            <a:fillRect/>
          </a:stretch>
        </p:blipFill>
        <p:spPr>
          <a:xfrm>
            <a:off x="3201407" y="3731060"/>
            <a:ext cx="591363" cy="457240"/>
          </a:xfrm>
          <a:prstGeom prst="rect">
            <a:avLst/>
          </a:prstGeom>
        </p:spPr>
      </p:pic>
      <p:pic>
        <p:nvPicPr>
          <p:cNvPr id="62" name="Picture 61">
            <a:extLst>
              <a:ext uri="{FF2B5EF4-FFF2-40B4-BE49-F238E27FC236}">
                <a16:creationId xmlns:a16="http://schemas.microsoft.com/office/drawing/2014/main" id="{56BC662B-4DAF-761A-AA4A-DF4662A8832F}"/>
              </a:ext>
            </a:extLst>
          </p:cNvPr>
          <p:cNvPicPr>
            <a:picLocks noChangeAspect="1"/>
          </p:cNvPicPr>
          <p:nvPr/>
        </p:nvPicPr>
        <p:blipFill>
          <a:blip r:embed="rId7"/>
          <a:stretch>
            <a:fillRect/>
          </a:stretch>
        </p:blipFill>
        <p:spPr>
          <a:xfrm>
            <a:off x="3672435" y="4384845"/>
            <a:ext cx="591363" cy="457240"/>
          </a:xfrm>
          <a:prstGeom prst="rect">
            <a:avLst/>
          </a:prstGeom>
        </p:spPr>
      </p:pic>
      <p:cxnSp>
        <p:nvCxnSpPr>
          <p:cNvPr id="64" name="Straight Arrow Connector 63">
            <a:extLst>
              <a:ext uri="{FF2B5EF4-FFF2-40B4-BE49-F238E27FC236}">
                <a16:creationId xmlns:a16="http://schemas.microsoft.com/office/drawing/2014/main" id="{2B69CA8F-888D-7DF5-6533-C0D9BEF5A794}"/>
              </a:ext>
            </a:extLst>
          </p:cNvPr>
          <p:cNvCxnSpPr/>
          <p:nvPr/>
        </p:nvCxnSpPr>
        <p:spPr>
          <a:xfrm flipH="1">
            <a:off x="2641600" y="3758348"/>
            <a:ext cx="360532" cy="31290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C0154F9D-F6C8-64B4-9DDD-DD6CEA2032A5}"/>
              </a:ext>
            </a:extLst>
          </p:cNvPr>
          <p:cNvCxnSpPr/>
          <p:nvPr/>
        </p:nvCxnSpPr>
        <p:spPr>
          <a:xfrm flipH="1">
            <a:off x="3002132" y="4384845"/>
            <a:ext cx="494956" cy="39181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5519DEBE-5327-7629-3F17-6659E4AAC93C}"/>
              </a:ext>
            </a:extLst>
          </p:cNvPr>
          <p:cNvCxnSpPr/>
          <p:nvPr/>
        </p:nvCxnSpPr>
        <p:spPr>
          <a:xfrm>
            <a:off x="4263798" y="5040160"/>
            <a:ext cx="156674" cy="45497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5FB75260-1863-43ED-4813-0C464154CEDE}"/>
              </a:ext>
            </a:extLst>
          </p:cNvPr>
          <p:cNvCxnSpPr/>
          <p:nvPr/>
        </p:nvCxnSpPr>
        <p:spPr>
          <a:xfrm>
            <a:off x="1610934" y="3772079"/>
            <a:ext cx="0" cy="44185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A1F55AC8-3494-5DAA-83C0-A1B720EF73AB}"/>
              </a:ext>
            </a:extLst>
          </p:cNvPr>
          <p:cNvCxnSpPr/>
          <p:nvPr/>
        </p:nvCxnSpPr>
        <p:spPr>
          <a:xfrm flipH="1">
            <a:off x="878114" y="3716438"/>
            <a:ext cx="420915" cy="35481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7EA20ACE-89D9-7540-0B8F-FAC52EFC45CC}"/>
              </a:ext>
            </a:extLst>
          </p:cNvPr>
          <p:cNvCxnSpPr/>
          <p:nvPr/>
        </p:nvCxnSpPr>
        <p:spPr>
          <a:xfrm flipH="1">
            <a:off x="7220857" y="2249714"/>
            <a:ext cx="312057" cy="25428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83BDB2C6-F37B-77B3-7FD3-097664A8F3FC}"/>
              </a:ext>
            </a:extLst>
          </p:cNvPr>
          <p:cNvCxnSpPr/>
          <p:nvPr/>
        </p:nvCxnSpPr>
        <p:spPr>
          <a:xfrm>
            <a:off x="7743371" y="2233197"/>
            <a:ext cx="410029" cy="26635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39F97FF0-3D37-9502-4A2A-9CBCF236F0D3}"/>
              </a:ext>
            </a:extLst>
          </p:cNvPr>
          <p:cNvCxnSpPr/>
          <p:nvPr/>
        </p:nvCxnSpPr>
        <p:spPr>
          <a:xfrm flipH="1">
            <a:off x="7942447" y="3063797"/>
            <a:ext cx="306145" cy="21120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81788953-FE8C-F4A8-B79A-E94B43C85543}"/>
              </a:ext>
            </a:extLst>
          </p:cNvPr>
          <p:cNvCxnSpPr/>
          <p:nvPr/>
        </p:nvCxnSpPr>
        <p:spPr>
          <a:xfrm>
            <a:off x="8505371" y="3063797"/>
            <a:ext cx="65315" cy="29543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7ECE7703-556C-7EFC-60E8-2BC7F18223FA}"/>
              </a:ext>
            </a:extLst>
          </p:cNvPr>
          <p:cNvCxnSpPr/>
          <p:nvPr/>
        </p:nvCxnSpPr>
        <p:spPr>
          <a:xfrm>
            <a:off x="8701314" y="2991834"/>
            <a:ext cx="370113" cy="36739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4AEA5AF3-70F8-D792-8880-D9B18C5E8841}"/>
              </a:ext>
            </a:extLst>
          </p:cNvPr>
          <p:cNvCxnSpPr/>
          <p:nvPr/>
        </p:nvCxnSpPr>
        <p:spPr>
          <a:xfrm flipH="1">
            <a:off x="7247219" y="3846286"/>
            <a:ext cx="431716" cy="26851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C03F66A0-C091-5EF5-B001-0427E9C55CF9}"/>
              </a:ext>
            </a:extLst>
          </p:cNvPr>
          <p:cNvCxnSpPr/>
          <p:nvPr/>
        </p:nvCxnSpPr>
        <p:spPr>
          <a:xfrm flipH="1">
            <a:off x="7782789" y="3817504"/>
            <a:ext cx="97476" cy="44185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FAB36D5D-E9A8-521A-6C66-FE2CA2CC7E38}"/>
              </a:ext>
            </a:extLst>
          </p:cNvPr>
          <p:cNvCxnSpPr>
            <a:cxnSpLocks/>
          </p:cNvCxnSpPr>
          <p:nvPr/>
        </p:nvCxnSpPr>
        <p:spPr>
          <a:xfrm>
            <a:off x="9339943" y="3846286"/>
            <a:ext cx="224104" cy="26851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8FE602CE-BE6D-BF28-A816-6819CA1DC9AD}"/>
              </a:ext>
            </a:extLst>
          </p:cNvPr>
          <p:cNvCxnSpPr>
            <a:cxnSpLocks/>
          </p:cNvCxnSpPr>
          <p:nvPr/>
        </p:nvCxnSpPr>
        <p:spPr>
          <a:xfrm>
            <a:off x="9564047" y="3659796"/>
            <a:ext cx="595953" cy="47889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4" name="Oval 93">
            <a:extLst>
              <a:ext uri="{FF2B5EF4-FFF2-40B4-BE49-F238E27FC236}">
                <a16:creationId xmlns:a16="http://schemas.microsoft.com/office/drawing/2014/main" id="{58C74020-DB05-7076-1C51-FF3D8B6165BE}"/>
              </a:ext>
            </a:extLst>
          </p:cNvPr>
          <p:cNvSpPr/>
          <p:nvPr/>
        </p:nvSpPr>
        <p:spPr>
          <a:xfrm>
            <a:off x="7145333" y="1578912"/>
            <a:ext cx="810061" cy="670802"/>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44228B3A-B747-2DF6-4347-4090636416E3}"/>
              </a:ext>
            </a:extLst>
          </p:cNvPr>
          <p:cNvSpPr/>
          <p:nvPr/>
        </p:nvSpPr>
        <p:spPr>
          <a:xfrm>
            <a:off x="8130952" y="2395590"/>
            <a:ext cx="659227" cy="74245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extBox 95">
            <a:extLst>
              <a:ext uri="{FF2B5EF4-FFF2-40B4-BE49-F238E27FC236}">
                <a16:creationId xmlns:a16="http://schemas.microsoft.com/office/drawing/2014/main" id="{E99A1D89-1C3D-900B-98CE-3860460A658D}"/>
              </a:ext>
            </a:extLst>
          </p:cNvPr>
          <p:cNvSpPr txBox="1"/>
          <p:nvPr/>
        </p:nvSpPr>
        <p:spPr>
          <a:xfrm>
            <a:off x="8671072" y="1433244"/>
            <a:ext cx="2525486" cy="927018"/>
          </a:xfrm>
          <a:prstGeom prst="rect">
            <a:avLst/>
          </a:prstGeom>
          <a:noFill/>
        </p:spPr>
        <p:txBody>
          <a:bodyPr wrap="square" rtlCol="0">
            <a:spAutoFit/>
          </a:bodyPr>
          <a:lstStyle/>
          <a:p>
            <a:pPr algn="ctr"/>
            <a:r>
              <a:rPr lang="en-US" dirty="0"/>
              <a:t>Alternative versions (preferred in Japan according to </a:t>
            </a:r>
            <a:r>
              <a:rPr lang="en-US" dirty="0" err="1"/>
              <a:t>wiktionary</a:t>
            </a:r>
            <a:r>
              <a:rPr lang="en-US" dirty="0"/>
              <a:t>)</a:t>
            </a:r>
          </a:p>
        </p:txBody>
      </p:sp>
      <p:cxnSp>
        <p:nvCxnSpPr>
          <p:cNvPr id="98" name="Straight Arrow Connector 97">
            <a:extLst>
              <a:ext uri="{FF2B5EF4-FFF2-40B4-BE49-F238E27FC236}">
                <a16:creationId xmlns:a16="http://schemas.microsoft.com/office/drawing/2014/main" id="{0B58899C-A6C0-1DB7-97F9-FD50E60B9FD0}"/>
              </a:ext>
            </a:extLst>
          </p:cNvPr>
          <p:cNvCxnSpPr/>
          <p:nvPr/>
        </p:nvCxnSpPr>
        <p:spPr>
          <a:xfrm flipH="1">
            <a:off x="8069943" y="1863468"/>
            <a:ext cx="566057" cy="0"/>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id="{31EB1D81-F4D1-26AC-1E1D-7993E9A8D597}"/>
              </a:ext>
            </a:extLst>
          </p:cNvPr>
          <p:cNvCxnSpPr>
            <a:cxnSpLocks/>
          </p:cNvCxnSpPr>
          <p:nvPr/>
        </p:nvCxnSpPr>
        <p:spPr>
          <a:xfrm flipH="1">
            <a:off x="8804759" y="2410082"/>
            <a:ext cx="669862" cy="226452"/>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01" name="Rectangle 100">
            <a:extLst>
              <a:ext uri="{FF2B5EF4-FFF2-40B4-BE49-F238E27FC236}">
                <a16:creationId xmlns:a16="http://schemas.microsoft.com/office/drawing/2014/main" id="{19458D78-04AD-C323-5BD7-72376702FDC6}"/>
              </a:ext>
            </a:extLst>
          </p:cNvPr>
          <p:cNvSpPr/>
          <p:nvPr/>
        </p:nvSpPr>
        <p:spPr>
          <a:xfrm>
            <a:off x="8701314" y="1470139"/>
            <a:ext cx="2495244" cy="8901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 name="Picture 102">
            <a:extLst>
              <a:ext uri="{FF2B5EF4-FFF2-40B4-BE49-F238E27FC236}">
                <a16:creationId xmlns:a16="http://schemas.microsoft.com/office/drawing/2014/main" id="{71C7ABA8-F26D-BA87-608F-AF8E8E41487C}"/>
              </a:ext>
            </a:extLst>
          </p:cNvPr>
          <p:cNvPicPr>
            <a:picLocks noChangeAspect="1"/>
          </p:cNvPicPr>
          <p:nvPr/>
        </p:nvPicPr>
        <p:blipFill>
          <a:blip r:embed="rId8"/>
          <a:stretch>
            <a:fillRect/>
          </a:stretch>
        </p:blipFill>
        <p:spPr>
          <a:xfrm>
            <a:off x="198123" y="2523308"/>
            <a:ext cx="384081" cy="353599"/>
          </a:xfrm>
          <a:prstGeom prst="rect">
            <a:avLst/>
          </a:prstGeom>
        </p:spPr>
      </p:pic>
      <p:pic>
        <p:nvPicPr>
          <p:cNvPr id="104" name="Picture 103">
            <a:extLst>
              <a:ext uri="{FF2B5EF4-FFF2-40B4-BE49-F238E27FC236}">
                <a16:creationId xmlns:a16="http://schemas.microsoft.com/office/drawing/2014/main" id="{0C3E0C33-C772-3E9E-1A08-3EE339843E74}"/>
              </a:ext>
            </a:extLst>
          </p:cNvPr>
          <p:cNvPicPr>
            <a:picLocks noChangeAspect="1"/>
          </p:cNvPicPr>
          <p:nvPr/>
        </p:nvPicPr>
        <p:blipFill>
          <a:blip r:embed="rId8"/>
          <a:stretch>
            <a:fillRect/>
          </a:stretch>
        </p:blipFill>
        <p:spPr>
          <a:xfrm>
            <a:off x="958768" y="3291405"/>
            <a:ext cx="384081" cy="353599"/>
          </a:xfrm>
          <a:prstGeom prst="rect">
            <a:avLst/>
          </a:prstGeom>
        </p:spPr>
      </p:pic>
      <p:sp>
        <p:nvSpPr>
          <p:cNvPr id="105" name="TextBox 104">
            <a:extLst>
              <a:ext uri="{FF2B5EF4-FFF2-40B4-BE49-F238E27FC236}">
                <a16:creationId xmlns:a16="http://schemas.microsoft.com/office/drawing/2014/main" id="{01683E15-7405-B944-AAA3-D572C06FC875}"/>
              </a:ext>
            </a:extLst>
          </p:cNvPr>
          <p:cNvSpPr txBox="1"/>
          <p:nvPr/>
        </p:nvSpPr>
        <p:spPr>
          <a:xfrm>
            <a:off x="631953" y="1646250"/>
            <a:ext cx="529937" cy="369332"/>
          </a:xfrm>
          <a:prstGeom prst="rect">
            <a:avLst/>
          </a:prstGeom>
          <a:noFill/>
        </p:spPr>
        <p:txBody>
          <a:bodyPr wrap="square" rtlCol="0">
            <a:spAutoFit/>
          </a:bodyPr>
          <a:lstStyle/>
          <a:p>
            <a:r>
              <a:rPr lang="en-US" b="1" dirty="0"/>
              <a:t>67</a:t>
            </a:r>
          </a:p>
        </p:txBody>
      </p:sp>
      <p:sp>
        <p:nvSpPr>
          <p:cNvPr id="108" name="TextBox 107">
            <a:extLst>
              <a:ext uri="{FF2B5EF4-FFF2-40B4-BE49-F238E27FC236}">
                <a16:creationId xmlns:a16="http://schemas.microsoft.com/office/drawing/2014/main" id="{61E5E8E3-CEA0-C3D7-F768-30D0663DD1E9}"/>
              </a:ext>
            </a:extLst>
          </p:cNvPr>
          <p:cNvSpPr txBox="1"/>
          <p:nvPr/>
        </p:nvSpPr>
        <p:spPr>
          <a:xfrm>
            <a:off x="2442810" y="2476290"/>
            <a:ext cx="473841" cy="369332"/>
          </a:xfrm>
          <a:prstGeom prst="rect">
            <a:avLst/>
          </a:prstGeom>
          <a:noFill/>
        </p:spPr>
        <p:txBody>
          <a:bodyPr wrap="square" rtlCol="0">
            <a:spAutoFit/>
          </a:bodyPr>
          <a:lstStyle/>
          <a:p>
            <a:r>
              <a:rPr lang="en-US" b="1" dirty="0"/>
              <a:t>76</a:t>
            </a:r>
          </a:p>
        </p:txBody>
      </p:sp>
    </p:spTree>
    <p:extLst>
      <p:ext uri="{BB962C8B-B14F-4D97-AF65-F5344CB8AC3E}">
        <p14:creationId xmlns:p14="http://schemas.microsoft.com/office/powerpoint/2010/main" val="35101057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BF1EF10-7B5F-F289-3F5E-C462B26C32EE}"/>
              </a:ext>
            </a:extLst>
          </p:cNvPr>
          <p:cNvSpPr>
            <a:spLocks noGrp="1"/>
          </p:cNvSpPr>
          <p:nvPr>
            <p:ph type="ftr" sz="quarter" idx="11"/>
          </p:nvPr>
        </p:nvSpPr>
        <p:spPr/>
        <p:txBody>
          <a:bodyPr/>
          <a:lstStyle/>
          <a:p>
            <a:r>
              <a:rPr lang="en-US" dirty="0"/>
              <a:t>Xuanzang's Heart Sutra in Sino-Korean</a:t>
            </a:r>
          </a:p>
        </p:txBody>
      </p:sp>
      <p:sp>
        <p:nvSpPr>
          <p:cNvPr id="3" name="TextBox 2">
            <a:extLst>
              <a:ext uri="{FF2B5EF4-FFF2-40B4-BE49-F238E27FC236}">
                <a16:creationId xmlns:a16="http://schemas.microsoft.com/office/drawing/2014/main" id="{76779797-FB37-E3AD-3B0A-51A5EE8AA438}"/>
              </a:ext>
            </a:extLst>
          </p:cNvPr>
          <p:cNvSpPr txBox="1"/>
          <p:nvPr/>
        </p:nvSpPr>
        <p:spPr>
          <a:xfrm>
            <a:off x="6193972" y="1286235"/>
            <a:ext cx="5159828" cy="32624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zh-CN" altLang="en-US" sz="44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zh-CN" altLang="en-US" sz="4400" b="1"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DengXian" panose="02010600030101010101" pitchFamily="2" charset="-122"/>
                <a:cs typeface="Times New Roman" panose="02020603050405020304" pitchFamily="18" charset="0"/>
              </a:rPr>
              <a:t>提</a:t>
            </a:r>
            <a:endParaRPr kumimoji="0" lang="en-US" altLang="zh-CN" sz="4400" b="1"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zh-CN" altLang="en-US" sz="44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扌</a:t>
            </a:r>
            <a:r>
              <a:rPr kumimoji="0" lang="en-US" altLang="zh-CN" sz="44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zh-CN" altLang="en-US" sz="4400" b="1"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DengXian" panose="02010600030101010101" pitchFamily="2" charset="-122"/>
                <a:cs typeface="Times New Roman" panose="02020603050405020304" pitchFamily="18" charset="0"/>
              </a:rPr>
              <a:t>是</a:t>
            </a:r>
            <a:endParaRPr kumimoji="0" lang="en-US" altLang="zh-CN" sz="4400" b="1"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altLang="zh-CN" sz="44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zh-CN" altLang="en-US" sz="4400" b="1"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DengXian" panose="02010600030101010101" pitchFamily="2" charset="-122"/>
                <a:cs typeface="Times New Roman" panose="02020603050405020304" pitchFamily="18" charset="0"/>
              </a:rPr>
              <a:t>日</a:t>
            </a:r>
            <a:r>
              <a:rPr kumimoji="0" lang="en-US" altLang="zh-CN" sz="44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zh-CN" altLang="en-US" sz="4400" b="1"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DengXian" panose="02010600030101010101" pitchFamily="2" charset="-122"/>
                <a:cs typeface="Times New Roman" panose="02020603050405020304" pitchFamily="18" charset="0"/>
              </a:rPr>
              <a:t>疋</a:t>
            </a:r>
            <a:endParaRPr kumimoji="0" lang="en-US" altLang="zh-CN" sz="4400" b="1"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zh-CN" altLang="en-US" sz="44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囗</a:t>
            </a:r>
            <a:r>
              <a:rPr kumimoji="0" lang="en-US" altLang="zh-CN" sz="44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zh-CN" altLang="en-US" sz="44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一</a:t>
            </a:r>
            <a:r>
              <a:rPr kumimoji="0" lang="en-US" altLang="zh-CN" sz="44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zh-CN" altLang="en-US" sz="4400" b="1" i="0" u="none" strike="noStrike" kern="1200" cap="none" spc="0" normalizeH="0" baseline="0" noProof="0" dirty="0">
                <a:ln>
                  <a:noFill/>
                </a:ln>
                <a:solidFill>
                  <a:prstClr val="black"/>
                </a:solidFill>
                <a:effectLst/>
                <a:highlight>
                  <a:srgbClr val="00FF00"/>
                </a:highlight>
                <a:uLnTx/>
                <a:uFillTx/>
                <a:latin typeface="Calibri" panose="020F0502020204030204" pitchFamily="34" charset="0"/>
                <a:ea typeface="DengXian" panose="02010600030101010101" pitchFamily="2" charset="-122"/>
                <a:cs typeface="Times New Roman" panose="02020603050405020304" pitchFamily="18" charset="0"/>
              </a:rPr>
              <a:t>乛</a:t>
            </a:r>
            <a:r>
              <a:rPr kumimoji="0" lang="en-US" altLang="zh-CN" sz="44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4400" b="1" i="0" u="none" strike="noStrike" kern="1200" cap="none" spc="0" normalizeH="0" baseline="0" noProof="0" dirty="0">
                <a:ln>
                  <a:noFill/>
                </a:ln>
                <a:solidFill>
                  <a:prstClr val="black"/>
                </a:solidFill>
                <a:effectLst/>
                <a:highlight>
                  <a:srgbClr val="00FF00"/>
                </a:highlight>
                <a:uLnTx/>
                <a:uFillTx/>
                <a:latin typeface="PMingLiU" panose="02020500000000000000" pitchFamily="18" charset="-120"/>
                <a:ea typeface="+mn-ea"/>
                <a:cs typeface="PMingLiU" panose="02020500000000000000" pitchFamily="18" charset="-120"/>
              </a:rPr>
              <a:t>龰</a:t>
            </a:r>
            <a:r>
              <a:rPr kumimoji="0" lang="en-US" sz="4400" b="1" i="0" u="none" strike="noStrike" kern="1200" cap="none" spc="0" normalizeH="0" baseline="0" noProof="0" dirty="0">
                <a:ln>
                  <a:noFill/>
                </a:ln>
                <a:solidFill>
                  <a:prstClr val="black"/>
                </a:solidFill>
                <a:effectLst/>
                <a:uLnTx/>
                <a:uFillTx/>
                <a:latin typeface="PMingLiU" panose="02020500000000000000" pitchFamily="18" charset="-120"/>
                <a:ea typeface="+mn-ea"/>
                <a:cs typeface="PMingLiU" panose="02020500000000000000" pitchFamily="18" charset="-120"/>
              </a:rPr>
              <a:t> </a:t>
            </a:r>
            <a:r>
              <a:rPr kumimoji="0" lang="en-US" altLang="zh-CN" sz="44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BB9959EA-6E76-5141-69AD-83672061E30B}"/>
              </a:ext>
            </a:extLst>
          </p:cNvPr>
          <p:cNvSpPr txBox="1"/>
          <p:nvPr/>
        </p:nvSpPr>
        <p:spPr>
          <a:xfrm>
            <a:off x="805543" y="1286235"/>
            <a:ext cx="5065486" cy="40934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zh-CN" altLang="en-US" sz="44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zh-CN" altLang="en-US" sz="4400" b="1"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DengXian" panose="02010600030101010101" pitchFamily="2" charset="-122"/>
                <a:cs typeface="Times New Roman" panose="02020603050405020304" pitchFamily="18" charset="0"/>
              </a:rPr>
              <a:t>菩</a:t>
            </a:r>
            <a:endParaRPr kumimoji="0" lang="en-US" altLang="zh-CN" sz="4400" b="1"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altLang="zh-CN" sz="44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zh-CN" altLang="en-US" sz="44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艹</a:t>
            </a:r>
            <a:r>
              <a:rPr kumimoji="0" lang="en-US" altLang="zh-CN" sz="44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zh-CN" altLang="en-US" sz="4400" b="1"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DengXian" panose="02010600030101010101" pitchFamily="2" charset="-122"/>
                <a:cs typeface="Times New Roman" panose="02020603050405020304" pitchFamily="18" charset="0"/>
              </a:rPr>
              <a:t>咅</a:t>
            </a:r>
            <a:endParaRPr kumimoji="0" lang="en-US" altLang="zh-CN" sz="4400" b="1"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zh-CN" altLang="en-US" sz="44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         立           口</a:t>
            </a:r>
            <a:endParaRPr kumimoji="0" lang="en-US" altLang="zh-CN" sz="44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zh-CN" altLang="en-US" sz="44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  亠         䒑</a:t>
            </a:r>
            <a:endParaRPr kumimoji="0" lang="en-US" altLang="zh-CN" sz="44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zh-CN" altLang="en-US" sz="44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丶一    一  丷</a:t>
            </a:r>
            <a:endPar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8EDAC527-151C-B6F0-E877-6F35560183CF}"/>
              </a:ext>
            </a:extLst>
          </p:cNvPr>
          <p:cNvSpPr txBox="1"/>
          <p:nvPr/>
        </p:nvSpPr>
        <p:spPr>
          <a:xfrm>
            <a:off x="210457" y="136525"/>
            <a:ext cx="12210143" cy="532903"/>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3.7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(Xuanzang's Heart Sutra, Lesson Three)</a:t>
            </a:r>
          </a:p>
        </p:txBody>
      </p:sp>
      <p:sp>
        <p:nvSpPr>
          <p:cNvPr id="6" name="TextBox 5">
            <a:extLst>
              <a:ext uri="{FF2B5EF4-FFF2-40B4-BE49-F238E27FC236}">
                <a16:creationId xmlns:a16="http://schemas.microsoft.com/office/drawing/2014/main" id="{414D75E1-B033-811E-97CA-0E0A56FBE295}"/>
              </a:ext>
            </a:extLst>
          </p:cNvPr>
          <p:cNvSpPr txBox="1"/>
          <p:nvPr/>
        </p:nvSpPr>
        <p:spPr>
          <a:xfrm>
            <a:off x="319314" y="669428"/>
            <a:ext cx="11103429" cy="523220"/>
          </a:xfrm>
          <a:prstGeom prst="rect">
            <a:avLst/>
          </a:prstGeom>
          <a:noFill/>
        </p:spPr>
        <p:txBody>
          <a:bodyPr wrap="square" rtlCol="0">
            <a:spAutoFit/>
          </a:bodyPr>
          <a:lstStyle/>
          <a:p>
            <a:r>
              <a:rPr lang="en-US" sz="2800" dirty="0"/>
              <a:t>Now the next two (new) characters in the mantra:  </a:t>
            </a:r>
            <a:r>
              <a:rPr lang="zh-CN" altLang="en-US" sz="2800" b="1" dirty="0"/>
              <a:t>菩</a:t>
            </a:r>
            <a:r>
              <a:rPr lang="zh-CN" altLang="en-US" sz="2800" dirty="0"/>
              <a:t> </a:t>
            </a:r>
            <a:r>
              <a:rPr lang="en-US" altLang="zh-CN" sz="2800" dirty="0" err="1"/>
              <a:t>mo</a:t>
            </a:r>
            <a:r>
              <a:rPr lang="en-US" altLang="zh-CN" sz="2800" dirty="0"/>
              <a:t> (</a:t>
            </a:r>
            <a:r>
              <a:rPr lang="ko-KR" altLang="en-US" sz="2800" b="0" i="0" dirty="0">
                <a:solidFill>
                  <a:srgbClr val="000000"/>
                </a:solidFill>
                <a:effectLst/>
                <a:latin typeface="Times New Roman" panose="02020603050405020304" pitchFamily="18" charset="0"/>
              </a:rPr>
              <a:t>모</a:t>
            </a:r>
            <a:r>
              <a:rPr lang="en-US" altLang="ko-KR" sz="2800" b="0" i="0" dirty="0">
                <a:solidFill>
                  <a:srgbClr val="000000"/>
                </a:solidFill>
                <a:effectLst/>
                <a:latin typeface="Times New Roman" panose="02020603050405020304" pitchFamily="18" charset="0"/>
              </a:rPr>
              <a:t>)</a:t>
            </a:r>
            <a:r>
              <a:rPr lang="zh-CN" altLang="en-US" sz="2800" dirty="0"/>
              <a:t> </a:t>
            </a:r>
            <a:r>
              <a:rPr lang="en-US" altLang="zh-CN" sz="2800" dirty="0"/>
              <a:t>&amp;</a:t>
            </a:r>
            <a:r>
              <a:rPr lang="zh-CN" altLang="en-US" sz="2800" dirty="0"/>
              <a:t> </a:t>
            </a:r>
            <a:r>
              <a:rPr lang="zh-CN" altLang="en-US" sz="2800" b="1" dirty="0"/>
              <a:t>提</a:t>
            </a:r>
            <a:r>
              <a:rPr lang="zh-CN" altLang="en-US" sz="2800" dirty="0"/>
              <a:t> </a:t>
            </a:r>
            <a:r>
              <a:rPr lang="en-US" altLang="zh-CN" sz="2800" dirty="0"/>
              <a:t>ji (</a:t>
            </a:r>
            <a:r>
              <a:rPr lang="ko-KR" altLang="en-US" sz="2800" b="0" i="0" dirty="0">
                <a:solidFill>
                  <a:srgbClr val="000000"/>
                </a:solidFill>
                <a:effectLst/>
                <a:latin typeface="Times New Roman" panose="02020603050405020304" pitchFamily="18" charset="0"/>
              </a:rPr>
              <a:t>지</a:t>
            </a:r>
            <a:r>
              <a:rPr lang="en-US" altLang="ko-KR" sz="2800" b="0" i="0" dirty="0">
                <a:solidFill>
                  <a:srgbClr val="000000"/>
                </a:solidFill>
                <a:effectLst/>
                <a:latin typeface="Times New Roman" panose="02020603050405020304" pitchFamily="18" charset="0"/>
              </a:rPr>
              <a:t>):</a:t>
            </a:r>
            <a:r>
              <a:rPr lang="en-US" sz="2800" dirty="0"/>
              <a:t> </a:t>
            </a:r>
          </a:p>
        </p:txBody>
      </p:sp>
      <p:sp>
        <p:nvSpPr>
          <p:cNvPr id="7" name="TextBox 6">
            <a:extLst>
              <a:ext uri="{FF2B5EF4-FFF2-40B4-BE49-F238E27FC236}">
                <a16:creationId xmlns:a16="http://schemas.microsoft.com/office/drawing/2014/main" id="{6CFC57BC-B206-D2F7-2AA4-BAC5371D5EC9}"/>
              </a:ext>
            </a:extLst>
          </p:cNvPr>
          <p:cNvSpPr txBox="1"/>
          <p:nvPr/>
        </p:nvSpPr>
        <p:spPr>
          <a:xfrm>
            <a:off x="4347556" y="5017043"/>
            <a:ext cx="7456517" cy="1068533"/>
          </a:xfrm>
          <a:prstGeom prst="rect">
            <a:avLst/>
          </a:prstGeom>
          <a:noFill/>
        </p:spPr>
        <p:txBody>
          <a:bodyPr wrap="square" numCol="4" rtlCol="0">
            <a:spAutoFit/>
          </a:bodyPr>
          <a:lstStyle/>
          <a:p>
            <a:r>
              <a:rPr lang="zh-CN" altLang="en-US" sz="1600" dirty="0">
                <a:latin typeface="+mn-ea"/>
                <a:cs typeface="Arial" panose="020B0604020202020204" pitchFamily="34" charset="0"/>
              </a:rPr>
              <a:t>艹  </a:t>
            </a:r>
            <a:r>
              <a:rPr lang="en-US" altLang="zh-CN" sz="1600" dirty="0" err="1">
                <a:latin typeface="+mn-ea"/>
                <a:cs typeface="Arial" panose="020B0604020202020204" pitchFamily="34" charset="0"/>
              </a:rPr>
              <a:t>cho</a:t>
            </a:r>
            <a:r>
              <a:rPr lang="en-US" altLang="zh-CN" sz="1600" dirty="0">
                <a:latin typeface="+mn-ea"/>
                <a:cs typeface="Arial" panose="020B0604020202020204" pitchFamily="34" charset="0"/>
              </a:rPr>
              <a:t> (</a:t>
            </a:r>
            <a:r>
              <a:rPr lang="ko-KR" altLang="en-US" sz="1600" dirty="0">
                <a:latin typeface="+mn-ea"/>
                <a:cs typeface="Arial" panose="020B0604020202020204" pitchFamily="34" charset="0"/>
              </a:rPr>
              <a:t>초</a:t>
            </a:r>
            <a:r>
              <a:rPr lang="en-US" altLang="ko-KR" sz="1600" dirty="0">
                <a:latin typeface="+mn-ea"/>
                <a:cs typeface="Arial" panose="020B0604020202020204" pitchFamily="34" charset="0"/>
              </a:rPr>
              <a:t>)</a:t>
            </a:r>
            <a:r>
              <a:rPr lang="zh-CN" altLang="en-US" sz="1600" dirty="0">
                <a:latin typeface="+mn-ea"/>
                <a:cs typeface="Arial" panose="020B0604020202020204" pitchFamily="34" charset="0"/>
              </a:rPr>
              <a:t> </a:t>
            </a:r>
            <a:r>
              <a:rPr lang="en-US" altLang="zh-CN" sz="1600" dirty="0">
                <a:latin typeface="+mn-ea"/>
                <a:cs typeface="Arial" panose="020B0604020202020204" pitchFamily="34" charset="0"/>
              </a:rPr>
              <a:t>grass</a:t>
            </a:r>
            <a:r>
              <a:rPr lang="zh-CN" altLang="en-US" sz="1600" dirty="0">
                <a:latin typeface="+mn-ea"/>
                <a:cs typeface="Arial" panose="020B0604020202020204" pitchFamily="34" charset="0"/>
              </a:rPr>
              <a:t> </a:t>
            </a:r>
            <a:endParaRPr lang="en-US" altLang="zh-CN" sz="1600" dirty="0">
              <a:latin typeface="+mn-ea"/>
              <a:cs typeface="Arial" panose="020B0604020202020204" pitchFamily="34" charset="0"/>
            </a:endParaRPr>
          </a:p>
          <a:p>
            <a:r>
              <a:rPr lang="zh-CN" altLang="en-US" sz="1600" dirty="0">
                <a:highlight>
                  <a:srgbClr val="FFFF00"/>
                </a:highlight>
                <a:latin typeface="+mn-ea"/>
                <a:cs typeface="Arial" panose="020B0604020202020204" pitchFamily="34" charset="0"/>
              </a:rPr>
              <a:t>咅</a:t>
            </a:r>
            <a:r>
              <a:rPr lang="zh-CN" altLang="en-US" sz="1600" dirty="0">
                <a:latin typeface="+mn-ea"/>
                <a:cs typeface="Arial" panose="020B0604020202020204" pitchFamily="34" charset="0"/>
              </a:rPr>
              <a:t>  </a:t>
            </a:r>
            <a:r>
              <a:rPr lang="en-US" altLang="zh-CN" sz="1600" dirty="0" err="1">
                <a:latin typeface="+mn-ea"/>
                <a:cs typeface="Arial" panose="020B0604020202020204" pitchFamily="34" charset="0"/>
              </a:rPr>
              <a:t>pu</a:t>
            </a:r>
            <a:r>
              <a:rPr lang="en-US" altLang="zh-CN" sz="1600" dirty="0">
                <a:latin typeface="+mn-ea"/>
                <a:cs typeface="Arial" panose="020B0604020202020204" pitchFamily="34" charset="0"/>
              </a:rPr>
              <a:t> (</a:t>
            </a:r>
            <a:r>
              <a:rPr lang="ko-KR" altLang="en-US" sz="1600" dirty="0">
                <a:latin typeface="+mn-ea"/>
                <a:cs typeface="Arial" panose="020B0604020202020204" pitchFamily="34" charset="0"/>
              </a:rPr>
              <a:t>부</a:t>
            </a:r>
            <a:r>
              <a:rPr lang="en-US" altLang="ko-KR" sz="1600" dirty="0">
                <a:latin typeface="+mn-ea"/>
                <a:cs typeface="Arial" panose="020B0604020202020204" pitchFamily="34" charset="0"/>
              </a:rPr>
              <a:t>) spit</a:t>
            </a:r>
            <a:endParaRPr lang="zh-CN" altLang="en-US" sz="1600" dirty="0">
              <a:latin typeface="+mn-ea"/>
              <a:cs typeface="Arial" panose="020B0604020202020204" pitchFamily="34" charset="0"/>
            </a:endParaRPr>
          </a:p>
          <a:p>
            <a:r>
              <a:rPr lang="zh-CN" altLang="en-US" sz="1600" dirty="0">
                <a:latin typeface="+mn-ea"/>
                <a:cs typeface="Arial" panose="020B0604020202020204" pitchFamily="34" charset="0"/>
              </a:rPr>
              <a:t>立  </a:t>
            </a:r>
            <a:r>
              <a:rPr lang="en-US" sz="1600" dirty="0">
                <a:effectLst/>
                <a:latin typeface="+mn-ea"/>
                <a:cs typeface="Arial" panose="020B0604020202020204" pitchFamily="34" charset="0"/>
              </a:rPr>
              <a:t>rib (</a:t>
            </a:r>
            <a:r>
              <a:rPr lang="zh-CN" sz="1600" dirty="0">
                <a:effectLst/>
                <a:latin typeface="+mn-ea"/>
                <a:cs typeface="Arial" panose="020B0604020202020204" pitchFamily="34" charset="0"/>
              </a:rPr>
              <a:t>립</a:t>
            </a:r>
            <a:r>
              <a:rPr lang="en-US" sz="1600" dirty="0">
                <a:effectLst/>
                <a:latin typeface="+mn-ea"/>
                <a:cs typeface="Arial" panose="020B0604020202020204" pitchFamily="34" charset="0"/>
              </a:rPr>
              <a:t>) stand</a:t>
            </a:r>
            <a:endParaRPr lang="en-US" altLang="zh-CN" sz="1600" dirty="0">
              <a:latin typeface="+mn-ea"/>
              <a:cs typeface="Arial" panose="020B0604020202020204" pitchFamily="34" charset="0"/>
            </a:endParaRPr>
          </a:p>
          <a:p>
            <a:r>
              <a:rPr lang="zh-CN" altLang="en-US" sz="1600" dirty="0">
                <a:latin typeface="+mn-ea"/>
                <a:cs typeface="Arial" panose="020B0604020202020204" pitchFamily="34" charset="0"/>
              </a:rPr>
              <a:t>口  </a:t>
            </a:r>
            <a:r>
              <a:rPr lang="en-US" sz="1600" dirty="0" err="1">
                <a:effectLst/>
                <a:latin typeface="+mn-ea"/>
                <a:cs typeface="Arial" panose="020B0604020202020204" pitchFamily="34" charset="0"/>
              </a:rPr>
              <a:t>gu</a:t>
            </a:r>
            <a:r>
              <a:rPr lang="en-US" sz="1600" dirty="0">
                <a:effectLst/>
                <a:latin typeface="+mn-ea"/>
                <a:cs typeface="Arial" panose="020B0604020202020204" pitchFamily="34" charset="0"/>
              </a:rPr>
              <a:t> (</a:t>
            </a:r>
            <a:r>
              <a:rPr lang="zh-CN" sz="1600" dirty="0">
                <a:effectLst/>
                <a:latin typeface="+mn-ea"/>
                <a:cs typeface="Arial" panose="020B0604020202020204" pitchFamily="34" charset="0"/>
              </a:rPr>
              <a:t>구</a:t>
            </a:r>
            <a:r>
              <a:rPr lang="en-US" sz="1600" dirty="0">
                <a:effectLst/>
                <a:latin typeface="+mn-ea"/>
                <a:cs typeface="Arial" panose="020B0604020202020204" pitchFamily="34" charset="0"/>
              </a:rPr>
              <a:t>) mouth</a:t>
            </a:r>
            <a:endParaRPr lang="zh-CN" altLang="en-US" sz="1600" dirty="0">
              <a:latin typeface="+mn-ea"/>
              <a:cs typeface="Arial" panose="020B0604020202020204" pitchFamily="34" charset="0"/>
            </a:endParaRPr>
          </a:p>
          <a:p>
            <a:r>
              <a:rPr lang="zh-CN" altLang="en-US" sz="1600" dirty="0">
                <a:latin typeface="+mn-ea"/>
                <a:cs typeface="Arial" panose="020B0604020202020204" pitchFamily="34" charset="0"/>
              </a:rPr>
              <a:t>亠   </a:t>
            </a:r>
            <a:r>
              <a:rPr lang="en-US" sz="1600" dirty="0">
                <a:effectLst/>
                <a:latin typeface="+mn-ea"/>
                <a:cs typeface="Arial" panose="020B0604020202020204" pitchFamily="34" charset="0"/>
              </a:rPr>
              <a:t>du (</a:t>
            </a:r>
            <a:r>
              <a:rPr lang="zh-CN" sz="1600" dirty="0">
                <a:effectLst/>
                <a:latin typeface="+mn-ea"/>
                <a:cs typeface="Arial" panose="020B0604020202020204" pitchFamily="34" charset="0"/>
              </a:rPr>
              <a:t>두</a:t>
            </a:r>
            <a:r>
              <a:rPr lang="en-US" sz="1600" dirty="0">
                <a:effectLst/>
                <a:latin typeface="+mn-ea"/>
                <a:cs typeface="Arial" panose="020B0604020202020204" pitchFamily="34" charset="0"/>
              </a:rPr>
              <a:t>)</a:t>
            </a:r>
            <a:r>
              <a:rPr lang="zh-CN" altLang="en-US" sz="1600" dirty="0">
                <a:latin typeface="+mn-ea"/>
                <a:cs typeface="Arial" panose="020B0604020202020204" pitchFamily="34" charset="0"/>
              </a:rPr>
              <a:t> </a:t>
            </a:r>
            <a:r>
              <a:rPr lang="en-US" altLang="zh-CN" sz="1600" dirty="0">
                <a:latin typeface="+mn-ea"/>
                <a:cs typeface="Arial" panose="020B0604020202020204" pitchFamily="34" charset="0"/>
              </a:rPr>
              <a:t>lid</a:t>
            </a:r>
            <a:r>
              <a:rPr lang="zh-CN" altLang="en-US" sz="1600" dirty="0">
                <a:latin typeface="+mn-ea"/>
                <a:cs typeface="Arial" panose="020B0604020202020204" pitchFamily="34" charset="0"/>
              </a:rPr>
              <a:t>      </a:t>
            </a:r>
            <a:endParaRPr lang="en-US" altLang="zh-CN" sz="1600" dirty="0">
              <a:latin typeface="+mn-ea"/>
              <a:cs typeface="Arial" panose="020B0604020202020204" pitchFamily="34" charset="0"/>
            </a:endParaRPr>
          </a:p>
          <a:p>
            <a:r>
              <a:rPr lang="zh-CN" altLang="en-US" sz="1600" dirty="0">
                <a:latin typeface="+mn-ea"/>
                <a:cs typeface="Arial" panose="020B0604020202020204" pitchFamily="34" charset="0"/>
              </a:rPr>
              <a:t>䒑  </a:t>
            </a:r>
            <a:r>
              <a:rPr lang="en-US" altLang="zh-CN" sz="1600" dirty="0" err="1">
                <a:latin typeface="+mn-ea"/>
                <a:cs typeface="Arial" panose="020B0604020202020204" pitchFamily="34" charset="0"/>
              </a:rPr>
              <a:t>cho</a:t>
            </a:r>
            <a:r>
              <a:rPr lang="en-US" altLang="zh-CN" sz="1600" dirty="0">
                <a:latin typeface="+mn-ea"/>
                <a:cs typeface="Arial" panose="020B0604020202020204" pitchFamily="34" charset="0"/>
              </a:rPr>
              <a:t> (</a:t>
            </a:r>
            <a:r>
              <a:rPr lang="ko-KR" altLang="en-US" sz="1600" dirty="0">
                <a:latin typeface="+mn-ea"/>
                <a:cs typeface="Arial" panose="020B0604020202020204" pitchFamily="34" charset="0"/>
              </a:rPr>
              <a:t>초</a:t>
            </a:r>
            <a:r>
              <a:rPr lang="en-US" altLang="ko-KR" sz="1600" dirty="0">
                <a:latin typeface="+mn-ea"/>
                <a:cs typeface="Arial" panose="020B0604020202020204" pitchFamily="34" charset="0"/>
              </a:rPr>
              <a:t>) grass</a:t>
            </a:r>
            <a:endParaRPr lang="zh-CN" altLang="en-US" sz="1600" dirty="0">
              <a:latin typeface="+mn-ea"/>
              <a:cs typeface="Arial" panose="020B0604020202020204" pitchFamily="34" charset="0"/>
            </a:endParaRPr>
          </a:p>
          <a:p>
            <a:r>
              <a:rPr lang="zh-CN" altLang="en-US" sz="1600" dirty="0">
                <a:latin typeface="+mn-ea"/>
                <a:cs typeface="Arial" panose="020B0604020202020204" pitchFamily="34" charset="0"/>
              </a:rPr>
              <a:t>丶 </a:t>
            </a:r>
            <a:r>
              <a:rPr lang="en-US" altLang="zh-CN" sz="1600" dirty="0" err="1">
                <a:latin typeface="+mn-ea"/>
                <a:cs typeface="Arial" panose="020B0604020202020204" pitchFamily="34" charset="0"/>
              </a:rPr>
              <a:t>ju</a:t>
            </a:r>
            <a:r>
              <a:rPr lang="en-US" altLang="zh-CN" sz="1600" dirty="0">
                <a:latin typeface="+mn-ea"/>
                <a:cs typeface="Arial" panose="020B0604020202020204" pitchFamily="34" charset="0"/>
              </a:rPr>
              <a:t> (</a:t>
            </a:r>
            <a:r>
              <a:rPr lang="ko-KR" altLang="en-US" sz="1600" i="0" dirty="0">
                <a:solidFill>
                  <a:srgbClr val="000000"/>
                </a:solidFill>
                <a:effectLst/>
                <a:latin typeface="+mn-ea"/>
                <a:cs typeface="Arial" panose="020B0604020202020204" pitchFamily="34" charset="0"/>
              </a:rPr>
              <a:t>주</a:t>
            </a:r>
            <a:r>
              <a:rPr lang="en-US" altLang="ko-KR" sz="1600" i="0" dirty="0">
                <a:solidFill>
                  <a:srgbClr val="000000"/>
                </a:solidFill>
                <a:effectLst/>
                <a:latin typeface="+mn-ea"/>
                <a:cs typeface="Arial" panose="020B0604020202020204" pitchFamily="34" charset="0"/>
              </a:rPr>
              <a:t>) lord</a:t>
            </a:r>
            <a:endParaRPr lang="en-US" altLang="zh-CN" sz="1600" dirty="0">
              <a:latin typeface="+mn-ea"/>
              <a:cs typeface="Arial" panose="020B0604020202020204" pitchFamily="34" charset="0"/>
            </a:endParaRPr>
          </a:p>
          <a:p>
            <a:r>
              <a:rPr lang="zh-CN" altLang="en-US" sz="1600" dirty="0">
                <a:latin typeface="+mn-ea"/>
                <a:cs typeface="Arial" panose="020B0604020202020204" pitchFamily="34" charset="0"/>
              </a:rPr>
              <a:t>一 </a:t>
            </a:r>
            <a:r>
              <a:rPr lang="en-US" sz="1600" dirty="0">
                <a:latin typeface="+mn-ea"/>
                <a:cs typeface="Arial" panose="020B0604020202020204" pitchFamily="34" charset="0"/>
              </a:rPr>
              <a:t>il   (</a:t>
            </a:r>
            <a:r>
              <a:rPr lang="ko-KR" altLang="en-US" sz="1600" dirty="0">
                <a:latin typeface="+mn-ea"/>
                <a:cs typeface="Arial" panose="020B0604020202020204" pitchFamily="34" charset="0"/>
              </a:rPr>
              <a:t>일</a:t>
            </a:r>
            <a:r>
              <a:rPr lang="en-US" altLang="ko-KR" sz="1600" dirty="0">
                <a:latin typeface="+mn-ea"/>
                <a:cs typeface="Arial" panose="020B0604020202020204" pitchFamily="34" charset="0"/>
              </a:rPr>
              <a:t>)</a:t>
            </a:r>
            <a:r>
              <a:rPr lang="zh-CN" altLang="en-US" sz="1600" dirty="0">
                <a:latin typeface="+mn-ea"/>
                <a:cs typeface="Arial" panose="020B0604020202020204" pitchFamily="34" charset="0"/>
              </a:rPr>
              <a:t> </a:t>
            </a:r>
            <a:r>
              <a:rPr lang="en-US" altLang="zh-CN" sz="1600" dirty="0">
                <a:latin typeface="+mn-ea"/>
                <a:cs typeface="Arial" panose="020B0604020202020204" pitchFamily="34" charset="0"/>
              </a:rPr>
              <a:t>one</a:t>
            </a:r>
          </a:p>
          <a:p>
            <a:r>
              <a:rPr lang="zh-CN" altLang="en-US" sz="1600" dirty="0">
                <a:latin typeface="+mn-ea"/>
                <a:cs typeface="Arial" panose="020B0604020202020204" pitchFamily="34" charset="0"/>
              </a:rPr>
              <a:t>丷  </a:t>
            </a:r>
            <a:r>
              <a:rPr lang="en-US" altLang="zh-CN" sz="1600" dirty="0">
                <a:latin typeface="+mn-ea"/>
                <a:cs typeface="Arial" panose="020B0604020202020204" pitchFamily="34" charset="0"/>
              </a:rPr>
              <a:t>pal (</a:t>
            </a:r>
            <a:r>
              <a:rPr lang="ko-KR" altLang="en-US" sz="1600" dirty="0">
                <a:latin typeface="+mn-ea"/>
                <a:cs typeface="Arial" panose="020B0604020202020204" pitchFamily="34" charset="0"/>
              </a:rPr>
              <a:t>팔</a:t>
            </a:r>
            <a:r>
              <a:rPr lang="en-US" altLang="ko-KR" sz="1600" dirty="0">
                <a:latin typeface="+mn-ea"/>
                <a:cs typeface="Arial" panose="020B0604020202020204" pitchFamily="34" charset="0"/>
              </a:rPr>
              <a:t>) eight</a:t>
            </a:r>
            <a:endParaRPr lang="en-US" altLang="zh-CN" sz="1600" dirty="0">
              <a:latin typeface="+mn-ea"/>
              <a:cs typeface="Arial" panose="020B0604020202020204" pitchFamily="34" charset="0"/>
            </a:endParaRPr>
          </a:p>
          <a:p>
            <a:r>
              <a:rPr lang="zh-CN" altLang="en-US" sz="1600" dirty="0">
                <a:latin typeface="+mn-ea"/>
                <a:cs typeface="Arial" panose="020B0604020202020204" pitchFamily="34" charset="0"/>
              </a:rPr>
              <a:t>扌  </a:t>
            </a:r>
            <a:r>
              <a:rPr lang="en-US" sz="1600" kern="1200" dirty="0">
                <a:effectLst/>
                <a:latin typeface="+mn-ea"/>
                <a:cs typeface="Arial" panose="020B0604020202020204" pitchFamily="34" charset="0"/>
              </a:rPr>
              <a:t>su (</a:t>
            </a:r>
            <a:r>
              <a:rPr lang="zh-CN" sz="1600" kern="1200" dirty="0">
                <a:effectLst/>
                <a:latin typeface="+mn-ea"/>
                <a:cs typeface="Arial" panose="020B0604020202020204" pitchFamily="34" charset="0"/>
              </a:rPr>
              <a:t>수</a:t>
            </a:r>
            <a:r>
              <a:rPr lang="en-US" sz="1600" kern="1200" dirty="0">
                <a:effectLst/>
                <a:latin typeface="+mn-ea"/>
                <a:cs typeface="Arial" panose="020B0604020202020204" pitchFamily="34" charset="0"/>
              </a:rPr>
              <a:t>)</a:t>
            </a:r>
            <a:r>
              <a:rPr lang="zh-CN" altLang="en-US" sz="1600" dirty="0">
                <a:latin typeface="+mn-ea"/>
                <a:cs typeface="Arial" panose="020B0604020202020204" pitchFamily="34" charset="0"/>
              </a:rPr>
              <a:t>  </a:t>
            </a:r>
            <a:r>
              <a:rPr lang="en-US" altLang="zh-CN" sz="1600" dirty="0">
                <a:latin typeface="+mn-ea"/>
                <a:cs typeface="Arial" panose="020B0604020202020204" pitchFamily="34" charset="0"/>
              </a:rPr>
              <a:t>hand</a:t>
            </a:r>
          </a:p>
          <a:p>
            <a:r>
              <a:rPr lang="zh-CN" altLang="en-US" sz="1600" dirty="0">
                <a:highlight>
                  <a:srgbClr val="FFFF00"/>
                </a:highlight>
                <a:latin typeface="+mn-ea"/>
                <a:cs typeface="Arial" panose="020B0604020202020204" pitchFamily="34" charset="0"/>
              </a:rPr>
              <a:t>是</a:t>
            </a:r>
            <a:r>
              <a:rPr lang="zh-CN" altLang="en-US" sz="1600" dirty="0">
                <a:latin typeface="+mn-ea"/>
                <a:cs typeface="Arial" panose="020B0604020202020204" pitchFamily="34" charset="0"/>
              </a:rPr>
              <a:t>  </a:t>
            </a:r>
            <a:r>
              <a:rPr lang="en-US" altLang="zh-CN" sz="1600" dirty="0" err="1">
                <a:latin typeface="+mn-ea"/>
                <a:cs typeface="Arial" panose="020B0604020202020204" pitchFamily="34" charset="0"/>
              </a:rPr>
              <a:t>shi</a:t>
            </a:r>
            <a:r>
              <a:rPr lang="en-US" altLang="zh-CN" sz="1600" dirty="0">
                <a:latin typeface="+mn-ea"/>
                <a:cs typeface="Arial" panose="020B0604020202020204" pitchFamily="34" charset="0"/>
              </a:rPr>
              <a:t> (</a:t>
            </a:r>
            <a:r>
              <a:rPr lang="ko-KR" altLang="en-US" sz="1600" dirty="0">
                <a:latin typeface="+mn-ea"/>
                <a:cs typeface="Arial" panose="020B0604020202020204" pitchFamily="34" charset="0"/>
              </a:rPr>
              <a:t>시</a:t>
            </a:r>
            <a:r>
              <a:rPr lang="en-US" altLang="ko-KR" sz="1600" dirty="0">
                <a:latin typeface="+mn-ea"/>
                <a:cs typeface="Arial" panose="020B0604020202020204" pitchFamily="34" charset="0"/>
              </a:rPr>
              <a:t>) to be</a:t>
            </a:r>
            <a:endParaRPr lang="zh-CN" altLang="en-US" sz="1600" dirty="0">
              <a:latin typeface="+mn-ea"/>
              <a:cs typeface="Arial" panose="020B0604020202020204" pitchFamily="34" charset="0"/>
            </a:endParaRPr>
          </a:p>
          <a:p>
            <a:r>
              <a:rPr lang="zh-CN" altLang="en-US" sz="1600" dirty="0">
                <a:highlight>
                  <a:srgbClr val="FFFF00"/>
                </a:highlight>
                <a:latin typeface="+mn-ea"/>
                <a:cs typeface="Arial" panose="020B0604020202020204" pitchFamily="34" charset="0"/>
              </a:rPr>
              <a:t>日</a:t>
            </a:r>
            <a:r>
              <a:rPr lang="zh-CN" altLang="en-US" sz="1600" dirty="0">
                <a:latin typeface="+mn-ea"/>
                <a:cs typeface="Arial" panose="020B0604020202020204" pitchFamily="34" charset="0"/>
              </a:rPr>
              <a:t>  </a:t>
            </a:r>
            <a:r>
              <a:rPr lang="en-US" altLang="zh-CN" sz="1600" dirty="0">
                <a:latin typeface="+mn-ea"/>
                <a:cs typeface="Arial" panose="020B0604020202020204" pitchFamily="34" charset="0"/>
              </a:rPr>
              <a:t>il (</a:t>
            </a:r>
            <a:r>
              <a:rPr lang="ko-KR" altLang="en-US" sz="1600" dirty="0">
                <a:latin typeface="+mn-ea"/>
                <a:cs typeface="Arial" panose="020B0604020202020204" pitchFamily="34" charset="0"/>
              </a:rPr>
              <a:t>일</a:t>
            </a:r>
            <a:r>
              <a:rPr lang="en-US" altLang="ko-KR" sz="1600" dirty="0">
                <a:latin typeface="+mn-ea"/>
                <a:cs typeface="Arial" panose="020B0604020202020204" pitchFamily="34" charset="0"/>
              </a:rPr>
              <a:t>) sun</a:t>
            </a:r>
            <a:endParaRPr lang="en-US" altLang="zh-CN" sz="1600" dirty="0">
              <a:latin typeface="+mn-ea"/>
              <a:cs typeface="Arial" panose="020B0604020202020204" pitchFamily="34" charset="0"/>
            </a:endParaRPr>
          </a:p>
          <a:p>
            <a:r>
              <a:rPr lang="zh-CN" altLang="en-US" sz="1600" dirty="0">
                <a:highlight>
                  <a:srgbClr val="FFFF00"/>
                </a:highlight>
                <a:latin typeface="+mn-ea"/>
                <a:cs typeface="Arial" panose="020B0604020202020204" pitchFamily="34" charset="0"/>
              </a:rPr>
              <a:t>疋</a:t>
            </a:r>
            <a:r>
              <a:rPr lang="zh-CN" altLang="en-US" sz="1600" dirty="0">
                <a:latin typeface="+mn-ea"/>
                <a:cs typeface="Arial" panose="020B0604020202020204" pitchFamily="34" charset="0"/>
              </a:rPr>
              <a:t>  </a:t>
            </a:r>
            <a:r>
              <a:rPr lang="en-US" altLang="zh-CN" sz="1600" dirty="0">
                <a:latin typeface="+mn-ea"/>
                <a:cs typeface="Arial" panose="020B0604020202020204" pitchFamily="34" charset="0"/>
              </a:rPr>
              <a:t>so (</a:t>
            </a:r>
            <a:r>
              <a:rPr lang="ko-KR" altLang="en-US" sz="1600" dirty="0">
                <a:latin typeface="+mn-ea"/>
                <a:cs typeface="Arial" panose="020B0604020202020204" pitchFamily="34" charset="0"/>
              </a:rPr>
              <a:t>소</a:t>
            </a:r>
            <a:r>
              <a:rPr lang="en-US" altLang="ko-KR" sz="1600" dirty="0">
                <a:latin typeface="+mn-ea"/>
                <a:cs typeface="Arial" panose="020B0604020202020204" pitchFamily="34" charset="0"/>
              </a:rPr>
              <a:t>) foot</a:t>
            </a:r>
            <a:endParaRPr lang="zh-CN" altLang="en-US" sz="1600" dirty="0">
              <a:latin typeface="+mn-ea"/>
              <a:cs typeface="Arial" panose="020B0604020202020204" pitchFamily="34" charset="0"/>
            </a:endParaRPr>
          </a:p>
          <a:p>
            <a:r>
              <a:rPr lang="zh-CN" altLang="en-US" sz="1600" dirty="0">
                <a:latin typeface="+mn-ea"/>
                <a:cs typeface="Arial" panose="020B0604020202020204" pitchFamily="34" charset="0"/>
              </a:rPr>
              <a:t>囗  </a:t>
            </a:r>
            <a:r>
              <a:rPr lang="en-US" altLang="ko-KR" sz="1600" dirty="0" err="1">
                <a:latin typeface="+mn-ea"/>
                <a:cs typeface="Arial" panose="020B0604020202020204" pitchFamily="34" charset="0"/>
              </a:rPr>
              <a:t>wi</a:t>
            </a:r>
            <a:r>
              <a:rPr lang="en-US" altLang="ko-KR" sz="1600" dirty="0">
                <a:latin typeface="+mn-ea"/>
                <a:cs typeface="Arial" panose="020B0604020202020204" pitchFamily="34" charset="0"/>
              </a:rPr>
              <a:t> (</a:t>
            </a:r>
            <a:r>
              <a:rPr lang="ko-KR" altLang="en-US" sz="1600" dirty="0">
                <a:latin typeface="+mn-ea"/>
                <a:cs typeface="Arial" panose="020B0604020202020204" pitchFamily="34" charset="0"/>
              </a:rPr>
              <a:t>위</a:t>
            </a:r>
            <a:r>
              <a:rPr lang="en-US" altLang="ko-KR" sz="1600" dirty="0">
                <a:latin typeface="+mn-ea"/>
                <a:cs typeface="Arial" panose="020B0604020202020204" pitchFamily="34" charset="0"/>
              </a:rPr>
              <a:t>)</a:t>
            </a:r>
            <a:r>
              <a:rPr lang="zh-CN" altLang="en-US" sz="1600" dirty="0">
                <a:latin typeface="+mn-ea"/>
                <a:cs typeface="Arial" panose="020B0604020202020204" pitchFamily="34" charset="0"/>
              </a:rPr>
              <a:t> </a:t>
            </a:r>
            <a:r>
              <a:rPr lang="en-US" altLang="zh-CN" sz="1600" dirty="0">
                <a:latin typeface="+mn-ea"/>
                <a:cs typeface="Arial" panose="020B0604020202020204" pitchFamily="34" charset="0"/>
              </a:rPr>
              <a:t>circle</a:t>
            </a:r>
          </a:p>
          <a:p>
            <a:r>
              <a:rPr lang="zh-CN" altLang="en-US" sz="1600" dirty="0">
                <a:latin typeface="+mn-ea"/>
                <a:cs typeface="Arial" panose="020B0604020202020204" pitchFamily="34" charset="0"/>
              </a:rPr>
              <a:t>乛  </a:t>
            </a:r>
            <a:r>
              <a:rPr lang="en-US" altLang="zh-CN" sz="1600" dirty="0" err="1">
                <a:latin typeface="+mn-ea"/>
                <a:cs typeface="Arial" panose="020B0604020202020204" pitchFamily="34" charset="0"/>
              </a:rPr>
              <a:t>eul</a:t>
            </a:r>
            <a:r>
              <a:rPr lang="en-US" altLang="zh-CN" sz="1600" dirty="0">
                <a:latin typeface="+mn-ea"/>
                <a:cs typeface="Arial" panose="020B0604020202020204" pitchFamily="34" charset="0"/>
              </a:rPr>
              <a:t> (</a:t>
            </a:r>
            <a:r>
              <a:rPr lang="ko-KR" altLang="en-US" sz="1600" dirty="0">
                <a:latin typeface="+mn-ea"/>
                <a:cs typeface="Arial" panose="020B0604020202020204" pitchFamily="34" charset="0"/>
              </a:rPr>
              <a:t>을</a:t>
            </a:r>
            <a:r>
              <a:rPr lang="en-US" altLang="ko-KR" sz="1600" dirty="0">
                <a:latin typeface="+mn-ea"/>
                <a:cs typeface="Arial" panose="020B0604020202020204" pitchFamily="34" charset="0"/>
              </a:rPr>
              <a:t>) second</a:t>
            </a:r>
            <a:endParaRPr lang="en-US" altLang="zh-CN" sz="1600" dirty="0">
              <a:latin typeface="+mn-ea"/>
              <a:cs typeface="Arial" panose="020B0604020202020204" pitchFamily="34" charset="0"/>
            </a:endParaRPr>
          </a:p>
          <a:p>
            <a:r>
              <a:rPr lang="zh-CN" altLang="en-US" sz="1600" dirty="0">
                <a:latin typeface="+mn-ea"/>
                <a:cs typeface="Arial" panose="020B0604020202020204" pitchFamily="34" charset="0"/>
              </a:rPr>
              <a:t>龰  </a:t>
            </a:r>
            <a:r>
              <a:rPr lang="en-US" altLang="zh-CN" sz="1600" dirty="0">
                <a:latin typeface="+mn-ea"/>
                <a:cs typeface="Arial" panose="020B0604020202020204" pitchFamily="34" charset="0"/>
              </a:rPr>
              <a:t>ji (</a:t>
            </a:r>
            <a:r>
              <a:rPr lang="ko-KR" altLang="en-US" sz="1600" dirty="0">
                <a:latin typeface="+mn-ea"/>
                <a:cs typeface="Arial" panose="020B0604020202020204" pitchFamily="34" charset="0"/>
              </a:rPr>
              <a:t>지</a:t>
            </a:r>
            <a:r>
              <a:rPr lang="en-US" altLang="ko-KR" sz="1600" dirty="0">
                <a:latin typeface="+mn-ea"/>
                <a:cs typeface="Arial" panose="020B0604020202020204" pitchFamily="34" charset="0"/>
              </a:rPr>
              <a:t>) foot</a:t>
            </a:r>
            <a:endParaRPr lang="zh-CN" altLang="en-US" sz="1600" dirty="0">
              <a:latin typeface="+mn-ea"/>
              <a:cs typeface="Arial" panose="020B0604020202020204" pitchFamily="34" charset="0"/>
            </a:endParaRPr>
          </a:p>
        </p:txBody>
      </p:sp>
      <p:sp>
        <p:nvSpPr>
          <p:cNvPr id="8" name="Rectangle 7">
            <a:extLst>
              <a:ext uri="{FF2B5EF4-FFF2-40B4-BE49-F238E27FC236}">
                <a16:creationId xmlns:a16="http://schemas.microsoft.com/office/drawing/2014/main" id="{71FA5756-501E-B0BD-EF65-4DF9EBBA4C66}"/>
              </a:ext>
            </a:extLst>
          </p:cNvPr>
          <p:cNvSpPr/>
          <p:nvPr/>
        </p:nvSpPr>
        <p:spPr>
          <a:xfrm>
            <a:off x="4347556" y="4897677"/>
            <a:ext cx="7364280" cy="1290895"/>
          </a:xfrm>
          <a:prstGeom prst="rect">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E57409B0-3060-2F58-91F3-03B97ED32F13}"/>
              </a:ext>
            </a:extLst>
          </p:cNvPr>
          <p:cNvPicPr>
            <a:picLocks noChangeAspect="1"/>
          </p:cNvPicPr>
          <p:nvPr/>
        </p:nvPicPr>
        <p:blipFill>
          <a:blip r:embed="rId2"/>
          <a:stretch>
            <a:fillRect/>
          </a:stretch>
        </p:blipFill>
        <p:spPr>
          <a:xfrm>
            <a:off x="716817" y="2182099"/>
            <a:ext cx="384081" cy="353599"/>
          </a:xfrm>
          <a:prstGeom prst="rect">
            <a:avLst/>
          </a:prstGeom>
        </p:spPr>
      </p:pic>
      <p:pic>
        <p:nvPicPr>
          <p:cNvPr id="10" name="Picture 9">
            <a:extLst>
              <a:ext uri="{FF2B5EF4-FFF2-40B4-BE49-F238E27FC236}">
                <a16:creationId xmlns:a16="http://schemas.microsoft.com/office/drawing/2014/main" id="{11B65EC6-C1CA-729C-055F-2552D3206A9E}"/>
              </a:ext>
            </a:extLst>
          </p:cNvPr>
          <p:cNvPicPr>
            <a:picLocks noChangeAspect="1"/>
          </p:cNvPicPr>
          <p:nvPr/>
        </p:nvPicPr>
        <p:blipFill>
          <a:blip r:embed="rId2"/>
          <a:stretch>
            <a:fillRect/>
          </a:stretch>
        </p:blipFill>
        <p:spPr>
          <a:xfrm>
            <a:off x="6701981" y="2279611"/>
            <a:ext cx="384081" cy="353599"/>
          </a:xfrm>
          <a:prstGeom prst="rect">
            <a:avLst/>
          </a:prstGeom>
        </p:spPr>
      </p:pic>
      <p:cxnSp>
        <p:nvCxnSpPr>
          <p:cNvPr id="12" name="Straight Arrow Connector 11">
            <a:extLst>
              <a:ext uri="{FF2B5EF4-FFF2-40B4-BE49-F238E27FC236}">
                <a16:creationId xmlns:a16="http://schemas.microsoft.com/office/drawing/2014/main" id="{606A2A67-0A12-1B36-C825-406216ED8BCC}"/>
              </a:ext>
            </a:extLst>
          </p:cNvPr>
          <p:cNvCxnSpPr/>
          <p:nvPr/>
        </p:nvCxnSpPr>
        <p:spPr>
          <a:xfrm flipH="1">
            <a:off x="1670858" y="1995055"/>
            <a:ext cx="133004" cy="18704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92E2B490-835A-55B3-CCD6-0C4D8745EC12}"/>
              </a:ext>
            </a:extLst>
          </p:cNvPr>
          <p:cNvCxnSpPr/>
          <p:nvPr/>
        </p:nvCxnSpPr>
        <p:spPr>
          <a:xfrm>
            <a:off x="2310938" y="1911927"/>
            <a:ext cx="482138" cy="27017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7579C538-848E-EE1D-A00A-163A45DF4248}"/>
              </a:ext>
            </a:extLst>
          </p:cNvPr>
          <p:cNvCxnSpPr/>
          <p:nvPr/>
        </p:nvCxnSpPr>
        <p:spPr>
          <a:xfrm flipH="1">
            <a:off x="2518756" y="2784764"/>
            <a:ext cx="332509" cy="29094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CD57167C-79A0-72A8-E151-1152CAA713AA}"/>
              </a:ext>
            </a:extLst>
          </p:cNvPr>
          <p:cNvCxnSpPr/>
          <p:nvPr/>
        </p:nvCxnSpPr>
        <p:spPr>
          <a:xfrm>
            <a:off x="3424844" y="2759825"/>
            <a:ext cx="613756" cy="34913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1E78CA52-6AC2-E32D-1865-B843BF6C1A64}"/>
              </a:ext>
            </a:extLst>
          </p:cNvPr>
          <p:cNvCxnSpPr/>
          <p:nvPr/>
        </p:nvCxnSpPr>
        <p:spPr>
          <a:xfrm flipH="1">
            <a:off x="1596044" y="3549535"/>
            <a:ext cx="432261" cy="33250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E88E1F9B-E483-5E2E-AFA4-92115EDB50AA}"/>
              </a:ext>
            </a:extLst>
          </p:cNvPr>
          <p:cNvCxnSpPr/>
          <p:nvPr/>
        </p:nvCxnSpPr>
        <p:spPr>
          <a:xfrm>
            <a:off x="2618509" y="3599411"/>
            <a:ext cx="232756" cy="22444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F54F2703-2309-7144-6198-824B7FF32F91}"/>
              </a:ext>
            </a:extLst>
          </p:cNvPr>
          <p:cNvCxnSpPr/>
          <p:nvPr/>
        </p:nvCxnSpPr>
        <p:spPr>
          <a:xfrm flipH="1">
            <a:off x="1213658" y="4114800"/>
            <a:ext cx="174567" cy="59851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96E8E00F-2548-2D16-82D4-DA56F4A92EBF}"/>
              </a:ext>
            </a:extLst>
          </p:cNvPr>
          <p:cNvCxnSpPr/>
          <p:nvPr/>
        </p:nvCxnSpPr>
        <p:spPr>
          <a:xfrm>
            <a:off x="1504604" y="4164676"/>
            <a:ext cx="224443" cy="60682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1E668A40-2DA9-C237-65D6-8BE1F3B72903}"/>
              </a:ext>
            </a:extLst>
          </p:cNvPr>
          <p:cNvCxnSpPr/>
          <p:nvPr/>
        </p:nvCxnSpPr>
        <p:spPr>
          <a:xfrm flipH="1">
            <a:off x="2793076" y="4114800"/>
            <a:ext cx="232757" cy="59851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E95A20C6-DA1D-F274-1CC4-CE8F95DD8391}"/>
              </a:ext>
            </a:extLst>
          </p:cNvPr>
          <p:cNvCxnSpPr/>
          <p:nvPr/>
        </p:nvCxnSpPr>
        <p:spPr>
          <a:xfrm>
            <a:off x="3275215" y="4164676"/>
            <a:ext cx="349134" cy="54864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34B85CCD-3E8C-1E55-8ABD-FB36ED3CB465}"/>
              </a:ext>
            </a:extLst>
          </p:cNvPr>
          <p:cNvCxnSpPr/>
          <p:nvPr/>
        </p:nvCxnSpPr>
        <p:spPr>
          <a:xfrm flipH="1">
            <a:off x="7431578" y="1995055"/>
            <a:ext cx="249382" cy="28455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5DFCE6F4-6391-AD0E-98C8-7B7FEA2CC8DD}"/>
              </a:ext>
            </a:extLst>
          </p:cNvPr>
          <p:cNvCxnSpPr/>
          <p:nvPr/>
        </p:nvCxnSpPr>
        <p:spPr>
          <a:xfrm>
            <a:off x="8153400" y="1995055"/>
            <a:ext cx="325582" cy="18704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3C660071-B881-48A6-8E09-C5121ACDB5A2}"/>
              </a:ext>
            </a:extLst>
          </p:cNvPr>
          <p:cNvCxnSpPr/>
          <p:nvPr/>
        </p:nvCxnSpPr>
        <p:spPr>
          <a:xfrm flipH="1">
            <a:off x="8520545" y="2784764"/>
            <a:ext cx="207819" cy="29094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183AF82D-E434-034F-B06F-92C2E919AA9E}"/>
              </a:ext>
            </a:extLst>
          </p:cNvPr>
          <p:cNvCxnSpPr/>
          <p:nvPr/>
        </p:nvCxnSpPr>
        <p:spPr>
          <a:xfrm>
            <a:off x="9044247" y="2784764"/>
            <a:ext cx="407324" cy="23275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CAF0AE44-F3B3-4E6A-6E54-341EA388E927}"/>
              </a:ext>
            </a:extLst>
          </p:cNvPr>
          <p:cNvCxnSpPr>
            <a:cxnSpLocks/>
          </p:cNvCxnSpPr>
          <p:nvPr/>
        </p:nvCxnSpPr>
        <p:spPr>
          <a:xfrm flipH="1">
            <a:off x="7905404" y="3599411"/>
            <a:ext cx="247996" cy="28263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4A81851A-2871-ED75-894E-6ADFB14FFD0F}"/>
              </a:ext>
            </a:extLst>
          </p:cNvPr>
          <p:cNvCxnSpPr>
            <a:cxnSpLocks/>
          </p:cNvCxnSpPr>
          <p:nvPr/>
        </p:nvCxnSpPr>
        <p:spPr>
          <a:xfrm>
            <a:off x="8412480" y="3670069"/>
            <a:ext cx="108065" cy="42394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5BB71087-CC6E-26D3-435A-775A10EA655C}"/>
              </a:ext>
            </a:extLst>
          </p:cNvPr>
          <p:cNvCxnSpPr/>
          <p:nvPr/>
        </p:nvCxnSpPr>
        <p:spPr>
          <a:xfrm>
            <a:off x="9609513" y="3599411"/>
            <a:ext cx="0" cy="28263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56AEA2E9-7637-24D2-66AF-2DA504DBA8A4}"/>
              </a:ext>
            </a:extLst>
          </p:cNvPr>
          <p:cNvCxnSpPr>
            <a:cxnSpLocks/>
          </p:cNvCxnSpPr>
          <p:nvPr/>
        </p:nvCxnSpPr>
        <p:spPr>
          <a:xfrm>
            <a:off x="9864832" y="3670069"/>
            <a:ext cx="476201" cy="36160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E4D4D948-015F-0C3A-DA64-0946FC9833CF}"/>
              </a:ext>
            </a:extLst>
          </p:cNvPr>
          <p:cNvSpPr txBox="1"/>
          <p:nvPr/>
        </p:nvSpPr>
        <p:spPr>
          <a:xfrm>
            <a:off x="1467196" y="1412436"/>
            <a:ext cx="523702" cy="369332"/>
          </a:xfrm>
          <a:prstGeom prst="rect">
            <a:avLst/>
          </a:prstGeom>
          <a:noFill/>
        </p:spPr>
        <p:txBody>
          <a:bodyPr wrap="square" rtlCol="0">
            <a:spAutoFit/>
          </a:bodyPr>
          <a:lstStyle/>
          <a:p>
            <a:r>
              <a:rPr lang="en-US" b="1" dirty="0"/>
              <a:t>68</a:t>
            </a:r>
          </a:p>
        </p:txBody>
      </p:sp>
      <p:sp>
        <p:nvSpPr>
          <p:cNvPr id="51" name="TextBox 50">
            <a:extLst>
              <a:ext uri="{FF2B5EF4-FFF2-40B4-BE49-F238E27FC236}">
                <a16:creationId xmlns:a16="http://schemas.microsoft.com/office/drawing/2014/main" id="{A47B8BC1-ED1B-6785-7AC0-501E7FAA79C0}"/>
              </a:ext>
            </a:extLst>
          </p:cNvPr>
          <p:cNvSpPr txBox="1"/>
          <p:nvPr/>
        </p:nvSpPr>
        <p:spPr>
          <a:xfrm>
            <a:off x="3338286" y="2217037"/>
            <a:ext cx="514004" cy="369332"/>
          </a:xfrm>
          <a:prstGeom prst="rect">
            <a:avLst/>
          </a:prstGeom>
          <a:noFill/>
        </p:spPr>
        <p:txBody>
          <a:bodyPr wrap="square" rtlCol="0">
            <a:spAutoFit/>
          </a:bodyPr>
          <a:lstStyle/>
          <a:p>
            <a:r>
              <a:rPr lang="en-US" b="1" dirty="0"/>
              <a:t>77</a:t>
            </a:r>
          </a:p>
        </p:txBody>
      </p:sp>
      <p:sp>
        <p:nvSpPr>
          <p:cNvPr id="52" name="TextBox 51">
            <a:extLst>
              <a:ext uri="{FF2B5EF4-FFF2-40B4-BE49-F238E27FC236}">
                <a16:creationId xmlns:a16="http://schemas.microsoft.com/office/drawing/2014/main" id="{3D79AEB1-4643-EEBB-7FBB-542216321404}"/>
              </a:ext>
            </a:extLst>
          </p:cNvPr>
          <p:cNvSpPr txBox="1"/>
          <p:nvPr/>
        </p:nvSpPr>
        <p:spPr>
          <a:xfrm>
            <a:off x="7176075" y="1394264"/>
            <a:ext cx="511005" cy="369332"/>
          </a:xfrm>
          <a:prstGeom prst="rect">
            <a:avLst/>
          </a:prstGeom>
          <a:noFill/>
        </p:spPr>
        <p:txBody>
          <a:bodyPr wrap="square" rtlCol="0">
            <a:spAutoFit/>
          </a:bodyPr>
          <a:lstStyle/>
          <a:p>
            <a:r>
              <a:rPr lang="en-US" b="1" dirty="0"/>
              <a:t>69</a:t>
            </a:r>
          </a:p>
        </p:txBody>
      </p:sp>
      <p:sp>
        <p:nvSpPr>
          <p:cNvPr id="53" name="TextBox 52">
            <a:extLst>
              <a:ext uri="{FF2B5EF4-FFF2-40B4-BE49-F238E27FC236}">
                <a16:creationId xmlns:a16="http://schemas.microsoft.com/office/drawing/2014/main" id="{71C9BC8E-A73A-DEBB-EA40-12D78D82030E}"/>
              </a:ext>
            </a:extLst>
          </p:cNvPr>
          <p:cNvSpPr txBox="1"/>
          <p:nvPr/>
        </p:nvSpPr>
        <p:spPr>
          <a:xfrm>
            <a:off x="8961121" y="2185084"/>
            <a:ext cx="573576" cy="369332"/>
          </a:xfrm>
          <a:prstGeom prst="rect">
            <a:avLst/>
          </a:prstGeom>
          <a:noFill/>
        </p:spPr>
        <p:txBody>
          <a:bodyPr wrap="square" rtlCol="0">
            <a:spAutoFit/>
          </a:bodyPr>
          <a:lstStyle/>
          <a:p>
            <a:r>
              <a:rPr lang="en-US" b="1" dirty="0"/>
              <a:t>78</a:t>
            </a:r>
          </a:p>
        </p:txBody>
      </p:sp>
      <p:sp>
        <p:nvSpPr>
          <p:cNvPr id="54" name="TextBox 53">
            <a:extLst>
              <a:ext uri="{FF2B5EF4-FFF2-40B4-BE49-F238E27FC236}">
                <a16:creationId xmlns:a16="http://schemas.microsoft.com/office/drawing/2014/main" id="{FEE605BE-C738-3E16-5BC3-520B2BDB1BEA}"/>
              </a:ext>
            </a:extLst>
          </p:cNvPr>
          <p:cNvSpPr txBox="1"/>
          <p:nvPr/>
        </p:nvSpPr>
        <p:spPr>
          <a:xfrm>
            <a:off x="7680960" y="3108960"/>
            <a:ext cx="472440" cy="369332"/>
          </a:xfrm>
          <a:prstGeom prst="rect">
            <a:avLst/>
          </a:prstGeom>
          <a:noFill/>
        </p:spPr>
        <p:txBody>
          <a:bodyPr wrap="square" rtlCol="0">
            <a:spAutoFit/>
          </a:bodyPr>
          <a:lstStyle/>
          <a:p>
            <a:r>
              <a:rPr lang="en-US" b="1" dirty="0"/>
              <a:t>79</a:t>
            </a:r>
          </a:p>
        </p:txBody>
      </p:sp>
      <p:sp>
        <p:nvSpPr>
          <p:cNvPr id="55" name="TextBox 54">
            <a:extLst>
              <a:ext uri="{FF2B5EF4-FFF2-40B4-BE49-F238E27FC236}">
                <a16:creationId xmlns:a16="http://schemas.microsoft.com/office/drawing/2014/main" id="{FE97B671-D0DA-E1A3-D8E7-71C31BC40E3A}"/>
              </a:ext>
            </a:extLst>
          </p:cNvPr>
          <p:cNvSpPr txBox="1"/>
          <p:nvPr/>
        </p:nvSpPr>
        <p:spPr>
          <a:xfrm>
            <a:off x="9869584" y="3069278"/>
            <a:ext cx="471449" cy="369332"/>
          </a:xfrm>
          <a:prstGeom prst="rect">
            <a:avLst/>
          </a:prstGeom>
          <a:noFill/>
        </p:spPr>
        <p:txBody>
          <a:bodyPr wrap="square" rtlCol="0">
            <a:spAutoFit/>
          </a:bodyPr>
          <a:lstStyle/>
          <a:p>
            <a:r>
              <a:rPr lang="en-US" b="1" dirty="0"/>
              <a:t>80</a:t>
            </a:r>
          </a:p>
        </p:txBody>
      </p:sp>
    </p:spTree>
    <p:extLst>
      <p:ext uri="{BB962C8B-B14F-4D97-AF65-F5344CB8AC3E}">
        <p14:creationId xmlns:p14="http://schemas.microsoft.com/office/powerpoint/2010/main" val="63489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82F007B-CB01-64AF-F3CB-BBA1073FC4D5}"/>
              </a:ext>
            </a:extLst>
          </p:cNvPr>
          <p:cNvSpPr>
            <a:spLocks noGrp="1"/>
          </p:cNvSpPr>
          <p:nvPr>
            <p:ph type="ftr" sz="quarter" idx="11"/>
          </p:nvPr>
        </p:nvSpPr>
        <p:spPr/>
        <p:txBody>
          <a:bodyPr/>
          <a:lstStyle/>
          <a:p>
            <a:r>
              <a:rPr lang="en-US" dirty="0"/>
              <a:t>Xuanzang's Heart Sutra in Sino-Korean</a:t>
            </a:r>
          </a:p>
        </p:txBody>
      </p:sp>
      <p:sp>
        <p:nvSpPr>
          <p:cNvPr id="3" name="TextBox 2">
            <a:extLst>
              <a:ext uri="{FF2B5EF4-FFF2-40B4-BE49-F238E27FC236}">
                <a16:creationId xmlns:a16="http://schemas.microsoft.com/office/drawing/2014/main" id="{92F5E99D-E17D-DC47-7F6D-3C78786C8C70}"/>
              </a:ext>
            </a:extLst>
          </p:cNvPr>
          <p:cNvSpPr txBox="1"/>
          <p:nvPr/>
        </p:nvSpPr>
        <p:spPr>
          <a:xfrm>
            <a:off x="1603829" y="2145266"/>
            <a:ext cx="2881086" cy="2000548"/>
          </a:xfrm>
          <a:prstGeom prst="rect">
            <a:avLst/>
          </a:prstGeom>
          <a:noFill/>
        </p:spPr>
        <p:txBody>
          <a:bodyPr wrap="square" rtlCol="0">
            <a:spAutoFit/>
          </a:bodyPr>
          <a:lstStyle/>
          <a:p>
            <a:pPr>
              <a:spcAft>
                <a:spcPts val="1200"/>
              </a:spcAft>
            </a:pPr>
            <a:r>
              <a:rPr lang="en-US" altLang="zh-CN" sz="4400" b="1" dirty="0">
                <a:effectLst/>
                <a:latin typeface="Calibri" panose="020F0502020204030204" pitchFamily="34" charset="0"/>
                <a:ea typeface="DengXian" panose="02010600030101010101" pitchFamily="2" charset="-122"/>
                <a:cs typeface="Times New Roman" panose="02020603050405020304" pitchFamily="18" charset="0"/>
              </a:rPr>
              <a:t>     </a:t>
            </a:r>
            <a:r>
              <a:rPr lang="zh-CN" sz="4400" b="1" dirty="0">
                <a:effectLst/>
                <a:highlight>
                  <a:srgbClr val="FFFF00"/>
                </a:highlight>
                <a:latin typeface="Calibri" panose="020F0502020204030204" pitchFamily="34" charset="0"/>
                <a:ea typeface="DengXian" panose="02010600030101010101" pitchFamily="2" charset="-122"/>
                <a:cs typeface="Times New Roman" panose="02020603050405020304" pitchFamily="18" charset="0"/>
              </a:rPr>
              <a:t>娑</a:t>
            </a:r>
            <a:endParaRPr lang="en-US" altLang="zh-CN" sz="4400" b="1" dirty="0">
              <a:effectLst/>
              <a:highlight>
                <a:srgbClr val="FFFF00"/>
              </a:highlight>
              <a:latin typeface="Calibri" panose="020F0502020204030204" pitchFamily="34" charset="0"/>
              <a:ea typeface="DengXian" panose="02010600030101010101" pitchFamily="2" charset="-122"/>
              <a:cs typeface="Times New Roman" panose="02020603050405020304" pitchFamily="18" charset="0"/>
            </a:endParaRPr>
          </a:p>
          <a:p>
            <a:pPr>
              <a:spcAft>
                <a:spcPts val="1200"/>
              </a:spcAft>
            </a:pPr>
            <a:endParaRPr lang="en-US" sz="1600" b="1" dirty="0">
              <a:effectLst/>
              <a:highlight>
                <a:srgbClr val="FFFF00"/>
              </a:highlight>
              <a:latin typeface="Calibri" panose="020F0502020204030204" pitchFamily="34" charset="0"/>
              <a:ea typeface="DengXian" panose="02010600030101010101" pitchFamily="2" charset="-122"/>
              <a:cs typeface="Times New Roman" panose="02020603050405020304" pitchFamily="18" charset="0"/>
            </a:endParaRPr>
          </a:p>
          <a:p>
            <a:pPr>
              <a:spcAft>
                <a:spcPts val="1200"/>
              </a:spcAft>
            </a:pPr>
            <a:r>
              <a:rPr lang="zh-CN" sz="4400" b="1" dirty="0">
                <a:effectLst/>
                <a:latin typeface="Calibri" panose="020F0502020204030204" pitchFamily="34" charset="0"/>
                <a:ea typeface="DengXian" panose="02010600030101010101" pitchFamily="2" charset="-122"/>
                <a:cs typeface="Times New Roman" panose="02020603050405020304" pitchFamily="18" charset="0"/>
              </a:rPr>
              <a:t>氵</a:t>
            </a:r>
            <a:r>
              <a:rPr lang="en-US" sz="4400" b="1" dirty="0">
                <a:effectLst/>
                <a:latin typeface="Calibri" panose="020F0502020204030204" pitchFamily="34" charset="0"/>
                <a:ea typeface="DengXian" panose="02010600030101010101" pitchFamily="2" charset="-122"/>
                <a:cs typeface="Times New Roman" panose="02020603050405020304" pitchFamily="18" charset="0"/>
              </a:rPr>
              <a:t> </a:t>
            </a:r>
            <a:r>
              <a:rPr lang="zh-CN" sz="4400" b="1" dirty="0">
                <a:effectLst/>
                <a:highlight>
                  <a:srgbClr val="FFFF00"/>
                </a:highlight>
                <a:latin typeface="Calibri" panose="020F0502020204030204" pitchFamily="34" charset="0"/>
                <a:ea typeface="DengXian" panose="02010600030101010101" pitchFamily="2" charset="-122"/>
                <a:cs typeface="Times New Roman" panose="02020603050405020304" pitchFamily="18" charset="0"/>
              </a:rPr>
              <a:t>少</a:t>
            </a:r>
            <a:r>
              <a:rPr lang="en-US" altLang="zh-CN" sz="4400" b="1" dirty="0">
                <a:latin typeface="Calibri" panose="020F0502020204030204" pitchFamily="34" charset="0"/>
                <a:ea typeface="DengXian" panose="02010600030101010101" pitchFamily="2" charset="-122"/>
                <a:cs typeface="Times New Roman" panose="02020603050405020304" pitchFamily="18" charset="0"/>
              </a:rPr>
              <a:t> </a:t>
            </a:r>
            <a:r>
              <a:rPr lang="zh-CN" sz="4400" b="1" dirty="0">
                <a:effectLst/>
                <a:highlight>
                  <a:srgbClr val="FFFF00"/>
                </a:highlight>
                <a:latin typeface="Calibri" panose="020F0502020204030204" pitchFamily="34" charset="0"/>
                <a:ea typeface="DengXian" panose="02010600030101010101" pitchFamily="2" charset="-122"/>
                <a:cs typeface="Times New Roman" panose="02020603050405020304" pitchFamily="18" charset="0"/>
              </a:rPr>
              <a:t>女</a:t>
            </a:r>
            <a:endParaRPr lang="en-US" sz="4400" dirty="0">
              <a:highlight>
                <a:srgbClr val="FFFF00"/>
              </a:highlight>
            </a:endParaRPr>
          </a:p>
        </p:txBody>
      </p:sp>
      <p:sp>
        <p:nvSpPr>
          <p:cNvPr id="4" name="TextBox 3">
            <a:extLst>
              <a:ext uri="{FF2B5EF4-FFF2-40B4-BE49-F238E27FC236}">
                <a16:creationId xmlns:a16="http://schemas.microsoft.com/office/drawing/2014/main" id="{C71005EE-5DDB-A1D7-070C-B8C188441137}"/>
              </a:ext>
            </a:extLst>
          </p:cNvPr>
          <p:cNvSpPr txBox="1"/>
          <p:nvPr/>
        </p:nvSpPr>
        <p:spPr>
          <a:xfrm>
            <a:off x="5261429" y="2145266"/>
            <a:ext cx="3712031" cy="3226532"/>
          </a:xfrm>
          <a:prstGeom prst="rect">
            <a:avLst/>
          </a:prstGeom>
          <a:noFill/>
        </p:spPr>
        <p:txBody>
          <a:bodyPr wrap="square" rtlCol="0">
            <a:spAutoFit/>
          </a:bodyPr>
          <a:lstStyle/>
          <a:p>
            <a:pPr>
              <a:spcAft>
                <a:spcPts val="1200"/>
              </a:spcAft>
            </a:pPr>
            <a:r>
              <a:rPr lang="en-US" altLang="zh-CN" sz="4400" b="1" dirty="0">
                <a:effectLst/>
                <a:latin typeface="+mn-ea"/>
                <a:cs typeface="Times New Roman" panose="02020603050405020304" pitchFamily="18" charset="0"/>
              </a:rPr>
              <a:t>   </a:t>
            </a:r>
            <a:r>
              <a:rPr lang="en-US" altLang="zh-CN" sz="1100" b="1" dirty="0">
                <a:effectLst/>
                <a:latin typeface="+mn-ea"/>
                <a:cs typeface="Times New Roman" panose="02020603050405020304" pitchFamily="18" charset="0"/>
              </a:rPr>
              <a:t>      </a:t>
            </a:r>
            <a:r>
              <a:rPr lang="en-US" altLang="zh-CN" sz="800" b="1" dirty="0">
                <a:effectLst/>
                <a:latin typeface="+mn-ea"/>
                <a:cs typeface="Times New Roman" panose="02020603050405020304" pitchFamily="18" charset="0"/>
              </a:rPr>
              <a:t>      </a:t>
            </a:r>
            <a:r>
              <a:rPr lang="zh-CN" sz="4400" b="1" dirty="0">
                <a:effectLst/>
                <a:highlight>
                  <a:srgbClr val="FFFF00"/>
                </a:highlight>
                <a:latin typeface="+mn-ea"/>
                <a:cs typeface="Times New Roman" panose="02020603050405020304" pitchFamily="18" charset="0"/>
              </a:rPr>
              <a:t>婆</a:t>
            </a:r>
            <a:endParaRPr lang="en-US" altLang="zh-CN" sz="4400" b="1" dirty="0">
              <a:effectLst/>
              <a:highlight>
                <a:srgbClr val="FFFF00"/>
              </a:highlight>
              <a:latin typeface="+mn-ea"/>
              <a:cs typeface="Times New Roman" panose="02020603050405020304" pitchFamily="18" charset="0"/>
            </a:endParaRPr>
          </a:p>
          <a:p>
            <a:pPr>
              <a:spcAft>
                <a:spcPts val="1200"/>
              </a:spcAft>
            </a:pPr>
            <a:endParaRPr lang="en-US" altLang="zh-CN" sz="1600" b="1" dirty="0">
              <a:highlight>
                <a:srgbClr val="FFFF00"/>
              </a:highlight>
              <a:latin typeface="+mn-ea"/>
              <a:cs typeface="Times New Roman" panose="02020603050405020304" pitchFamily="18" charset="0"/>
            </a:endParaRPr>
          </a:p>
          <a:p>
            <a:pPr>
              <a:spcAft>
                <a:spcPts val="1200"/>
              </a:spcAft>
            </a:pPr>
            <a:r>
              <a:rPr lang="zh-CN" sz="4400" b="1" dirty="0">
                <a:solidFill>
                  <a:srgbClr val="000000"/>
                </a:solidFill>
                <a:effectLst/>
                <a:latin typeface="+mn-ea"/>
                <a:cs typeface="Times New Roman" panose="02020603050405020304" pitchFamily="18" charset="0"/>
              </a:rPr>
              <a:t>氵</a:t>
            </a:r>
            <a:r>
              <a:rPr lang="en-US" altLang="zh-CN" sz="4400" b="1" dirty="0">
                <a:solidFill>
                  <a:srgbClr val="000000"/>
                </a:solidFill>
                <a:effectLst/>
                <a:latin typeface="+mn-ea"/>
                <a:cs typeface="Times New Roman" panose="02020603050405020304" pitchFamily="18" charset="0"/>
              </a:rPr>
              <a:t>  </a:t>
            </a:r>
            <a:r>
              <a:rPr lang="zh-CN" sz="4400" b="1" dirty="0">
                <a:solidFill>
                  <a:srgbClr val="000000"/>
                </a:solidFill>
                <a:effectLst/>
                <a:latin typeface="+mn-ea"/>
                <a:cs typeface="Times New Roman" panose="02020603050405020304" pitchFamily="18" charset="0"/>
              </a:rPr>
              <a:t>皮</a:t>
            </a:r>
            <a:r>
              <a:rPr lang="en-US" altLang="zh-CN" sz="4400" b="1" dirty="0">
                <a:solidFill>
                  <a:srgbClr val="000000"/>
                </a:solidFill>
                <a:latin typeface="+mn-ea"/>
                <a:cs typeface="Times New Roman" panose="02020603050405020304" pitchFamily="18" charset="0"/>
              </a:rPr>
              <a:t>   </a:t>
            </a:r>
            <a:r>
              <a:rPr lang="zh-CN" sz="4400" b="1" dirty="0">
                <a:solidFill>
                  <a:srgbClr val="000000"/>
                </a:solidFill>
                <a:effectLst/>
                <a:latin typeface="+mn-ea"/>
                <a:cs typeface="Times New Roman" panose="02020603050405020304" pitchFamily="18" charset="0"/>
              </a:rPr>
              <a:t>女</a:t>
            </a:r>
            <a:endParaRPr lang="en-US" altLang="zh-CN" sz="4400" b="1" dirty="0">
              <a:solidFill>
                <a:srgbClr val="000000"/>
              </a:solidFill>
              <a:effectLst/>
              <a:latin typeface="+mn-ea"/>
              <a:cs typeface="Times New Roman" panose="02020603050405020304" pitchFamily="18" charset="0"/>
            </a:endParaRPr>
          </a:p>
          <a:p>
            <a:pPr>
              <a:spcAft>
                <a:spcPts val="1200"/>
              </a:spcAft>
            </a:pPr>
            <a:endParaRPr lang="en-US" altLang="zh-CN" sz="1600" b="1" dirty="0">
              <a:solidFill>
                <a:srgbClr val="000000"/>
              </a:solidFill>
              <a:effectLst/>
              <a:latin typeface="+mn-ea"/>
              <a:cs typeface="Times New Roman" panose="02020603050405020304" pitchFamily="18" charset="0"/>
            </a:endParaRPr>
          </a:p>
          <a:p>
            <a:pPr>
              <a:spcAft>
                <a:spcPts val="1200"/>
              </a:spcAft>
            </a:pPr>
            <a:r>
              <a:rPr lang="zh-CN" altLang="en-US" sz="4400" b="1" i="0" dirty="0">
                <a:solidFill>
                  <a:srgbClr val="000000"/>
                </a:solidFill>
                <a:effectLst/>
                <a:latin typeface="+mn-ea"/>
              </a:rPr>
              <a:t>  厂丨又</a:t>
            </a:r>
            <a:endParaRPr lang="en-US" sz="4400" b="1" dirty="0">
              <a:latin typeface="+mn-ea"/>
            </a:endParaRPr>
          </a:p>
        </p:txBody>
      </p:sp>
      <p:sp>
        <p:nvSpPr>
          <p:cNvPr id="5" name="TextBox 4">
            <a:extLst>
              <a:ext uri="{FF2B5EF4-FFF2-40B4-BE49-F238E27FC236}">
                <a16:creationId xmlns:a16="http://schemas.microsoft.com/office/drawing/2014/main" id="{62B37146-ADD3-B058-F9C2-7CB574728E53}"/>
              </a:ext>
            </a:extLst>
          </p:cNvPr>
          <p:cNvSpPr txBox="1"/>
          <p:nvPr/>
        </p:nvSpPr>
        <p:spPr>
          <a:xfrm>
            <a:off x="529769" y="4743477"/>
            <a:ext cx="5432620" cy="1477328"/>
          </a:xfrm>
          <a:prstGeom prst="rect">
            <a:avLst/>
          </a:prstGeom>
          <a:noFill/>
        </p:spPr>
        <p:txBody>
          <a:bodyPr wrap="square" numCol="2" rtlCol="0">
            <a:spAutoFit/>
          </a:bodyPr>
          <a:lstStyle/>
          <a:p>
            <a:r>
              <a:rPr lang="zh-CN" sz="1800" b="1" dirty="0">
                <a:effectLst/>
                <a:highlight>
                  <a:srgbClr val="FFFF00"/>
                </a:highlight>
                <a:latin typeface="+mn-ea"/>
                <a:cs typeface="Times New Roman" panose="02020603050405020304" pitchFamily="18" charset="0"/>
              </a:rPr>
              <a:t>娑</a:t>
            </a:r>
            <a:r>
              <a:rPr lang="en-US" altLang="zh-CN" sz="1800" b="1" dirty="0">
                <a:effectLst/>
                <a:highlight>
                  <a:srgbClr val="FFFF00"/>
                </a:highlight>
                <a:latin typeface="+mn-ea"/>
                <a:cs typeface="Times New Roman" panose="02020603050405020304" pitchFamily="18" charset="0"/>
              </a:rPr>
              <a:t>  </a:t>
            </a:r>
            <a:r>
              <a:rPr lang="en-US" b="0" i="0" dirty="0" err="1">
                <a:solidFill>
                  <a:srgbClr val="000000"/>
                </a:solidFill>
                <a:effectLst/>
                <a:latin typeface="+mn-ea"/>
              </a:rPr>
              <a:t>sa</a:t>
            </a:r>
            <a:r>
              <a:rPr lang="en-US" b="0" i="0" dirty="0">
                <a:solidFill>
                  <a:srgbClr val="000000"/>
                </a:solidFill>
                <a:effectLst/>
                <a:latin typeface="+mn-ea"/>
              </a:rPr>
              <a:t> (</a:t>
            </a:r>
            <a:r>
              <a:rPr lang="ko-KR" altLang="en-US" b="0" i="0" dirty="0">
                <a:solidFill>
                  <a:srgbClr val="000000"/>
                </a:solidFill>
                <a:effectLst/>
                <a:latin typeface="+mn-ea"/>
              </a:rPr>
              <a:t>사</a:t>
            </a:r>
            <a:r>
              <a:rPr lang="en-US" altLang="ko-KR" b="0" i="0" dirty="0">
                <a:solidFill>
                  <a:srgbClr val="000000"/>
                </a:solidFill>
                <a:effectLst/>
                <a:latin typeface="+mn-ea"/>
              </a:rPr>
              <a:t>) whirling</a:t>
            </a:r>
            <a:endParaRPr lang="en-US" altLang="zh-CN" sz="1800" dirty="0">
              <a:solidFill>
                <a:srgbClr val="000000"/>
              </a:solidFill>
              <a:effectLst/>
              <a:latin typeface="+mn-ea"/>
              <a:cs typeface="Times New Roman" panose="02020603050405020304" pitchFamily="18" charset="0"/>
            </a:endParaRPr>
          </a:p>
          <a:p>
            <a:r>
              <a:rPr lang="zh-CN" sz="1800" b="1" dirty="0">
                <a:solidFill>
                  <a:srgbClr val="000000"/>
                </a:solidFill>
                <a:effectLst/>
                <a:latin typeface="+mn-ea"/>
                <a:cs typeface="Times New Roman" panose="02020603050405020304" pitchFamily="18" charset="0"/>
              </a:rPr>
              <a:t>氵</a:t>
            </a:r>
            <a:r>
              <a:rPr lang="en-US" altLang="zh-CN" sz="1800" b="1" dirty="0">
                <a:solidFill>
                  <a:srgbClr val="000000"/>
                </a:solidFill>
                <a:effectLst/>
                <a:latin typeface="+mn-ea"/>
                <a:cs typeface="Times New Roman" panose="02020603050405020304" pitchFamily="18" charset="0"/>
              </a:rPr>
              <a:t> </a:t>
            </a:r>
            <a:r>
              <a:rPr lang="en-US" sz="1800" kern="1200" dirty="0">
                <a:effectLst/>
                <a:latin typeface="+mn-ea"/>
                <a:cs typeface="SimSun-ExtB" panose="02010609060101010101" pitchFamily="49" charset="-122"/>
              </a:rPr>
              <a:t>su (</a:t>
            </a:r>
            <a:r>
              <a:rPr lang="zh-CN" sz="1800" kern="1200" dirty="0">
                <a:effectLst/>
                <a:latin typeface="+mn-ea"/>
                <a:cs typeface="Batang" panose="02030600000101010101" pitchFamily="18" charset="-127"/>
              </a:rPr>
              <a:t>수</a:t>
            </a:r>
            <a:r>
              <a:rPr lang="en-US" sz="1800" kern="1200" dirty="0">
                <a:effectLst/>
                <a:latin typeface="+mn-ea"/>
                <a:cs typeface="SimSun-ExtB" panose="02010609060101010101" pitchFamily="49" charset="-122"/>
              </a:rPr>
              <a:t>)  water</a:t>
            </a:r>
          </a:p>
          <a:p>
            <a:r>
              <a:rPr lang="zh-CN" sz="1800" b="1" dirty="0">
                <a:effectLst/>
                <a:highlight>
                  <a:srgbClr val="FFFF00"/>
                </a:highlight>
                <a:latin typeface="+mn-ea"/>
                <a:cs typeface="Times New Roman" panose="02020603050405020304" pitchFamily="18" charset="0"/>
              </a:rPr>
              <a:t>少</a:t>
            </a:r>
            <a:r>
              <a:rPr lang="en-US" altLang="zh-CN" sz="1800" dirty="0">
                <a:effectLst/>
                <a:latin typeface="+mn-ea"/>
                <a:cs typeface="Times New Roman" panose="02020603050405020304" pitchFamily="18" charset="0"/>
              </a:rPr>
              <a:t>  </a:t>
            </a:r>
            <a:r>
              <a:rPr lang="en-US" i="0" dirty="0">
                <a:solidFill>
                  <a:srgbClr val="000000"/>
                </a:solidFill>
                <a:effectLst/>
                <a:latin typeface="+mn-ea"/>
              </a:rPr>
              <a:t>so (</a:t>
            </a:r>
            <a:r>
              <a:rPr lang="ko-KR" altLang="en-US" i="0" dirty="0">
                <a:solidFill>
                  <a:srgbClr val="000000"/>
                </a:solidFill>
                <a:effectLst/>
                <a:latin typeface="+mn-ea"/>
              </a:rPr>
              <a:t>소</a:t>
            </a:r>
            <a:r>
              <a:rPr lang="en-US" altLang="ko-KR" i="0" dirty="0">
                <a:solidFill>
                  <a:srgbClr val="000000"/>
                </a:solidFill>
                <a:effectLst/>
                <a:latin typeface="+mn-ea"/>
              </a:rPr>
              <a:t>) few</a:t>
            </a:r>
          </a:p>
          <a:p>
            <a:r>
              <a:rPr lang="zh-CN" sz="1800" b="1" dirty="0">
                <a:effectLst/>
                <a:highlight>
                  <a:srgbClr val="FFFF00"/>
                </a:highlight>
                <a:latin typeface="+mn-ea"/>
                <a:cs typeface="Times New Roman" panose="02020603050405020304" pitchFamily="18" charset="0"/>
              </a:rPr>
              <a:t>女</a:t>
            </a:r>
            <a:r>
              <a:rPr lang="en-US" altLang="zh-CN" sz="1800" dirty="0">
                <a:effectLst/>
                <a:latin typeface="+mn-ea"/>
                <a:cs typeface="Times New Roman" panose="02020603050405020304" pitchFamily="18" charset="0"/>
              </a:rPr>
              <a:t>  </a:t>
            </a:r>
            <a:r>
              <a:rPr lang="en-US" i="0" dirty="0">
                <a:solidFill>
                  <a:srgbClr val="000000"/>
                </a:solidFill>
                <a:effectLst/>
                <a:latin typeface="+mn-ea"/>
              </a:rPr>
              <a:t>yeo (</a:t>
            </a:r>
            <a:r>
              <a:rPr lang="ko-KR" altLang="en-US" i="0" dirty="0">
                <a:solidFill>
                  <a:srgbClr val="000000"/>
                </a:solidFill>
                <a:effectLst/>
                <a:latin typeface="+mn-ea"/>
              </a:rPr>
              <a:t>여</a:t>
            </a:r>
            <a:r>
              <a:rPr lang="en-US" altLang="ko-KR" i="0" dirty="0">
                <a:solidFill>
                  <a:srgbClr val="000000"/>
                </a:solidFill>
                <a:effectLst/>
                <a:latin typeface="+mn-ea"/>
              </a:rPr>
              <a:t>)  female</a:t>
            </a:r>
            <a:endParaRPr lang="en-US" altLang="zh-CN" dirty="0">
              <a:latin typeface="+mn-ea"/>
            </a:endParaRPr>
          </a:p>
          <a:p>
            <a:r>
              <a:rPr lang="zh-CN" sz="1800" b="1" dirty="0">
                <a:effectLst/>
                <a:highlight>
                  <a:srgbClr val="FFFF00"/>
                </a:highlight>
                <a:latin typeface="+mn-ea"/>
                <a:cs typeface="Times New Roman" panose="02020603050405020304" pitchFamily="18" charset="0"/>
              </a:rPr>
              <a:t>婆</a:t>
            </a:r>
            <a:r>
              <a:rPr lang="en-US" altLang="zh-CN" sz="1800" b="1" dirty="0">
                <a:effectLst/>
                <a:latin typeface="+mn-ea"/>
                <a:cs typeface="Times New Roman" panose="02020603050405020304" pitchFamily="18" charset="0"/>
              </a:rPr>
              <a:t> </a:t>
            </a:r>
            <a:r>
              <a:rPr lang="en-US" b="0" i="0" dirty="0" err="1">
                <a:solidFill>
                  <a:srgbClr val="000000"/>
                </a:solidFill>
                <a:effectLst/>
                <a:latin typeface="+mn-ea"/>
              </a:rPr>
              <a:t>ba</a:t>
            </a:r>
            <a:r>
              <a:rPr lang="en-US" b="0" i="0" dirty="0">
                <a:solidFill>
                  <a:srgbClr val="000000"/>
                </a:solidFill>
                <a:effectLst/>
                <a:latin typeface="+mn-ea"/>
              </a:rPr>
              <a:t> (</a:t>
            </a:r>
            <a:r>
              <a:rPr lang="ko-KR" altLang="en-US" b="0" i="0" dirty="0">
                <a:solidFill>
                  <a:srgbClr val="000000"/>
                </a:solidFill>
                <a:effectLst/>
                <a:latin typeface="+mn-ea"/>
              </a:rPr>
              <a:t>바</a:t>
            </a:r>
            <a:r>
              <a:rPr lang="en-US" altLang="ko-KR" b="0" i="0" dirty="0">
                <a:solidFill>
                  <a:srgbClr val="000000"/>
                </a:solidFill>
                <a:effectLst/>
                <a:latin typeface="+mn-ea"/>
              </a:rPr>
              <a:t>) </a:t>
            </a:r>
            <a:r>
              <a:rPr lang="en-US" altLang="ko-KR" sz="1600" b="0" i="0" dirty="0">
                <a:solidFill>
                  <a:srgbClr val="000000"/>
                </a:solidFill>
                <a:effectLst/>
                <a:latin typeface="+mn-ea"/>
              </a:rPr>
              <a:t>grandmother</a:t>
            </a:r>
            <a:endParaRPr lang="en-US" altLang="zh-CN" sz="1600" dirty="0">
              <a:solidFill>
                <a:srgbClr val="000000"/>
              </a:solidFill>
              <a:effectLst/>
              <a:latin typeface="+mn-ea"/>
              <a:cs typeface="Times New Roman" panose="02020603050405020304" pitchFamily="18" charset="0"/>
            </a:endParaRPr>
          </a:p>
          <a:p>
            <a:r>
              <a:rPr lang="zh-CN" sz="1800" b="1" dirty="0">
                <a:solidFill>
                  <a:srgbClr val="000000"/>
                </a:solidFill>
                <a:effectLst/>
                <a:latin typeface="+mn-ea"/>
                <a:cs typeface="Times New Roman" panose="02020603050405020304" pitchFamily="18" charset="0"/>
              </a:rPr>
              <a:t>皮</a:t>
            </a:r>
            <a:r>
              <a:rPr lang="en-US" altLang="zh-CN" sz="1800" dirty="0">
                <a:solidFill>
                  <a:srgbClr val="000000"/>
                </a:solidFill>
                <a:effectLst/>
                <a:latin typeface="+mn-ea"/>
                <a:cs typeface="Times New Roman" panose="02020603050405020304" pitchFamily="18" charset="0"/>
              </a:rPr>
              <a:t>  </a:t>
            </a:r>
            <a:r>
              <a:rPr lang="en-US" i="0" dirty="0">
                <a:solidFill>
                  <a:srgbClr val="000000"/>
                </a:solidFill>
                <a:effectLst/>
                <a:latin typeface="+mn-ea"/>
              </a:rPr>
              <a:t>pi (</a:t>
            </a:r>
            <a:r>
              <a:rPr lang="ko-KR" altLang="en-US" i="0" dirty="0">
                <a:solidFill>
                  <a:srgbClr val="000000"/>
                </a:solidFill>
                <a:effectLst/>
                <a:latin typeface="+mn-ea"/>
              </a:rPr>
              <a:t>피</a:t>
            </a:r>
            <a:r>
              <a:rPr lang="en-US" altLang="ko-KR" i="0" dirty="0">
                <a:solidFill>
                  <a:srgbClr val="000000"/>
                </a:solidFill>
                <a:effectLst/>
                <a:latin typeface="+mn-ea"/>
              </a:rPr>
              <a:t>)  skin</a:t>
            </a:r>
          </a:p>
          <a:p>
            <a:r>
              <a:rPr lang="zh-CN" altLang="en-US" sz="1800" b="1" i="0" dirty="0">
                <a:solidFill>
                  <a:srgbClr val="000000"/>
                </a:solidFill>
                <a:effectLst/>
                <a:latin typeface="+mn-ea"/>
              </a:rPr>
              <a:t>厂</a:t>
            </a:r>
            <a:r>
              <a:rPr lang="zh-CN" altLang="en-US" sz="1800" i="0" dirty="0">
                <a:solidFill>
                  <a:srgbClr val="000000"/>
                </a:solidFill>
                <a:effectLst/>
                <a:latin typeface="+mn-ea"/>
              </a:rPr>
              <a:t>  </a:t>
            </a:r>
            <a:r>
              <a:rPr lang="en-US" i="0" dirty="0" err="1">
                <a:solidFill>
                  <a:srgbClr val="000000"/>
                </a:solidFill>
                <a:effectLst/>
                <a:latin typeface="+mn-ea"/>
              </a:rPr>
              <a:t>han</a:t>
            </a:r>
            <a:r>
              <a:rPr lang="en-US" i="0" dirty="0">
                <a:solidFill>
                  <a:srgbClr val="000000"/>
                </a:solidFill>
                <a:effectLst/>
                <a:latin typeface="+mn-ea"/>
              </a:rPr>
              <a:t> (</a:t>
            </a:r>
            <a:r>
              <a:rPr lang="ko-KR" altLang="en-US" i="0" dirty="0">
                <a:solidFill>
                  <a:srgbClr val="000000"/>
                </a:solidFill>
                <a:effectLst/>
                <a:latin typeface="+mn-ea"/>
              </a:rPr>
              <a:t>한</a:t>
            </a:r>
            <a:r>
              <a:rPr lang="en-US" altLang="ko-KR" i="0" dirty="0">
                <a:solidFill>
                  <a:srgbClr val="000000"/>
                </a:solidFill>
                <a:effectLst/>
                <a:latin typeface="+mn-ea"/>
              </a:rPr>
              <a:t>)  cliff</a:t>
            </a:r>
          </a:p>
          <a:p>
            <a:r>
              <a:rPr lang="zh-CN" altLang="en-US" b="1" dirty="0">
                <a:latin typeface="+mn-ea"/>
              </a:rPr>
              <a:t>丨</a:t>
            </a:r>
            <a:r>
              <a:rPr lang="zh-CN" altLang="en-US" dirty="0">
                <a:latin typeface="+mn-ea"/>
              </a:rPr>
              <a:t>  </a:t>
            </a:r>
            <a:r>
              <a:rPr lang="en-US" altLang="ko-KR" dirty="0">
                <a:latin typeface="+mn-ea"/>
              </a:rPr>
              <a:t>gon (</a:t>
            </a:r>
            <a:r>
              <a:rPr lang="ko-KR" altLang="en-US" dirty="0">
                <a:latin typeface="+mn-ea"/>
              </a:rPr>
              <a:t>곤</a:t>
            </a:r>
            <a:r>
              <a:rPr lang="en-US" altLang="ko-KR" dirty="0">
                <a:latin typeface="+mn-ea"/>
              </a:rPr>
              <a:t>)  rod</a:t>
            </a:r>
          </a:p>
          <a:p>
            <a:r>
              <a:rPr lang="zh-CN" altLang="en-US" sz="1800" b="1" i="0" dirty="0">
                <a:solidFill>
                  <a:srgbClr val="000000"/>
                </a:solidFill>
                <a:effectLst/>
                <a:latin typeface="+mn-ea"/>
              </a:rPr>
              <a:t>又</a:t>
            </a:r>
            <a:r>
              <a:rPr lang="zh-CN" altLang="en-US" sz="1800" i="0" dirty="0">
                <a:solidFill>
                  <a:srgbClr val="000000"/>
                </a:solidFill>
                <a:effectLst/>
                <a:latin typeface="+mn-ea"/>
              </a:rPr>
              <a:t>  </a:t>
            </a:r>
            <a:r>
              <a:rPr lang="en-US" i="0" dirty="0">
                <a:solidFill>
                  <a:srgbClr val="000000"/>
                </a:solidFill>
                <a:effectLst/>
                <a:latin typeface="+mn-ea"/>
              </a:rPr>
              <a:t>u (</a:t>
            </a:r>
            <a:r>
              <a:rPr lang="ko-KR" altLang="en-US" i="0" dirty="0">
                <a:solidFill>
                  <a:srgbClr val="000000"/>
                </a:solidFill>
                <a:effectLst/>
                <a:latin typeface="+mn-ea"/>
              </a:rPr>
              <a:t>우</a:t>
            </a:r>
            <a:r>
              <a:rPr lang="en-US" altLang="ko-KR" i="0" dirty="0">
                <a:solidFill>
                  <a:srgbClr val="000000"/>
                </a:solidFill>
                <a:effectLst/>
                <a:latin typeface="+mn-ea"/>
              </a:rPr>
              <a:t>)  again</a:t>
            </a:r>
          </a:p>
          <a:p>
            <a:r>
              <a:rPr lang="zh-CN" altLang="en-US" sz="1800" b="1" i="0" dirty="0">
                <a:solidFill>
                  <a:srgbClr val="000000"/>
                </a:solidFill>
                <a:effectLst/>
                <a:latin typeface="+mn-ea"/>
              </a:rPr>
              <a:t>訶</a:t>
            </a:r>
            <a:r>
              <a:rPr lang="zh-CN" altLang="en-US" sz="1800" b="0" i="0" dirty="0">
                <a:solidFill>
                  <a:srgbClr val="000000"/>
                </a:solidFill>
                <a:effectLst/>
                <a:latin typeface="+mn-ea"/>
              </a:rPr>
              <a:t> </a:t>
            </a:r>
            <a:r>
              <a:rPr lang="en-US" altLang="zh-CN" sz="1800" b="0" i="0" dirty="0">
                <a:solidFill>
                  <a:srgbClr val="000000"/>
                </a:solidFill>
                <a:effectLst/>
                <a:latin typeface="+mn-ea"/>
              </a:rPr>
              <a:t>ha (</a:t>
            </a:r>
            <a:r>
              <a:rPr lang="ko-KR" altLang="en-US" sz="1800" b="0" i="0" dirty="0">
                <a:solidFill>
                  <a:srgbClr val="000000"/>
                </a:solidFill>
                <a:effectLst/>
                <a:latin typeface="+mn-ea"/>
              </a:rPr>
              <a:t>하</a:t>
            </a:r>
            <a:r>
              <a:rPr lang="en-US" altLang="ko-KR" sz="1800" b="0" i="0" dirty="0">
                <a:solidFill>
                  <a:srgbClr val="000000"/>
                </a:solidFill>
                <a:effectLst/>
                <a:latin typeface="+mn-ea"/>
              </a:rPr>
              <a:t>)  blame</a:t>
            </a:r>
            <a:endParaRPr lang="en-US" altLang="ko-KR" dirty="0">
              <a:latin typeface="+mn-ea"/>
            </a:endParaRPr>
          </a:p>
        </p:txBody>
      </p:sp>
      <p:sp>
        <p:nvSpPr>
          <p:cNvPr id="6" name="TextBox 5">
            <a:extLst>
              <a:ext uri="{FF2B5EF4-FFF2-40B4-BE49-F238E27FC236}">
                <a16:creationId xmlns:a16="http://schemas.microsoft.com/office/drawing/2014/main" id="{8B48BD52-2C13-F99C-7A0C-1A94CE6A537B}"/>
              </a:ext>
            </a:extLst>
          </p:cNvPr>
          <p:cNvSpPr txBox="1"/>
          <p:nvPr/>
        </p:nvSpPr>
        <p:spPr>
          <a:xfrm>
            <a:off x="348341" y="728687"/>
            <a:ext cx="11219543" cy="954107"/>
          </a:xfrm>
          <a:prstGeom prst="rect">
            <a:avLst/>
          </a:prstGeom>
          <a:noFill/>
        </p:spPr>
        <p:txBody>
          <a:bodyPr wrap="square" rtlCol="0">
            <a:spAutoFit/>
          </a:bodyPr>
          <a:lstStyle/>
          <a:p>
            <a:r>
              <a:rPr kumimoji="0" lang="en-US" altLang="zh-CN" sz="2800" i="0" u="none" strike="noStrike" kern="1200" cap="none" spc="0" normalizeH="0" baseline="0" noProof="0" dirty="0">
                <a:ln>
                  <a:noFill/>
                </a:ln>
                <a:solidFill>
                  <a:prstClr val="black"/>
                </a:solidFill>
                <a:effectLst/>
                <a:uLnTx/>
                <a:uFillTx/>
                <a:ea typeface="DengXian" panose="02010600030101010101" pitchFamily="2" charset="-122"/>
                <a:cs typeface="Times New Roman" panose="02020603050405020304" pitchFamily="18" charset="0"/>
              </a:rPr>
              <a:t>Now let's finish the mantra with</a:t>
            </a:r>
            <a:r>
              <a:rPr kumimoji="0" lang="en-US" altLang="zh-CN" sz="2800" b="1" i="0" u="none" strike="noStrike" kern="1200" cap="none" spc="0" normalizeH="0" baseline="0" noProof="0" dirty="0">
                <a:ln>
                  <a:noFill/>
                </a:ln>
                <a:solidFill>
                  <a:prstClr val="black"/>
                </a:solidFill>
                <a:effectLst/>
                <a:uLnTx/>
                <a:uFillTx/>
                <a:ea typeface="DengXian" panose="02010600030101010101" pitchFamily="2" charset="-122"/>
                <a:cs typeface="Times New Roman" panose="02020603050405020304" pitchFamily="18" charset="0"/>
              </a:rPr>
              <a:t> </a:t>
            </a:r>
            <a:r>
              <a:rPr kumimoji="0" lang="zh-CN" altLang="en-US" sz="2800" b="1" i="0" u="none" strike="noStrike" kern="1200" cap="none" spc="0" normalizeH="0" baseline="0" noProof="0" dirty="0">
                <a:ln>
                  <a:noFill/>
                </a:ln>
                <a:solidFill>
                  <a:prstClr val="black"/>
                </a:solidFill>
                <a:effectLst/>
                <a:uLnTx/>
                <a:uFillTx/>
                <a:ea typeface="DengXian" panose="02010600030101010101" pitchFamily="2" charset="-122"/>
                <a:cs typeface="Times New Roman" panose="02020603050405020304" pitchFamily="18" charset="0"/>
              </a:rPr>
              <a:t>娑 </a:t>
            </a:r>
            <a:r>
              <a:rPr lang="en-US" sz="2800" b="0" i="0" dirty="0" err="1">
                <a:solidFill>
                  <a:srgbClr val="000000"/>
                </a:solidFill>
                <a:effectLst/>
              </a:rPr>
              <a:t>sa</a:t>
            </a:r>
            <a:r>
              <a:rPr lang="en-US" sz="2800" b="0" i="0" dirty="0">
                <a:solidFill>
                  <a:srgbClr val="000000"/>
                </a:solidFill>
                <a:effectLst/>
              </a:rPr>
              <a:t> (</a:t>
            </a:r>
            <a:r>
              <a:rPr lang="ko-KR" altLang="en-US" sz="2800" b="0" i="0" dirty="0">
                <a:solidFill>
                  <a:srgbClr val="000000"/>
                </a:solidFill>
                <a:effectLst/>
              </a:rPr>
              <a:t>사</a:t>
            </a:r>
            <a:r>
              <a:rPr lang="en-US" altLang="ko-KR" sz="2800" b="0" i="0" dirty="0">
                <a:solidFill>
                  <a:srgbClr val="000000"/>
                </a:solidFill>
                <a:effectLst/>
              </a:rPr>
              <a:t>)  and </a:t>
            </a:r>
            <a:r>
              <a:rPr lang="zh-CN" sz="2800" b="1" dirty="0">
                <a:effectLst/>
                <a:cs typeface="Times New Roman" panose="02020603050405020304" pitchFamily="18" charset="0"/>
              </a:rPr>
              <a:t>婆</a:t>
            </a:r>
            <a:r>
              <a:rPr lang="en-US" altLang="zh-CN" sz="2800" b="1" dirty="0">
                <a:effectLst/>
                <a:cs typeface="Times New Roman" panose="02020603050405020304" pitchFamily="18" charset="0"/>
              </a:rPr>
              <a:t>  </a:t>
            </a:r>
            <a:r>
              <a:rPr lang="en-US" sz="2800" b="0" i="0" dirty="0" err="1">
                <a:solidFill>
                  <a:srgbClr val="000000"/>
                </a:solidFill>
                <a:effectLst/>
              </a:rPr>
              <a:t>ba</a:t>
            </a:r>
            <a:r>
              <a:rPr lang="en-US" sz="2800" b="0" i="0" dirty="0">
                <a:solidFill>
                  <a:srgbClr val="000000"/>
                </a:solidFill>
                <a:effectLst/>
              </a:rPr>
              <a:t> (</a:t>
            </a:r>
            <a:r>
              <a:rPr lang="ko-KR" altLang="en-US" sz="2800" b="0" i="0" dirty="0">
                <a:solidFill>
                  <a:srgbClr val="000000"/>
                </a:solidFill>
                <a:effectLst/>
              </a:rPr>
              <a:t>바</a:t>
            </a:r>
            <a:r>
              <a:rPr lang="en-US" altLang="ko-KR" sz="2800" b="0" i="0" dirty="0">
                <a:solidFill>
                  <a:srgbClr val="000000"/>
                </a:solidFill>
                <a:effectLst/>
              </a:rPr>
              <a:t>). Recall that</a:t>
            </a:r>
          </a:p>
          <a:p>
            <a:r>
              <a:rPr lang="en-US" altLang="ko-KR" sz="2800" dirty="0">
                <a:solidFill>
                  <a:srgbClr val="000000"/>
                </a:solidFill>
              </a:rPr>
              <a:t>we've already covered </a:t>
            </a:r>
            <a:r>
              <a:rPr lang="en-US" altLang="ko-KR" sz="2800" b="0" i="0" dirty="0">
                <a:solidFill>
                  <a:srgbClr val="000000"/>
                </a:solidFill>
                <a:effectLst/>
              </a:rPr>
              <a:t> </a:t>
            </a:r>
            <a:r>
              <a:rPr lang="zh-CN" altLang="en-US" sz="2800" b="1" i="0" dirty="0">
                <a:solidFill>
                  <a:srgbClr val="000000"/>
                </a:solidFill>
                <a:effectLst/>
              </a:rPr>
              <a:t>訶</a:t>
            </a:r>
            <a:r>
              <a:rPr lang="zh-CN" altLang="en-US" sz="2800" b="0" i="0" dirty="0">
                <a:solidFill>
                  <a:srgbClr val="000000"/>
                </a:solidFill>
                <a:effectLst/>
              </a:rPr>
              <a:t> </a:t>
            </a:r>
            <a:r>
              <a:rPr lang="en-US" altLang="zh-CN" sz="2800" b="0" i="0" dirty="0">
                <a:solidFill>
                  <a:srgbClr val="000000"/>
                </a:solidFill>
                <a:effectLst/>
              </a:rPr>
              <a:t>ha (</a:t>
            </a:r>
            <a:r>
              <a:rPr lang="ko-KR" altLang="en-US" sz="2800" b="0" i="0" dirty="0">
                <a:solidFill>
                  <a:srgbClr val="000000"/>
                </a:solidFill>
                <a:effectLst/>
                <a:latin typeface="Times New Roman" panose="02020603050405020304" pitchFamily="18" charset="0"/>
              </a:rPr>
              <a:t>하</a:t>
            </a:r>
            <a:r>
              <a:rPr lang="en-US" altLang="ko-KR" sz="2800" b="0" i="0" dirty="0">
                <a:solidFill>
                  <a:srgbClr val="000000"/>
                </a:solidFill>
                <a:effectLst/>
                <a:latin typeface="Times New Roman" panose="02020603050405020304" pitchFamily="18" charset="0"/>
              </a:rPr>
              <a:t>), which is the 2</a:t>
            </a:r>
            <a:r>
              <a:rPr lang="en-US" altLang="ko-KR" sz="2800" b="0" i="0" baseline="30000" dirty="0">
                <a:solidFill>
                  <a:srgbClr val="000000"/>
                </a:solidFill>
                <a:effectLst/>
                <a:latin typeface="Times New Roman" panose="02020603050405020304" pitchFamily="18" charset="0"/>
              </a:rPr>
              <a:t>nd</a:t>
            </a:r>
            <a:r>
              <a:rPr lang="en-US" altLang="ko-KR" sz="2800" b="0" i="0" dirty="0">
                <a:solidFill>
                  <a:srgbClr val="000000"/>
                </a:solidFill>
                <a:effectLst/>
                <a:latin typeface="Times New Roman" panose="02020603050405020304" pitchFamily="18" charset="0"/>
              </a:rPr>
              <a:t> character in the title.</a:t>
            </a:r>
            <a:endParaRPr lang="en-US" sz="2800" dirty="0"/>
          </a:p>
        </p:txBody>
      </p:sp>
      <p:sp>
        <p:nvSpPr>
          <p:cNvPr id="7" name="TextBox 6">
            <a:extLst>
              <a:ext uri="{FF2B5EF4-FFF2-40B4-BE49-F238E27FC236}">
                <a16:creationId xmlns:a16="http://schemas.microsoft.com/office/drawing/2014/main" id="{CB46702F-B5E3-84CD-753E-56A79AD5B894}"/>
              </a:ext>
            </a:extLst>
          </p:cNvPr>
          <p:cNvSpPr txBox="1"/>
          <p:nvPr/>
        </p:nvSpPr>
        <p:spPr>
          <a:xfrm>
            <a:off x="210457" y="136525"/>
            <a:ext cx="11836400" cy="532903"/>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3.8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(Xuanzang's Heart Sutra, Lesson Three)</a:t>
            </a:r>
          </a:p>
        </p:txBody>
      </p:sp>
      <p:sp>
        <p:nvSpPr>
          <p:cNvPr id="8" name="Rectangle 7">
            <a:extLst>
              <a:ext uri="{FF2B5EF4-FFF2-40B4-BE49-F238E27FC236}">
                <a16:creationId xmlns:a16="http://schemas.microsoft.com/office/drawing/2014/main" id="{D98BD1E5-9226-3C1D-80BD-B73B1A0F99C7}"/>
              </a:ext>
            </a:extLst>
          </p:cNvPr>
          <p:cNvSpPr/>
          <p:nvPr/>
        </p:nvSpPr>
        <p:spPr>
          <a:xfrm>
            <a:off x="476596" y="4616820"/>
            <a:ext cx="4610662" cy="1666212"/>
          </a:xfrm>
          <a:prstGeom prst="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D3BCC938-1BF7-1910-A512-28CE1C999950}"/>
              </a:ext>
            </a:extLst>
          </p:cNvPr>
          <p:cNvPicPr>
            <a:picLocks noChangeAspect="1"/>
          </p:cNvPicPr>
          <p:nvPr/>
        </p:nvPicPr>
        <p:blipFill>
          <a:blip r:embed="rId2"/>
          <a:stretch>
            <a:fillRect/>
          </a:stretch>
        </p:blipFill>
        <p:spPr>
          <a:xfrm>
            <a:off x="9147631" y="1682794"/>
            <a:ext cx="2514600" cy="3590925"/>
          </a:xfrm>
          <a:prstGeom prst="rect">
            <a:avLst/>
          </a:prstGeom>
        </p:spPr>
      </p:pic>
      <p:sp>
        <p:nvSpPr>
          <p:cNvPr id="10" name="TextBox 9">
            <a:extLst>
              <a:ext uri="{FF2B5EF4-FFF2-40B4-BE49-F238E27FC236}">
                <a16:creationId xmlns:a16="http://schemas.microsoft.com/office/drawing/2014/main" id="{BCB9A34B-817A-2571-75BF-A06F3B831574}"/>
              </a:ext>
            </a:extLst>
          </p:cNvPr>
          <p:cNvSpPr txBox="1"/>
          <p:nvPr/>
        </p:nvSpPr>
        <p:spPr>
          <a:xfrm>
            <a:off x="9147631" y="5395924"/>
            <a:ext cx="2514598" cy="1077218"/>
          </a:xfrm>
          <a:prstGeom prst="rect">
            <a:avLst/>
          </a:prstGeom>
          <a:noFill/>
        </p:spPr>
        <p:txBody>
          <a:bodyPr wrap="square" rtlCol="0">
            <a:spAutoFit/>
          </a:bodyPr>
          <a:lstStyle/>
          <a:p>
            <a:pPr algn="ctr"/>
            <a:r>
              <a:rPr lang="en-US" sz="1600" b="1" i="1" dirty="0" err="1">
                <a:solidFill>
                  <a:srgbClr val="202122"/>
                </a:solidFill>
                <a:effectLst/>
                <a:latin typeface="Arial" panose="020B0604020202020204" pitchFamily="34" charset="0"/>
              </a:rPr>
              <a:t>Svaha</a:t>
            </a:r>
            <a:r>
              <a:rPr lang="en-US" sz="1600" b="1" i="1" dirty="0">
                <a:solidFill>
                  <a:srgbClr val="202122"/>
                </a:solidFill>
                <a:effectLst/>
                <a:latin typeface="Arial" panose="020B0604020202020204" pitchFamily="34" charset="0"/>
              </a:rPr>
              <a:t>: The Sixth Finger</a:t>
            </a:r>
          </a:p>
          <a:p>
            <a:pPr algn="ctr"/>
            <a:r>
              <a:rPr lang="en-US" sz="1200" dirty="0"/>
              <a:t>2019 South Korean thriller movie directed by  Jang Jae-</a:t>
            </a:r>
            <a:r>
              <a:rPr lang="en-US" sz="1200" dirty="0" err="1"/>
              <a:t>hyun</a:t>
            </a:r>
            <a:endParaRPr lang="en-US" sz="1200" dirty="0"/>
          </a:p>
          <a:p>
            <a:pPr algn="ctr"/>
            <a:r>
              <a:rPr lang="en-US" sz="1200" dirty="0">
                <a:hlinkClick r:id="rId3"/>
              </a:rPr>
              <a:t>https://www.kmdb.or.kr/eng/db/kor/detail/movie/K/19625</a:t>
            </a:r>
            <a:endParaRPr lang="en-US" sz="1200" dirty="0"/>
          </a:p>
        </p:txBody>
      </p:sp>
      <p:sp>
        <p:nvSpPr>
          <p:cNvPr id="11" name="Rectangle 10">
            <a:extLst>
              <a:ext uri="{FF2B5EF4-FFF2-40B4-BE49-F238E27FC236}">
                <a16:creationId xmlns:a16="http://schemas.microsoft.com/office/drawing/2014/main" id="{75300101-ADA7-35B4-6B75-AC54304E58BA}"/>
              </a:ext>
            </a:extLst>
          </p:cNvPr>
          <p:cNvSpPr/>
          <p:nvPr/>
        </p:nvSpPr>
        <p:spPr>
          <a:xfrm>
            <a:off x="9147631" y="5374976"/>
            <a:ext cx="2514598" cy="107541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Left 11">
            <a:extLst>
              <a:ext uri="{FF2B5EF4-FFF2-40B4-BE49-F238E27FC236}">
                <a16:creationId xmlns:a16="http://schemas.microsoft.com/office/drawing/2014/main" id="{9E91E031-0467-F6D9-AC60-4B5588CB1F93}"/>
              </a:ext>
            </a:extLst>
          </p:cNvPr>
          <p:cNvSpPr/>
          <p:nvPr/>
        </p:nvSpPr>
        <p:spPr>
          <a:xfrm>
            <a:off x="3840480" y="3632662"/>
            <a:ext cx="448887" cy="299258"/>
          </a:xfrm>
          <a:prstGeom prst="lef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Left 12">
            <a:extLst>
              <a:ext uri="{FF2B5EF4-FFF2-40B4-BE49-F238E27FC236}">
                <a16:creationId xmlns:a16="http://schemas.microsoft.com/office/drawing/2014/main" id="{C1BBCACD-D074-9EB2-D3CB-44CC9F251853}"/>
              </a:ext>
            </a:extLst>
          </p:cNvPr>
          <p:cNvSpPr/>
          <p:nvPr/>
        </p:nvSpPr>
        <p:spPr>
          <a:xfrm>
            <a:off x="7858298" y="3632662"/>
            <a:ext cx="448887" cy="299258"/>
          </a:xfrm>
          <a:prstGeom prst="lef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a:extLst>
              <a:ext uri="{FF2B5EF4-FFF2-40B4-BE49-F238E27FC236}">
                <a16:creationId xmlns:a16="http://schemas.microsoft.com/office/drawing/2014/main" id="{545476D9-8976-331E-5D30-A93DECEF1D9F}"/>
              </a:ext>
            </a:extLst>
          </p:cNvPr>
          <p:cNvCxnSpPr/>
          <p:nvPr/>
        </p:nvCxnSpPr>
        <p:spPr>
          <a:xfrm flipH="1">
            <a:off x="1903615" y="2876204"/>
            <a:ext cx="515389" cy="55279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5C5A561-A82D-0994-B14B-BD621D9080EF}"/>
              </a:ext>
            </a:extLst>
          </p:cNvPr>
          <p:cNvCxnSpPr/>
          <p:nvPr/>
        </p:nvCxnSpPr>
        <p:spPr>
          <a:xfrm>
            <a:off x="2618509" y="2826327"/>
            <a:ext cx="0" cy="49045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81EC4AEA-C6DB-C757-C84C-5E1995B0BCB6}"/>
              </a:ext>
            </a:extLst>
          </p:cNvPr>
          <p:cNvCxnSpPr/>
          <p:nvPr/>
        </p:nvCxnSpPr>
        <p:spPr>
          <a:xfrm>
            <a:off x="2851265" y="2826327"/>
            <a:ext cx="473826" cy="60267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DE752C2-3833-E791-7981-705C36BD8C65}"/>
              </a:ext>
            </a:extLst>
          </p:cNvPr>
          <p:cNvCxnSpPr/>
          <p:nvPr/>
        </p:nvCxnSpPr>
        <p:spPr>
          <a:xfrm>
            <a:off x="4789714" y="1853738"/>
            <a:ext cx="0" cy="2502131"/>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364B172B-C4EC-4368-56C9-4C0EB04827E2}"/>
              </a:ext>
            </a:extLst>
          </p:cNvPr>
          <p:cNvCxnSpPr/>
          <p:nvPr/>
        </p:nvCxnSpPr>
        <p:spPr>
          <a:xfrm flipH="1">
            <a:off x="5669280" y="2826327"/>
            <a:ext cx="615142" cy="60267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250848EC-E3D6-9B9E-C40A-186AC34DAD29}"/>
              </a:ext>
            </a:extLst>
          </p:cNvPr>
          <p:cNvCxnSpPr/>
          <p:nvPr/>
        </p:nvCxnSpPr>
        <p:spPr>
          <a:xfrm>
            <a:off x="6467302" y="2876204"/>
            <a:ext cx="0" cy="44057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8184A3FE-80BB-797C-7C1A-F240EBF5EF12}"/>
              </a:ext>
            </a:extLst>
          </p:cNvPr>
          <p:cNvCxnSpPr/>
          <p:nvPr/>
        </p:nvCxnSpPr>
        <p:spPr>
          <a:xfrm>
            <a:off x="6716684" y="2826327"/>
            <a:ext cx="681643" cy="68164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DE3CFBB2-190B-D011-2F84-3E48BB3C73C7}"/>
              </a:ext>
            </a:extLst>
          </p:cNvPr>
          <p:cNvCxnSpPr/>
          <p:nvPr/>
        </p:nvCxnSpPr>
        <p:spPr>
          <a:xfrm flipH="1">
            <a:off x="6096000" y="4064924"/>
            <a:ext cx="279862" cy="54336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2385FEB6-C995-C7A1-1163-187112948FBF}"/>
              </a:ext>
            </a:extLst>
          </p:cNvPr>
          <p:cNvCxnSpPr>
            <a:cxnSpLocks/>
          </p:cNvCxnSpPr>
          <p:nvPr/>
        </p:nvCxnSpPr>
        <p:spPr>
          <a:xfrm>
            <a:off x="6467302" y="4064924"/>
            <a:ext cx="0" cy="54336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5544DDC5-A4A4-0B45-6CA1-EC08D5A9089D}"/>
              </a:ext>
            </a:extLst>
          </p:cNvPr>
          <p:cNvCxnSpPr>
            <a:cxnSpLocks/>
          </p:cNvCxnSpPr>
          <p:nvPr/>
        </p:nvCxnSpPr>
        <p:spPr>
          <a:xfrm>
            <a:off x="6608618" y="4064924"/>
            <a:ext cx="340822" cy="54336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425149DF-861C-BE4D-2EC7-9E81BE86350B}"/>
              </a:ext>
            </a:extLst>
          </p:cNvPr>
          <p:cNvSpPr txBox="1"/>
          <p:nvPr/>
        </p:nvSpPr>
        <p:spPr>
          <a:xfrm>
            <a:off x="1923010" y="2297401"/>
            <a:ext cx="515389" cy="369332"/>
          </a:xfrm>
          <a:prstGeom prst="rect">
            <a:avLst/>
          </a:prstGeom>
          <a:noFill/>
        </p:spPr>
        <p:txBody>
          <a:bodyPr wrap="square" rtlCol="0">
            <a:spAutoFit/>
          </a:bodyPr>
          <a:lstStyle/>
          <a:p>
            <a:r>
              <a:rPr lang="en-US" b="1" dirty="0"/>
              <a:t>70</a:t>
            </a:r>
          </a:p>
        </p:txBody>
      </p:sp>
      <p:sp>
        <p:nvSpPr>
          <p:cNvPr id="37" name="TextBox 36">
            <a:extLst>
              <a:ext uri="{FF2B5EF4-FFF2-40B4-BE49-F238E27FC236}">
                <a16:creationId xmlns:a16="http://schemas.microsoft.com/office/drawing/2014/main" id="{85F5ED56-C523-CF44-DAF7-1C0C67B469C5}"/>
              </a:ext>
            </a:extLst>
          </p:cNvPr>
          <p:cNvSpPr txBox="1"/>
          <p:nvPr/>
        </p:nvSpPr>
        <p:spPr>
          <a:xfrm>
            <a:off x="2438399" y="4029483"/>
            <a:ext cx="473825" cy="369332"/>
          </a:xfrm>
          <a:prstGeom prst="rect">
            <a:avLst/>
          </a:prstGeom>
          <a:noFill/>
        </p:spPr>
        <p:txBody>
          <a:bodyPr wrap="square" rtlCol="0">
            <a:spAutoFit/>
          </a:bodyPr>
          <a:lstStyle/>
          <a:p>
            <a:r>
              <a:rPr lang="en-US" b="1" dirty="0"/>
              <a:t>81</a:t>
            </a:r>
          </a:p>
        </p:txBody>
      </p:sp>
      <p:sp>
        <p:nvSpPr>
          <p:cNvPr id="38" name="TextBox 37">
            <a:extLst>
              <a:ext uri="{FF2B5EF4-FFF2-40B4-BE49-F238E27FC236}">
                <a16:creationId xmlns:a16="http://schemas.microsoft.com/office/drawing/2014/main" id="{32E0C21D-E1AA-1610-FD52-B6BB33E4F0FD}"/>
              </a:ext>
            </a:extLst>
          </p:cNvPr>
          <p:cNvSpPr txBox="1"/>
          <p:nvPr/>
        </p:nvSpPr>
        <p:spPr>
          <a:xfrm>
            <a:off x="3100649" y="4042124"/>
            <a:ext cx="473825" cy="369332"/>
          </a:xfrm>
          <a:prstGeom prst="rect">
            <a:avLst/>
          </a:prstGeom>
          <a:noFill/>
        </p:spPr>
        <p:txBody>
          <a:bodyPr wrap="square" rtlCol="0">
            <a:spAutoFit/>
          </a:bodyPr>
          <a:lstStyle/>
          <a:p>
            <a:r>
              <a:rPr lang="en-US" b="1" dirty="0"/>
              <a:t>82</a:t>
            </a:r>
          </a:p>
        </p:txBody>
      </p:sp>
      <p:sp>
        <p:nvSpPr>
          <p:cNvPr id="39" name="TextBox 38">
            <a:extLst>
              <a:ext uri="{FF2B5EF4-FFF2-40B4-BE49-F238E27FC236}">
                <a16:creationId xmlns:a16="http://schemas.microsoft.com/office/drawing/2014/main" id="{A495B1A9-C329-BD65-4E5E-1E00357D2CFA}"/>
              </a:ext>
            </a:extLst>
          </p:cNvPr>
          <p:cNvSpPr txBox="1"/>
          <p:nvPr/>
        </p:nvSpPr>
        <p:spPr>
          <a:xfrm>
            <a:off x="5849257" y="2297401"/>
            <a:ext cx="435165" cy="369332"/>
          </a:xfrm>
          <a:prstGeom prst="rect">
            <a:avLst/>
          </a:prstGeom>
          <a:noFill/>
        </p:spPr>
        <p:txBody>
          <a:bodyPr wrap="square" rtlCol="0">
            <a:spAutoFit/>
          </a:bodyPr>
          <a:lstStyle/>
          <a:p>
            <a:r>
              <a:rPr lang="en-US" b="1" dirty="0"/>
              <a:t>71</a:t>
            </a:r>
          </a:p>
        </p:txBody>
      </p:sp>
    </p:spTree>
    <p:extLst>
      <p:ext uri="{BB962C8B-B14F-4D97-AF65-F5344CB8AC3E}">
        <p14:creationId xmlns:p14="http://schemas.microsoft.com/office/powerpoint/2010/main" val="71774945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7665</TotalTime>
  <Words>3171</Words>
  <Application>Microsoft Office PowerPoint</Application>
  <PresentationFormat>Widescreen</PresentationFormat>
  <Paragraphs>362</Paragraphs>
  <Slides>15</Slides>
  <Notes>0</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15</vt:i4>
      </vt:variant>
    </vt:vector>
  </HeadingPairs>
  <TitlesOfParts>
    <vt:vector size="33" baseType="lpstr">
      <vt:lpstr>Accmin</vt:lpstr>
      <vt:lpstr>Apple SD Gothic Neo</vt:lpstr>
      <vt:lpstr>Brill</vt:lpstr>
      <vt:lpstr>DengXian</vt:lpstr>
      <vt:lpstr>DengXian</vt:lpstr>
      <vt:lpstr>Malgun Gothic</vt:lpstr>
      <vt:lpstr>Minion-DisplayItalic</vt:lpstr>
      <vt:lpstr>Minion-Italic</vt:lpstr>
      <vt:lpstr>Minion-Regular</vt:lpstr>
      <vt:lpstr>Minion-RegularSC</vt:lpstr>
      <vt:lpstr>Minitalacc</vt:lpstr>
      <vt:lpstr>MS PMincho</vt:lpstr>
      <vt:lpstr>PMingLiU</vt:lpstr>
      <vt:lpstr>Arial</vt:lpstr>
      <vt:lpstr>Calibri</vt:lpstr>
      <vt:lpstr>Calibri Light</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Curtis Steinmetz</dc:creator>
  <cp:lastModifiedBy>Curtis Steinmetz</cp:lastModifiedBy>
  <cp:revision>54</cp:revision>
  <dcterms:created xsi:type="dcterms:W3CDTF">2023-04-23T22:51:01Z</dcterms:created>
  <dcterms:modified xsi:type="dcterms:W3CDTF">2023-05-07T15:26:35Z</dcterms:modified>
</cp:coreProperties>
</file>