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91" r:id="rId3"/>
    <p:sldId id="294" r:id="rId4"/>
    <p:sldId id="258" r:id="rId5"/>
    <p:sldId id="260" r:id="rId6"/>
    <p:sldId id="292" r:id="rId7"/>
    <p:sldId id="293" r:id="rId8"/>
    <p:sldId id="296" r:id="rId9"/>
    <p:sldId id="297" r:id="rId10"/>
    <p:sldId id="298" r:id="rId11"/>
    <p:sldId id="299" r:id="rId12"/>
    <p:sldId id="300" r:id="rId13"/>
    <p:sldId id="304" r:id="rId14"/>
    <p:sldId id="301" r:id="rId15"/>
    <p:sldId id="302" r:id="rId16"/>
    <p:sldId id="303" r:id="rId17"/>
    <p:sldId id="305" r:id="rId18"/>
    <p:sldId id="306" r:id="rId19"/>
    <p:sldId id="307" r:id="rId20"/>
    <p:sldId id="308" r:id="rId21"/>
    <p:sldId id="309" r:id="rId22"/>
    <p:sldId id="310" r:id="rId23"/>
    <p:sldId id="311" r:id="rId24"/>
    <p:sldId id="313" r:id="rId25"/>
    <p:sldId id="314" r:id="rId26"/>
    <p:sldId id="31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2" autoAdjust="0"/>
    <p:restoredTop sz="94660"/>
  </p:normalViewPr>
  <p:slideViewPr>
    <p:cSldViewPr snapToGrid="0">
      <p:cViewPr varScale="1">
        <p:scale>
          <a:sx n="71" d="100"/>
          <a:sy n="71" d="100"/>
        </p:scale>
        <p:origin x="72" y="8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A74D9-0841-3ECD-D216-BECA4A4B48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0AB403-27FA-BCA9-270B-70EBD2713D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78E2FF-27E6-5E42-ED05-782E28043058}"/>
              </a:ext>
            </a:extLst>
          </p:cNvPr>
          <p:cNvSpPr>
            <a:spLocks noGrp="1"/>
          </p:cNvSpPr>
          <p:nvPr>
            <p:ph type="dt" sz="half" idx="10"/>
          </p:nvPr>
        </p:nvSpPr>
        <p:spPr/>
        <p:txBody>
          <a:bodyPr/>
          <a:lstStyle/>
          <a:p>
            <a:fld id="{EF454D48-F854-440E-90C6-2FA2AC6B7731}" type="datetime1">
              <a:rPr lang="en-US" smtClean="0"/>
              <a:t>5/25/2023</a:t>
            </a:fld>
            <a:endParaRPr lang="en-US"/>
          </a:p>
        </p:txBody>
      </p:sp>
      <p:sp>
        <p:nvSpPr>
          <p:cNvPr id="5" name="Footer Placeholder 4">
            <a:extLst>
              <a:ext uri="{FF2B5EF4-FFF2-40B4-BE49-F238E27FC236}">
                <a16:creationId xmlns:a16="http://schemas.microsoft.com/office/drawing/2014/main" id="{8B4EE955-17B4-A81F-7DC2-8893BF3D4E4A}"/>
              </a:ext>
            </a:extLst>
          </p:cNvPr>
          <p:cNvSpPr>
            <a:spLocks noGrp="1"/>
          </p:cNvSpPr>
          <p:nvPr>
            <p:ph type="ftr" sz="quarter" idx="11"/>
          </p:nvPr>
        </p:nvSpPr>
        <p:spPr/>
        <p:txBody>
          <a:bodyPr/>
          <a:lstStyle/>
          <a:p>
            <a:r>
              <a:rPr lang="en-US" dirty="0"/>
              <a:t>Xuanzang's Heart Sutra in Sino-Korean</a:t>
            </a:r>
          </a:p>
        </p:txBody>
      </p:sp>
      <p:sp>
        <p:nvSpPr>
          <p:cNvPr id="6" name="Slide Number Placeholder 5">
            <a:extLst>
              <a:ext uri="{FF2B5EF4-FFF2-40B4-BE49-F238E27FC236}">
                <a16:creationId xmlns:a16="http://schemas.microsoft.com/office/drawing/2014/main" id="{B0D09EA1-E1D6-3D10-218A-D92ED57ED283}"/>
              </a:ext>
            </a:extLst>
          </p:cNvPr>
          <p:cNvSpPr>
            <a:spLocks noGrp="1"/>
          </p:cNvSpPr>
          <p:nvPr>
            <p:ph type="sldNum" sz="quarter" idx="12"/>
          </p:nvPr>
        </p:nvSpPr>
        <p:spPr/>
        <p:txBody>
          <a:bodyPr/>
          <a:lstStyle/>
          <a:p>
            <a:fld id="{A00E018F-D9BC-4A27-B77F-8DAA719037AE}" type="slidenum">
              <a:rPr lang="en-US" smtClean="0"/>
              <a:t>‹#›</a:t>
            </a:fld>
            <a:endParaRPr lang="en-US"/>
          </a:p>
        </p:txBody>
      </p:sp>
    </p:spTree>
    <p:extLst>
      <p:ext uri="{BB962C8B-B14F-4D97-AF65-F5344CB8AC3E}">
        <p14:creationId xmlns:p14="http://schemas.microsoft.com/office/powerpoint/2010/main" val="1983954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10E96-C26A-6285-7F81-24002C05F3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42564A-EFD2-82B7-92CE-21A11CCECB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40418D-43E6-ADB7-D297-DC6A87B4661E}"/>
              </a:ext>
            </a:extLst>
          </p:cNvPr>
          <p:cNvSpPr>
            <a:spLocks noGrp="1"/>
          </p:cNvSpPr>
          <p:nvPr>
            <p:ph type="dt" sz="half" idx="10"/>
          </p:nvPr>
        </p:nvSpPr>
        <p:spPr/>
        <p:txBody>
          <a:bodyPr/>
          <a:lstStyle/>
          <a:p>
            <a:fld id="{4D6B3ACD-B208-4F5F-AFD7-5C770076EA66}" type="datetime1">
              <a:rPr lang="en-US" smtClean="0"/>
              <a:t>5/25/2023</a:t>
            </a:fld>
            <a:endParaRPr lang="en-US"/>
          </a:p>
        </p:txBody>
      </p:sp>
      <p:sp>
        <p:nvSpPr>
          <p:cNvPr id="5" name="Footer Placeholder 4">
            <a:extLst>
              <a:ext uri="{FF2B5EF4-FFF2-40B4-BE49-F238E27FC236}">
                <a16:creationId xmlns:a16="http://schemas.microsoft.com/office/drawing/2014/main" id="{26D2294D-724E-1245-162A-550F21B596BC}"/>
              </a:ext>
            </a:extLst>
          </p:cNvPr>
          <p:cNvSpPr>
            <a:spLocks noGrp="1"/>
          </p:cNvSpPr>
          <p:nvPr>
            <p:ph type="ftr" sz="quarter" idx="11"/>
          </p:nvPr>
        </p:nvSpPr>
        <p:spPr/>
        <p:txBody>
          <a:bodyPr/>
          <a:lstStyle/>
          <a:p>
            <a:r>
              <a:rPr lang="en-US" dirty="0"/>
              <a:t>Xuanzang's Heart Sutra in Sino-Korean</a:t>
            </a:r>
          </a:p>
        </p:txBody>
      </p:sp>
      <p:sp>
        <p:nvSpPr>
          <p:cNvPr id="6" name="Slide Number Placeholder 5">
            <a:extLst>
              <a:ext uri="{FF2B5EF4-FFF2-40B4-BE49-F238E27FC236}">
                <a16:creationId xmlns:a16="http://schemas.microsoft.com/office/drawing/2014/main" id="{92A3670C-3D5A-BA03-9917-4E8D82746E4E}"/>
              </a:ext>
            </a:extLst>
          </p:cNvPr>
          <p:cNvSpPr>
            <a:spLocks noGrp="1"/>
          </p:cNvSpPr>
          <p:nvPr>
            <p:ph type="sldNum" sz="quarter" idx="12"/>
          </p:nvPr>
        </p:nvSpPr>
        <p:spPr/>
        <p:txBody>
          <a:bodyPr/>
          <a:lstStyle/>
          <a:p>
            <a:fld id="{A00E018F-D9BC-4A27-B77F-8DAA719037AE}" type="slidenum">
              <a:rPr lang="en-US" smtClean="0"/>
              <a:t>‹#›</a:t>
            </a:fld>
            <a:endParaRPr lang="en-US"/>
          </a:p>
        </p:txBody>
      </p:sp>
    </p:spTree>
    <p:extLst>
      <p:ext uri="{BB962C8B-B14F-4D97-AF65-F5344CB8AC3E}">
        <p14:creationId xmlns:p14="http://schemas.microsoft.com/office/powerpoint/2010/main" val="1841481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689573-DCF2-76AE-3B1A-2A4B37C70D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CF057B-EF03-09B8-BFE8-16A45A869B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848CD0-BF61-DF3E-B6E2-E1B830EC811E}"/>
              </a:ext>
            </a:extLst>
          </p:cNvPr>
          <p:cNvSpPr>
            <a:spLocks noGrp="1"/>
          </p:cNvSpPr>
          <p:nvPr>
            <p:ph type="dt" sz="half" idx="10"/>
          </p:nvPr>
        </p:nvSpPr>
        <p:spPr/>
        <p:txBody>
          <a:bodyPr/>
          <a:lstStyle/>
          <a:p>
            <a:fld id="{7940B640-6797-4330-B44E-7BE154983C9C}" type="datetime1">
              <a:rPr lang="en-US" smtClean="0"/>
              <a:t>5/25/2023</a:t>
            </a:fld>
            <a:endParaRPr lang="en-US"/>
          </a:p>
        </p:txBody>
      </p:sp>
      <p:sp>
        <p:nvSpPr>
          <p:cNvPr id="5" name="Footer Placeholder 4">
            <a:extLst>
              <a:ext uri="{FF2B5EF4-FFF2-40B4-BE49-F238E27FC236}">
                <a16:creationId xmlns:a16="http://schemas.microsoft.com/office/drawing/2014/main" id="{AD2C0D27-E274-8605-879A-F09FC7D3C743}"/>
              </a:ext>
            </a:extLst>
          </p:cNvPr>
          <p:cNvSpPr>
            <a:spLocks noGrp="1"/>
          </p:cNvSpPr>
          <p:nvPr>
            <p:ph type="ftr" sz="quarter" idx="11"/>
          </p:nvPr>
        </p:nvSpPr>
        <p:spPr/>
        <p:txBody>
          <a:bodyPr/>
          <a:lstStyle/>
          <a:p>
            <a:r>
              <a:rPr lang="en-US" dirty="0"/>
              <a:t>Xuanzang's Heart Sutra in Sino-Korean</a:t>
            </a:r>
          </a:p>
        </p:txBody>
      </p:sp>
      <p:sp>
        <p:nvSpPr>
          <p:cNvPr id="6" name="Slide Number Placeholder 5">
            <a:extLst>
              <a:ext uri="{FF2B5EF4-FFF2-40B4-BE49-F238E27FC236}">
                <a16:creationId xmlns:a16="http://schemas.microsoft.com/office/drawing/2014/main" id="{C411AE4A-E804-9EE4-D3DB-5DC6D25B3F46}"/>
              </a:ext>
            </a:extLst>
          </p:cNvPr>
          <p:cNvSpPr>
            <a:spLocks noGrp="1"/>
          </p:cNvSpPr>
          <p:nvPr>
            <p:ph type="sldNum" sz="quarter" idx="12"/>
          </p:nvPr>
        </p:nvSpPr>
        <p:spPr/>
        <p:txBody>
          <a:bodyPr/>
          <a:lstStyle/>
          <a:p>
            <a:fld id="{A00E018F-D9BC-4A27-B77F-8DAA719037AE}" type="slidenum">
              <a:rPr lang="en-US" smtClean="0"/>
              <a:t>‹#›</a:t>
            </a:fld>
            <a:endParaRPr lang="en-US"/>
          </a:p>
        </p:txBody>
      </p:sp>
    </p:spTree>
    <p:extLst>
      <p:ext uri="{BB962C8B-B14F-4D97-AF65-F5344CB8AC3E}">
        <p14:creationId xmlns:p14="http://schemas.microsoft.com/office/powerpoint/2010/main" val="1743108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CF0B9-672F-9AD5-D218-C85EA0B26D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BEF90B-0275-79B8-BB55-3DFBD27256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223EC7-5105-F402-0B2D-FC95014CC68F}"/>
              </a:ext>
            </a:extLst>
          </p:cNvPr>
          <p:cNvSpPr>
            <a:spLocks noGrp="1"/>
          </p:cNvSpPr>
          <p:nvPr>
            <p:ph type="dt" sz="half" idx="10"/>
          </p:nvPr>
        </p:nvSpPr>
        <p:spPr/>
        <p:txBody>
          <a:bodyPr/>
          <a:lstStyle/>
          <a:p>
            <a:fld id="{4C2E17A9-A385-481B-8B27-4E36B7CDDDA0}" type="datetime1">
              <a:rPr lang="en-US" smtClean="0"/>
              <a:t>5/25/2023</a:t>
            </a:fld>
            <a:endParaRPr lang="en-US"/>
          </a:p>
        </p:txBody>
      </p:sp>
      <p:sp>
        <p:nvSpPr>
          <p:cNvPr id="5" name="Footer Placeholder 4">
            <a:extLst>
              <a:ext uri="{FF2B5EF4-FFF2-40B4-BE49-F238E27FC236}">
                <a16:creationId xmlns:a16="http://schemas.microsoft.com/office/drawing/2014/main" id="{E15A076B-8E7A-90EB-8590-5CDA49DB96AB}"/>
              </a:ext>
            </a:extLst>
          </p:cNvPr>
          <p:cNvSpPr>
            <a:spLocks noGrp="1"/>
          </p:cNvSpPr>
          <p:nvPr>
            <p:ph type="ftr" sz="quarter" idx="11"/>
          </p:nvPr>
        </p:nvSpPr>
        <p:spPr/>
        <p:txBody>
          <a:bodyPr/>
          <a:lstStyle/>
          <a:p>
            <a:r>
              <a:rPr lang="en-US" dirty="0"/>
              <a:t>Xuanzang's Heart Sutra in Sino-Korean</a:t>
            </a:r>
          </a:p>
        </p:txBody>
      </p:sp>
      <p:sp>
        <p:nvSpPr>
          <p:cNvPr id="6" name="Slide Number Placeholder 5">
            <a:extLst>
              <a:ext uri="{FF2B5EF4-FFF2-40B4-BE49-F238E27FC236}">
                <a16:creationId xmlns:a16="http://schemas.microsoft.com/office/drawing/2014/main" id="{A087EA32-6CC8-F608-4E52-74597A457108}"/>
              </a:ext>
            </a:extLst>
          </p:cNvPr>
          <p:cNvSpPr>
            <a:spLocks noGrp="1"/>
          </p:cNvSpPr>
          <p:nvPr>
            <p:ph type="sldNum" sz="quarter" idx="12"/>
          </p:nvPr>
        </p:nvSpPr>
        <p:spPr/>
        <p:txBody>
          <a:bodyPr/>
          <a:lstStyle/>
          <a:p>
            <a:fld id="{A00E018F-D9BC-4A27-B77F-8DAA719037AE}" type="slidenum">
              <a:rPr lang="en-US" smtClean="0"/>
              <a:t>‹#›</a:t>
            </a:fld>
            <a:endParaRPr lang="en-US"/>
          </a:p>
        </p:txBody>
      </p:sp>
    </p:spTree>
    <p:extLst>
      <p:ext uri="{BB962C8B-B14F-4D97-AF65-F5344CB8AC3E}">
        <p14:creationId xmlns:p14="http://schemas.microsoft.com/office/powerpoint/2010/main" val="2225096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7637-F21D-4CAA-74E8-AE3ABDC3F5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9A0408-A79F-1994-566E-6E85A63F47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56AE59-87A9-31C7-7520-69B3B8024C96}"/>
              </a:ext>
            </a:extLst>
          </p:cNvPr>
          <p:cNvSpPr>
            <a:spLocks noGrp="1"/>
          </p:cNvSpPr>
          <p:nvPr>
            <p:ph type="dt" sz="half" idx="10"/>
          </p:nvPr>
        </p:nvSpPr>
        <p:spPr/>
        <p:txBody>
          <a:bodyPr/>
          <a:lstStyle/>
          <a:p>
            <a:fld id="{0792998F-7457-4033-A51B-9B73C892A5A0}" type="datetime1">
              <a:rPr lang="en-US" smtClean="0"/>
              <a:t>5/25/2023</a:t>
            </a:fld>
            <a:endParaRPr lang="en-US"/>
          </a:p>
        </p:txBody>
      </p:sp>
      <p:sp>
        <p:nvSpPr>
          <p:cNvPr id="5" name="Footer Placeholder 4">
            <a:extLst>
              <a:ext uri="{FF2B5EF4-FFF2-40B4-BE49-F238E27FC236}">
                <a16:creationId xmlns:a16="http://schemas.microsoft.com/office/drawing/2014/main" id="{E1D6FB7E-C5D8-D878-F777-8DAF95675F3D}"/>
              </a:ext>
            </a:extLst>
          </p:cNvPr>
          <p:cNvSpPr>
            <a:spLocks noGrp="1"/>
          </p:cNvSpPr>
          <p:nvPr>
            <p:ph type="ftr" sz="quarter" idx="11"/>
          </p:nvPr>
        </p:nvSpPr>
        <p:spPr/>
        <p:txBody>
          <a:bodyPr/>
          <a:lstStyle/>
          <a:p>
            <a:r>
              <a:rPr lang="en-US" dirty="0"/>
              <a:t>Xuanzang's Heart Sutra in Sino-Korean</a:t>
            </a:r>
          </a:p>
        </p:txBody>
      </p:sp>
      <p:sp>
        <p:nvSpPr>
          <p:cNvPr id="6" name="Slide Number Placeholder 5">
            <a:extLst>
              <a:ext uri="{FF2B5EF4-FFF2-40B4-BE49-F238E27FC236}">
                <a16:creationId xmlns:a16="http://schemas.microsoft.com/office/drawing/2014/main" id="{FA26DE0B-1770-373E-6502-E9BDB2FD6B54}"/>
              </a:ext>
            </a:extLst>
          </p:cNvPr>
          <p:cNvSpPr>
            <a:spLocks noGrp="1"/>
          </p:cNvSpPr>
          <p:nvPr>
            <p:ph type="sldNum" sz="quarter" idx="12"/>
          </p:nvPr>
        </p:nvSpPr>
        <p:spPr/>
        <p:txBody>
          <a:bodyPr/>
          <a:lstStyle/>
          <a:p>
            <a:fld id="{A00E018F-D9BC-4A27-B77F-8DAA719037AE}" type="slidenum">
              <a:rPr lang="en-US" smtClean="0"/>
              <a:t>‹#›</a:t>
            </a:fld>
            <a:endParaRPr lang="en-US"/>
          </a:p>
        </p:txBody>
      </p:sp>
    </p:spTree>
    <p:extLst>
      <p:ext uri="{BB962C8B-B14F-4D97-AF65-F5344CB8AC3E}">
        <p14:creationId xmlns:p14="http://schemas.microsoft.com/office/powerpoint/2010/main" val="667956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A0C65-D35E-5663-7851-D6581955BE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E2E614-777E-B806-ADF1-3C79F8BB78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FB2A2F-8BF4-AF3F-3D68-6E9D31E458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CF55CA-0358-9703-7D99-0DEBB3679B86}"/>
              </a:ext>
            </a:extLst>
          </p:cNvPr>
          <p:cNvSpPr>
            <a:spLocks noGrp="1"/>
          </p:cNvSpPr>
          <p:nvPr>
            <p:ph type="dt" sz="half" idx="10"/>
          </p:nvPr>
        </p:nvSpPr>
        <p:spPr/>
        <p:txBody>
          <a:bodyPr/>
          <a:lstStyle/>
          <a:p>
            <a:fld id="{E4C89651-DF66-4A92-BC24-C583DEBF2058}" type="datetime1">
              <a:rPr lang="en-US" smtClean="0"/>
              <a:t>5/25/2023</a:t>
            </a:fld>
            <a:endParaRPr lang="en-US"/>
          </a:p>
        </p:txBody>
      </p:sp>
      <p:sp>
        <p:nvSpPr>
          <p:cNvPr id="6" name="Footer Placeholder 5">
            <a:extLst>
              <a:ext uri="{FF2B5EF4-FFF2-40B4-BE49-F238E27FC236}">
                <a16:creationId xmlns:a16="http://schemas.microsoft.com/office/drawing/2014/main" id="{A0B1CA3C-012A-709F-7A44-6DE9A84653B5}"/>
              </a:ext>
            </a:extLst>
          </p:cNvPr>
          <p:cNvSpPr>
            <a:spLocks noGrp="1"/>
          </p:cNvSpPr>
          <p:nvPr>
            <p:ph type="ftr" sz="quarter" idx="11"/>
          </p:nvPr>
        </p:nvSpPr>
        <p:spPr/>
        <p:txBody>
          <a:bodyPr/>
          <a:lstStyle/>
          <a:p>
            <a:r>
              <a:rPr lang="en-US" dirty="0"/>
              <a:t>Xuanzang's Heart Sutra in Sino-Korean</a:t>
            </a:r>
          </a:p>
        </p:txBody>
      </p:sp>
      <p:sp>
        <p:nvSpPr>
          <p:cNvPr id="7" name="Slide Number Placeholder 6">
            <a:extLst>
              <a:ext uri="{FF2B5EF4-FFF2-40B4-BE49-F238E27FC236}">
                <a16:creationId xmlns:a16="http://schemas.microsoft.com/office/drawing/2014/main" id="{40A8F763-2CB2-2A80-A9A0-9595023F0B84}"/>
              </a:ext>
            </a:extLst>
          </p:cNvPr>
          <p:cNvSpPr>
            <a:spLocks noGrp="1"/>
          </p:cNvSpPr>
          <p:nvPr>
            <p:ph type="sldNum" sz="quarter" idx="12"/>
          </p:nvPr>
        </p:nvSpPr>
        <p:spPr/>
        <p:txBody>
          <a:bodyPr/>
          <a:lstStyle/>
          <a:p>
            <a:fld id="{A00E018F-D9BC-4A27-B77F-8DAA719037AE}" type="slidenum">
              <a:rPr lang="en-US" smtClean="0"/>
              <a:t>‹#›</a:t>
            </a:fld>
            <a:endParaRPr lang="en-US"/>
          </a:p>
        </p:txBody>
      </p:sp>
    </p:spTree>
    <p:extLst>
      <p:ext uri="{BB962C8B-B14F-4D97-AF65-F5344CB8AC3E}">
        <p14:creationId xmlns:p14="http://schemas.microsoft.com/office/powerpoint/2010/main" val="3625208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C10B9-26D8-F6CE-FC67-9AEA98FA78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B61412-C536-2282-EA49-736EC37889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FC6A58-6B5E-133B-990F-3194117E9D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38FE85-BAB9-C52F-401A-729A5E9B86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75FC95-941A-1C4F-05B9-D16BD9BCE3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118588-6485-5ADB-9E9F-ABB4E9272196}"/>
              </a:ext>
            </a:extLst>
          </p:cNvPr>
          <p:cNvSpPr>
            <a:spLocks noGrp="1"/>
          </p:cNvSpPr>
          <p:nvPr>
            <p:ph type="dt" sz="half" idx="10"/>
          </p:nvPr>
        </p:nvSpPr>
        <p:spPr/>
        <p:txBody>
          <a:bodyPr/>
          <a:lstStyle/>
          <a:p>
            <a:fld id="{E54EF138-AC5A-4093-B4DF-5F73E0D98E38}" type="datetime1">
              <a:rPr lang="en-US" smtClean="0"/>
              <a:t>5/25/2023</a:t>
            </a:fld>
            <a:endParaRPr lang="en-US"/>
          </a:p>
        </p:txBody>
      </p:sp>
      <p:sp>
        <p:nvSpPr>
          <p:cNvPr id="8" name="Footer Placeholder 7">
            <a:extLst>
              <a:ext uri="{FF2B5EF4-FFF2-40B4-BE49-F238E27FC236}">
                <a16:creationId xmlns:a16="http://schemas.microsoft.com/office/drawing/2014/main" id="{D01992E1-8919-6C5B-335D-013207B46278}"/>
              </a:ext>
            </a:extLst>
          </p:cNvPr>
          <p:cNvSpPr>
            <a:spLocks noGrp="1"/>
          </p:cNvSpPr>
          <p:nvPr>
            <p:ph type="ftr" sz="quarter" idx="11"/>
          </p:nvPr>
        </p:nvSpPr>
        <p:spPr/>
        <p:txBody>
          <a:bodyPr/>
          <a:lstStyle/>
          <a:p>
            <a:r>
              <a:rPr lang="en-US" dirty="0"/>
              <a:t>Xuanzang's Heart Sutra in Sino-Korean</a:t>
            </a:r>
          </a:p>
        </p:txBody>
      </p:sp>
      <p:sp>
        <p:nvSpPr>
          <p:cNvPr id="9" name="Slide Number Placeholder 8">
            <a:extLst>
              <a:ext uri="{FF2B5EF4-FFF2-40B4-BE49-F238E27FC236}">
                <a16:creationId xmlns:a16="http://schemas.microsoft.com/office/drawing/2014/main" id="{8DA64D16-789E-1C90-487C-5EE2F7410F89}"/>
              </a:ext>
            </a:extLst>
          </p:cNvPr>
          <p:cNvSpPr>
            <a:spLocks noGrp="1"/>
          </p:cNvSpPr>
          <p:nvPr>
            <p:ph type="sldNum" sz="quarter" idx="12"/>
          </p:nvPr>
        </p:nvSpPr>
        <p:spPr/>
        <p:txBody>
          <a:bodyPr/>
          <a:lstStyle/>
          <a:p>
            <a:fld id="{A00E018F-D9BC-4A27-B77F-8DAA719037AE}" type="slidenum">
              <a:rPr lang="en-US" smtClean="0"/>
              <a:t>‹#›</a:t>
            </a:fld>
            <a:endParaRPr lang="en-US"/>
          </a:p>
        </p:txBody>
      </p:sp>
    </p:spTree>
    <p:extLst>
      <p:ext uri="{BB962C8B-B14F-4D97-AF65-F5344CB8AC3E}">
        <p14:creationId xmlns:p14="http://schemas.microsoft.com/office/powerpoint/2010/main" val="2775915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20A3D-F2E8-3009-3D61-10AB95CABB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8DC748-08D6-BABC-6339-EF03F690C784}"/>
              </a:ext>
            </a:extLst>
          </p:cNvPr>
          <p:cNvSpPr>
            <a:spLocks noGrp="1"/>
          </p:cNvSpPr>
          <p:nvPr>
            <p:ph type="dt" sz="half" idx="10"/>
          </p:nvPr>
        </p:nvSpPr>
        <p:spPr/>
        <p:txBody>
          <a:bodyPr/>
          <a:lstStyle/>
          <a:p>
            <a:fld id="{ED77FE1B-4CA7-440B-BED9-B2356DBB9889}" type="datetime1">
              <a:rPr lang="en-US" smtClean="0"/>
              <a:t>5/25/2023</a:t>
            </a:fld>
            <a:endParaRPr lang="en-US"/>
          </a:p>
        </p:txBody>
      </p:sp>
      <p:sp>
        <p:nvSpPr>
          <p:cNvPr id="4" name="Footer Placeholder 3">
            <a:extLst>
              <a:ext uri="{FF2B5EF4-FFF2-40B4-BE49-F238E27FC236}">
                <a16:creationId xmlns:a16="http://schemas.microsoft.com/office/drawing/2014/main" id="{BD54FDAC-1BBC-1C07-64B4-8EA86ED11E6F}"/>
              </a:ext>
            </a:extLst>
          </p:cNvPr>
          <p:cNvSpPr>
            <a:spLocks noGrp="1"/>
          </p:cNvSpPr>
          <p:nvPr>
            <p:ph type="ftr" sz="quarter" idx="11"/>
          </p:nvPr>
        </p:nvSpPr>
        <p:spPr/>
        <p:txBody>
          <a:bodyPr/>
          <a:lstStyle/>
          <a:p>
            <a:r>
              <a:rPr lang="en-US" dirty="0"/>
              <a:t>Xuanzang's Heart Sutra in Sino-Korean</a:t>
            </a:r>
          </a:p>
        </p:txBody>
      </p:sp>
      <p:sp>
        <p:nvSpPr>
          <p:cNvPr id="5" name="Slide Number Placeholder 4">
            <a:extLst>
              <a:ext uri="{FF2B5EF4-FFF2-40B4-BE49-F238E27FC236}">
                <a16:creationId xmlns:a16="http://schemas.microsoft.com/office/drawing/2014/main" id="{891E4526-DE17-0D30-01F1-65D7F098F72B}"/>
              </a:ext>
            </a:extLst>
          </p:cNvPr>
          <p:cNvSpPr>
            <a:spLocks noGrp="1"/>
          </p:cNvSpPr>
          <p:nvPr>
            <p:ph type="sldNum" sz="quarter" idx="12"/>
          </p:nvPr>
        </p:nvSpPr>
        <p:spPr/>
        <p:txBody>
          <a:bodyPr/>
          <a:lstStyle/>
          <a:p>
            <a:fld id="{A00E018F-D9BC-4A27-B77F-8DAA719037AE}" type="slidenum">
              <a:rPr lang="en-US" smtClean="0"/>
              <a:t>‹#›</a:t>
            </a:fld>
            <a:endParaRPr lang="en-US"/>
          </a:p>
        </p:txBody>
      </p:sp>
    </p:spTree>
    <p:extLst>
      <p:ext uri="{BB962C8B-B14F-4D97-AF65-F5344CB8AC3E}">
        <p14:creationId xmlns:p14="http://schemas.microsoft.com/office/powerpoint/2010/main" val="2792958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D4271A-5CDC-EE72-368F-A43545F9029D}"/>
              </a:ext>
            </a:extLst>
          </p:cNvPr>
          <p:cNvSpPr>
            <a:spLocks noGrp="1"/>
          </p:cNvSpPr>
          <p:nvPr>
            <p:ph type="dt" sz="half" idx="10"/>
          </p:nvPr>
        </p:nvSpPr>
        <p:spPr/>
        <p:txBody>
          <a:bodyPr/>
          <a:lstStyle/>
          <a:p>
            <a:fld id="{9EBEF81C-9DEB-4E99-9039-8F1B25E5942D}" type="datetime1">
              <a:rPr lang="en-US" smtClean="0"/>
              <a:t>5/25/2023</a:t>
            </a:fld>
            <a:endParaRPr lang="en-US"/>
          </a:p>
        </p:txBody>
      </p:sp>
      <p:sp>
        <p:nvSpPr>
          <p:cNvPr id="3" name="Footer Placeholder 2">
            <a:extLst>
              <a:ext uri="{FF2B5EF4-FFF2-40B4-BE49-F238E27FC236}">
                <a16:creationId xmlns:a16="http://schemas.microsoft.com/office/drawing/2014/main" id="{6163D732-952B-10DE-DEE4-B4701B832CB9}"/>
              </a:ext>
            </a:extLst>
          </p:cNvPr>
          <p:cNvSpPr>
            <a:spLocks noGrp="1"/>
          </p:cNvSpPr>
          <p:nvPr>
            <p:ph type="ftr" sz="quarter" idx="11"/>
          </p:nvPr>
        </p:nvSpPr>
        <p:spPr/>
        <p:txBody>
          <a:bodyPr/>
          <a:lstStyle/>
          <a:p>
            <a:r>
              <a:rPr lang="en-US" dirty="0"/>
              <a:t>Xuanzang's Heart Sutra in Sino-Korean</a:t>
            </a:r>
          </a:p>
        </p:txBody>
      </p:sp>
      <p:sp>
        <p:nvSpPr>
          <p:cNvPr id="4" name="Slide Number Placeholder 3">
            <a:extLst>
              <a:ext uri="{FF2B5EF4-FFF2-40B4-BE49-F238E27FC236}">
                <a16:creationId xmlns:a16="http://schemas.microsoft.com/office/drawing/2014/main" id="{4C344A62-6AB4-B0D7-F534-C8E9E973706F}"/>
              </a:ext>
            </a:extLst>
          </p:cNvPr>
          <p:cNvSpPr>
            <a:spLocks noGrp="1"/>
          </p:cNvSpPr>
          <p:nvPr>
            <p:ph type="sldNum" sz="quarter" idx="12"/>
          </p:nvPr>
        </p:nvSpPr>
        <p:spPr/>
        <p:txBody>
          <a:bodyPr/>
          <a:lstStyle/>
          <a:p>
            <a:fld id="{A00E018F-D9BC-4A27-B77F-8DAA719037AE}" type="slidenum">
              <a:rPr lang="en-US" smtClean="0"/>
              <a:t>‹#›</a:t>
            </a:fld>
            <a:endParaRPr lang="en-US"/>
          </a:p>
        </p:txBody>
      </p:sp>
    </p:spTree>
    <p:extLst>
      <p:ext uri="{BB962C8B-B14F-4D97-AF65-F5344CB8AC3E}">
        <p14:creationId xmlns:p14="http://schemas.microsoft.com/office/powerpoint/2010/main" val="197691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6ED2D-5BA5-DBCA-D046-1608A93980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BDC40A-D08A-5902-6FD9-2FA75F3C31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C9A39D-922C-356C-E4E6-40770A3A11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976F13-AFE5-8C23-D307-48169F11B133}"/>
              </a:ext>
            </a:extLst>
          </p:cNvPr>
          <p:cNvSpPr>
            <a:spLocks noGrp="1"/>
          </p:cNvSpPr>
          <p:nvPr>
            <p:ph type="dt" sz="half" idx="10"/>
          </p:nvPr>
        </p:nvSpPr>
        <p:spPr/>
        <p:txBody>
          <a:bodyPr/>
          <a:lstStyle/>
          <a:p>
            <a:fld id="{3DE6BC6B-1ADC-4160-8B8C-91EA38889DE1}" type="datetime1">
              <a:rPr lang="en-US" smtClean="0"/>
              <a:t>5/25/2023</a:t>
            </a:fld>
            <a:endParaRPr lang="en-US"/>
          </a:p>
        </p:txBody>
      </p:sp>
      <p:sp>
        <p:nvSpPr>
          <p:cNvPr id="6" name="Footer Placeholder 5">
            <a:extLst>
              <a:ext uri="{FF2B5EF4-FFF2-40B4-BE49-F238E27FC236}">
                <a16:creationId xmlns:a16="http://schemas.microsoft.com/office/drawing/2014/main" id="{FFBCE158-D90D-AB92-483E-3D012BE3D3ED}"/>
              </a:ext>
            </a:extLst>
          </p:cNvPr>
          <p:cNvSpPr>
            <a:spLocks noGrp="1"/>
          </p:cNvSpPr>
          <p:nvPr>
            <p:ph type="ftr" sz="quarter" idx="11"/>
          </p:nvPr>
        </p:nvSpPr>
        <p:spPr/>
        <p:txBody>
          <a:bodyPr/>
          <a:lstStyle/>
          <a:p>
            <a:r>
              <a:rPr lang="en-US" dirty="0"/>
              <a:t>Xuanzang's Heart Sutra in Sino-Korean</a:t>
            </a:r>
          </a:p>
        </p:txBody>
      </p:sp>
      <p:sp>
        <p:nvSpPr>
          <p:cNvPr id="7" name="Slide Number Placeholder 6">
            <a:extLst>
              <a:ext uri="{FF2B5EF4-FFF2-40B4-BE49-F238E27FC236}">
                <a16:creationId xmlns:a16="http://schemas.microsoft.com/office/drawing/2014/main" id="{8F386D18-19C8-E8ED-9A88-19C6379C0BD9}"/>
              </a:ext>
            </a:extLst>
          </p:cNvPr>
          <p:cNvSpPr>
            <a:spLocks noGrp="1"/>
          </p:cNvSpPr>
          <p:nvPr>
            <p:ph type="sldNum" sz="quarter" idx="12"/>
          </p:nvPr>
        </p:nvSpPr>
        <p:spPr/>
        <p:txBody>
          <a:bodyPr/>
          <a:lstStyle/>
          <a:p>
            <a:fld id="{A00E018F-D9BC-4A27-B77F-8DAA719037AE}" type="slidenum">
              <a:rPr lang="en-US" smtClean="0"/>
              <a:t>‹#›</a:t>
            </a:fld>
            <a:endParaRPr lang="en-US"/>
          </a:p>
        </p:txBody>
      </p:sp>
    </p:spTree>
    <p:extLst>
      <p:ext uri="{BB962C8B-B14F-4D97-AF65-F5344CB8AC3E}">
        <p14:creationId xmlns:p14="http://schemas.microsoft.com/office/powerpoint/2010/main" val="1330573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AF1F6-0DAF-A7FC-FAC2-64E45B22C3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D7D49E-3F54-12B8-2147-A405560E6B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1490D8-EEA3-3D7D-C0DF-EA8D453B2A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EE6F74-6777-E63F-12D0-401957EEEFBD}"/>
              </a:ext>
            </a:extLst>
          </p:cNvPr>
          <p:cNvSpPr>
            <a:spLocks noGrp="1"/>
          </p:cNvSpPr>
          <p:nvPr>
            <p:ph type="dt" sz="half" idx="10"/>
          </p:nvPr>
        </p:nvSpPr>
        <p:spPr/>
        <p:txBody>
          <a:bodyPr/>
          <a:lstStyle/>
          <a:p>
            <a:fld id="{F961601F-D7A2-497E-ABE0-B95587B3B082}" type="datetime1">
              <a:rPr lang="en-US" smtClean="0"/>
              <a:t>5/25/2023</a:t>
            </a:fld>
            <a:endParaRPr lang="en-US"/>
          </a:p>
        </p:txBody>
      </p:sp>
      <p:sp>
        <p:nvSpPr>
          <p:cNvPr id="6" name="Footer Placeholder 5">
            <a:extLst>
              <a:ext uri="{FF2B5EF4-FFF2-40B4-BE49-F238E27FC236}">
                <a16:creationId xmlns:a16="http://schemas.microsoft.com/office/drawing/2014/main" id="{D8DE8E23-DD31-B025-B0BC-FDB9DB998E20}"/>
              </a:ext>
            </a:extLst>
          </p:cNvPr>
          <p:cNvSpPr>
            <a:spLocks noGrp="1"/>
          </p:cNvSpPr>
          <p:nvPr>
            <p:ph type="ftr" sz="quarter" idx="11"/>
          </p:nvPr>
        </p:nvSpPr>
        <p:spPr/>
        <p:txBody>
          <a:bodyPr/>
          <a:lstStyle/>
          <a:p>
            <a:r>
              <a:rPr lang="en-US" dirty="0"/>
              <a:t>Xuanzang's Heart Sutra in Sino-Korean</a:t>
            </a:r>
          </a:p>
        </p:txBody>
      </p:sp>
      <p:sp>
        <p:nvSpPr>
          <p:cNvPr id="7" name="Slide Number Placeholder 6">
            <a:extLst>
              <a:ext uri="{FF2B5EF4-FFF2-40B4-BE49-F238E27FC236}">
                <a16:creationId xmlns:a16="http://schemas.microsoft.com/office/drawing/2014/main" id="{87EB37D5-7B3B-0A4E-23E3-5DA5C7E1FBE8}"/>
              </a:ext>
            </a:extLst>
          </p:cNvPr>
          <p:cNvSpPr>
            <a:spLocks noGrp="1"/>
          </p:cNvSpPr>
          <p:nvPr>
            <p:ph type="sldNum" sz="quarter" idx="12"/>
          </p:nvPr>
        </p:nvSpPr>
        <p:spPr/>
        <p:txBody>
          <a:bodyPr/>
          <a:lstStyle/>
          <a:p>
            <a:fld id="{A00E018F-D9BC-4A27-B77F-8DAA719037AE}" type="slidenum">
              <a:rPr lang="en-US" smtClean="0"/>
              <a:t>‹#›</a:t>
            </a:fld>
            <a:endParaRPr lang="en-US"/>
          </a:p>
        </p:txBody>
      </p:sp>
    </p:spTree>
    <p:extLst>
      <p:ext uri="{BB962C8B-B14F-4D97-AF65-F5344CB8AC3E}">
        <p14:creationId xmlns:p14="http://schemas.microsoft.com/office/powerpoint/2010/main" val="3625866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672C7C-4C60-F99C-6BC9-7394118E2B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1DD134-DB3F-969A-7DE8-21E8B13CDD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44B68D-2A57-0DBA-D37C-B01A673A4B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77ADA-F606-4FD5-9768-5EF85AB13C49}" type="datetime1">
              <a:rPr lang="en-US" smtClean="0"/>
              <a:t>5/25/2023</a:t>
            </a:fld>
            <a:endParaRPr lang="en-US"/>
          </a:p>
        </p:txBody>
      </p:sp>
      <p:sp>
        <p:nvSpPr>
          <p:cNvPr id="5" name="Footer Placeholder 4">
            <a:extLst>
              <a:ext uri="{FF2B5EF4-FFF2-40B4-BE49-F238E27FC236}">
                <a16:creationId xmlns:a16="http://schemas.microsoft.com/office/drawing/2014/main" id="{B74F07DD-F327-F2ED-311C-89056E6838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Xuanzang's Heart Sutra in Sino-Korean</a:t>
            </a:r>
          </a:p>
        </p:txBody>
      </p:sp>
      <p:sp>
        <p:nvSpPr>
          <p:cNvPr id="6" name="Slide Number Placeholder 5">
            <a:extLst>
              <a:ext uri="{FF2B5EF4-FFF2-40B4-BE49-F238E27FC236}">
                <a16:creationId xmlns:a16="http://schemas.microsoft.com/office/drawing/2014/main" id="{3AB9E2DC-7C0D-AEAC-A23D-8F18029DC5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0E018F-D9BC-4A27-B77F-8DAA719037AE}" type="slidenum">
              <a:rPr lang="en-US" smtClean="0"/>
              <a:t>‹#›</a:t>
            </a:fld>
            <a:endParaRPr lang="en-US"/>
          </a:p>
        </p:txBody>
      </p:sp>
    </p:spTree>
    <p:extLst>
      <p:ext uri="{BB962C8B-B14F-4D97-AF65-F5344CB8AC3E}">
        <p14:creationId xmlns:p14="http://schemas.microsoft.com/office/powerpoint/2010/main" val="452655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m.cafe.daum.net/821j/KvbO/514?listURI=%2F821j%2FKvbO"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montessoriservices.com/peg-loom"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harpercollins.com/products/soul-mountain-gao-xingjian"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s://terebess.hu/english/oxherding.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zixun.jia.com/article/530832.html"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hsk.academy/en/characters/&#34164;" TargetMode="External"/><Relationship Id="rId1" Type="http://schemas.openxmlformats.org/officeDocument/2006/relationships/slideLayout" Target="../slideLayouts/slideLayout7.xml"/><Relationship Id="rId4" Type="http://schemas.openxmlformats.org/officeDocument/2006/relationships/hyperlink" Target="https://www.hrfjw.com/remen/wuyun.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lionsroar.com/basically-good/"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parallax.org/product/the-other-shore-a-new-translation-of-the-heart-sutra-with-commentaries/"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religion.columbia.edu/content/chun-fang-yu"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cup.columbia.edu/book/kuan-yin/9780231120296"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banshoji.or.jp/product&#22659;&#20869;&#12539;&#22352;&#31109;&#22530;-&#25163;&#27700;&#26222;&#36066;&#33769;&#34217;&#20687;/"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CA6CEC-62E7-76A9-DFCC-AF32B2CFB39D}"/>
              </a:ext>
            </a:extLst>
          </p:cNvPr>
          <p:cNvSpPr txBox="1"/>
          <p:nvPr/>
        </p:nvSpPr>
        <p:spPr>
          <a:xfrm>
            <a:off x="91677" y="100575"/>
            <a:ext cx="12008644"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8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4</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.0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Lesson </a:t>
            </a:r>
            <a:r>
              <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Four</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p>
        </p:txBody>
      </p:sp>
      <p:sp>
        <p:nvSpPr>
          <p:cNvPr id="5" name="TextBox 4">
            <a:extLst>
              <a:ext uri="{FF2B5EF4-FFF2-40B4-BE49-F238E27FC236}">
                <a16:creationId xmlns:a16="http://schemas.microsoft.com/office/drawing/2014/main" id="{0C26B7C2-F898-0744-53E2-EE69742F0428}"/>
              </a:ext>
            </a:extLst>
          </p:cNvPr>
          <p:cNvSpPr txBox="1"/>
          <p:nvPr/>
        </p:nvSpPr>
        <p:spPr>
          <a:xfrm>
            <a:off x="278678" y="536627"/>
            <a:ext cx="7601602" cy="28204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 this class (lesson </a:t>
            </a:r>
            <a:r>
              <a:rPr lang="en-US" sz="2000" dirty="0">
                <a:solidFill>
                  <a:prstClr val="black"/>
                </a:solidFill>
                <a:latin typeface="Calibri" panose="020F0502020204030204"/>
              </a:rPr>
              <a:t>four</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we will finish the first two lines of the Heart Sutra: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a:lnSpc>
                <a:spcPct val="107000"/>
              </a:lnSpc>
              <a:spcBef>
                <a:spcPts val="0"/>
              </a:spcBef>
              <a:spcAft>
                <a:spcPts val="0"/>
              </a:spcAft>
            </a:pPr>
            <a:r>
              <a:rPr lang="zh-CN" sz="4400" b="1" dirty="0">
                <a:solidFill>
                  <a:srgbClr val="9CC2E5"/>
                </a:solidFill>
                <a:effectLst/>
                <a:latin typeface="Calibri" panose="020F0502020204030204" pitchFamily="34" charset="0"/>
                <a:ea typeface="DengXian" panose="02010600030101010101" pitchFamily="2" charset="-122"/>
                <a:cs typeface="Times New Roman" panose="02020603050405020304" pitchFamily="18" charset="0"/>
              </a:rPr>
              <a:t>觀自在</a:t>
            </a:r>
            <a:r>
              <a:rPr lang="zh-CN" sz="4400" b="1" dirty="0">
                <a:effectLst/>
                <a:latin typeface="Calibri" panose="020F0502020204030204" pitchFamily="34" charset="0"/>
                <a:ea typeface="DengXian" panose="02010600030101010101" pitchFamily="2" charset="-122"/>
                <a:cs typeface="Times New Roman" panose="02020603050405020304" pitchFamily="18" charset="0"/>
              </a:rPr>
              <a:t>菩薩行深般若</a:t>
            </a:r>
            <a:r>
              <a:rPr lang="en-US" sz="3200" dirty="0">
                <a:effectLst/>
                <a:latin typeface="Calibri" panose="020F0502020204030204" pitchFamily="34" charset="0"/>
                <a:ea typeface="DengXian" panose="02010600030101010101" pitchFamily="2" charset="-122"/>
                <a:cs typeface="Times New Roman" panose="02020603050405020304" pitchFamily="18" charset="0"/>
              </a:rPr>
              <a:t>	Line 1</a:t>
            </a:r>
          </a:p>
          <a:p>
            <a:pPr marL="0" marR="0">
              <a:lnSpc>
                <a:spcPct val="107000"/>
              </a:lnSpc>
              <a:spcBef>
                <a:spcPts val="0"/>
              </a:spcBef>
              <a:spcAft>
                <a:spcPts val="0"/>
              </a:spcAft>
            </a:pPr>
            <a:r>
              <a:rPr lang="en-US" sz="1600" dirty="0">
                <a:effectLst/>
                <a:latin typeface="Calibri" panose="020F0502020204030204" pitchFamily="34" charset="0"/>
                <a:ea typeface="DengXian" panose="02010600030101010101" pitchFamily="2" charset="-122"/>
                <a:cs typeface="Times New Roman" panose="02020603050405020304" pitchFamily="18" charset="0"/>
              </a:rPr>
              <a:t>gwan      ja          jae      </a:t>
            </a:r>
            <a:r>
              <a:rPr lang="en-US" sz="1600" dirty="0" err="1">
                <a:effectLst/>
                <a:latin typeface="Calibri" panose="020F0502020204030204" pitchFamily="34" charset="0"/>
                <a:ea typeface="DengXian" panose="02010600030101010101" pitchFamily="2" charset="-122"/>
                <a:cs typeface="Times New Roman" panose="02020603050405020304" pitchFamily="18" charset="0"/>
              </a:rPr>
              <a:t>bo</a:t>
            </a:r>
            <a:r>
              <a:rPr lang="en-US" sz="1600" dirty="0">
                <a:effectLst/>
                <a:latin typeface="Calibri" panose="020F0502020204030204" pitchFamily="34" charset="0"/>
                <a:ea typeface="DengXian" panose="02010600030101010101" pitchFamily="2" charset="-122"/>
                <a:cs typeface="Times New Roman" panose="02020603050405020304" pitchFamily="18" charset="0"/>
              </a:rPr>
              <a:t>      sal     haeng   shim    ban       </a:t>
            </a:r>
            <a:r>
              <a:rPr lang="en-US" sz="1600" dirty="0" err="1">
                <a:effectLst/>
                <a:latin typeface="Calibri" panose="020F0502020204030204" pitchFamily="34" charset="0"/>
                <a:ea typeface="DengXian" panose="02010600030101010101" pitchFamily="2" charset="-122"/>
                <a:cs typeface="Times New Roman" panose="02020603050405020304" pitchFamily="18" charset="0"/>
              </a:rPr>
              <a:t>ya</a:t>
            </a:r>
            <a:endParaRPr lang="en-US" sz="16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0"/>
              </a:spcAft>
            </a:pPr>
            <a:r>
              <a:rPr lang="zh-CN" sz="4400" b="1" dirty="0">
                <a:effectLst/>
                <a:latin typeface="Calibri" panose="020F0502020204030204" pitchFamily="34" charset="0"/>
                <a:ea typeface="DengXian" panose="02010600030101010101" pitchFamily="2" charset="-122"/>
                <a:cs typeface="Times New Roman" panose="02020603050405020304" pitchFamily="18" charset="0"/>
              </a:rPr>
              <a:t>波羅蜜多時照見五蘊皆空</a:t>
            </a:r>
            <a:r>
              <a:rPr lang="zh-CN" sz="4400" b="1" dirty="0">
                <a:solidFill>
                  <a:srgbClr val="BDD6EE"/>
                </a:solidFill>
                <a:effectLst/>
                <a:latin typeface="Calibri" panose="020F0502020204030204" pitchFamily="34" charset="0"/>
                <a:ea typeface="DengXian" panose="02010600030101010101" pitchFamily="2" charset="-122"/>
                <a:cs typeface="Times New Roman" panose="02020603050405020304" pitchFamily="18" charset="0"/>
              </a:rPr>
              <a:t> </a:t>
            </a:r>
            <a:r>
              <a:rPr lang="en-US" sz="3200" b="1" dirty="0">
                <a:solidFill>
                  <a:srgbClr val="BDD6EE"/>
                </a:solidFill>
                <a:effectLst/>
                <a:latin typeface="Calibri" panose="020F0502020204030204" pitchFamily="34" charset="0"/>
                <a:ea typeface="DengXian" panose="02010600030101010101" pitchFamily="2" charset="-122"/>
                <a:cs typeface="Times New Roman" panose="02020603050405020304" pitchFamily="18" charset="0"/>
              </a:rPr>
              <a:t>  </a:t>
            </a:r>
            <a:r>
              <a:rPr lang="en-US" sz="3200" dirty="0">
                <a:effectLst/>
                <a:latin typeface="Calibri" panose="020F0502020204030204" pitchFamily="34" charset="0"/>
                <a:ea typeface="DengXian" panose="02010600030101010101" pitchFamily="2" charset="-122"/>
                <a:cs typeface="Times New Roman" panose="02020603050405020304" pitchFamily="18" charset="0"/>
              </a:rPr>
              <a:t>Line2  </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ba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ra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mil       ta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shi</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jo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gyeon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o        on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gae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gong</a:t>
            </a:r>
          </a:p>
        </p:txBody>
      </p:sp>
      <p:sp>
        <p:nvSpPr>
          <p:cNvPr id="2" name="Footer Placeholder 1">
            <a:extLst>
              <a:ext uri="{FF2B5EF4-FFF2-40B4-BE49-F238E27FC236}">
                <a16:creationId xmlns:a16="http://schemas.microsoft.com/office/drawing/2014/main" id="{9D4C0FB1-24F2-B4B0-02B4-F372AE584C45}"/>
              </a:ext>
            </a:extLst>
          </p:cNvPr>
          <p:cNvSpPr>
            <a:spLocks noGrp="1"/>
          </p:cNvSpPr>
          <p:nvPr>
            <p:ph type="ftr" sz="quarter" idx="11"/>
          </p:nvPr>
        </p:nvSpPr>
        <p:spPr>
          <a:xfrm>
            <a:off x="3127284" y="6399787"/>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Xuanzang's Heart Sutra in Sino-Korean</a:t>
            </a:r>
          </a:p>
        </p:txBody>
      </p:sp>
      <p:sp>
        <p:nvSpPr>
          <p:cNvPr id="8" name="TextBox 7">
            <a:extLst>
              <a:ext uri="{FF2B5EF4-FFF2-40B4-BE49-F238E27FC236}">
                <a16:creationId xmlns:a16="http://schemas.microsoft.com/office/drawing/2014/main" id="{D2B41877-0139-63BE-A670-E6E801B0C0FE}"/>
              </a:ext>
            </a:extLst>
          </p:cNvPr>
          <p:cNvSpPr txBox="1"/>
          <p:nvPr/>
        </p:nvSpPr>
        <p:spPr>
          <a:xfrm>
            <a:off x="7583554" y="3444662"/>
            <a:ext cx="2975113"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2023</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sngStrike" kern="1200" cap="none" spc="0" normalizeH="0" baseline="0" noProof="0" dirty="0">
                <a:ln>
                  <a:noFill/>
                </a:ln>
                <a:solidFill>
                  <a:prstClr val="black"/>
                </a:solidFill>
                <a:effectLst/>
                <a:uLnTx/>
                <a:uFillTx/>
                <a:latin typeface="Calibri" panose="020F0502020204030204"/>
                <a:ea typeface="+mn-ea"/>
                <a:cs typeface="+mn-cs"/>
              </a:rPr>
              <a:t>Mar 4</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sngStrike" kern="1200" cap="none" spc="0" normalizeH="0" baseline="0" noProof="0" dirty="0">
                <a:ln>
                  <a:noFill/>
                </a:ln>
                <a:solidFill>
                  <a:prstClr val="black"/>
                </a:solidFill>
                <a:effectLst/>
                <a:uLnTx/>
                <a:uFillTx/>
                <a:latin typeface="Calibri" panose="020F0502020204030204"/>
                <a:ea typeface="+mn-ea"/>
                <a:cs typeface="+mn-cs"/>
              </a:rPr>
              <a:t>Apr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sngStrike" kern="1200" cap="none" spc="0" normalizeH="0" baseline="0" noProof="0" dirty="0">
                <a:ln>
                  <a:noFill/>
                </a:ln>
                <a:solidFill>
                  <a:prstClr val="black"/>
                </a:solidFill>
                <a:effectLst/>
                <a:uLnTx/>
                <a:uFillTx/>
                <a:latin typeface="Calibri" panose="020F0502020204030204"/>
                <a:ea typeface="+mn-ea"/>
                <a:cs typeface="+mn-cs"/>
              </a:rPr>
              <a:t>May 6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Jun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Jul 1		Aug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Sep 2		Oct 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Nov 4		Dec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2024</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Jan 6	Feb 3</a:t>
            </a:r>
          </a:p>
        </p:txBody>
      </p:sp>
      <p:sp>
        <p:nvSpPr>
          <p:cNvPr id="7" name="Rectangle: Rounded Corners 6">
            <a:extLst>
              <a:ext uri="{FF2B5EF4-FFF2-40B4-BE49-F238E27FC236}">
                <a16:creationId xmlns:a16="http://schemas.microsoft.com/office/drawing/2014/main" id="{24ADE8A3-AA83-4D40-6E4F-2D63A8BE5F1B}"/>
              </a:ext>
            </a:extLst>
          </p:cNvPr>
          <p:cNvSpPr/>
          <p:nvPr/>
        </p:nvSpPr>
        <p:spPr>
          <a:xfrm>
            <a:off x="7489862" y="3267182"/>
            <a:ext cx="3068806" cy="2943563"/>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8952430-B7CC-776F-A284-D996AD3658EE}"/>
              </a:ext>
            </a:extLst>
          </p:cNvPr>
          <p:cNvSpPr txBox="1"/>
          <p:nvPr/>
        </p:nvSpPr>
        <p:spPr>
          <a:xfrm>
            <a:off x="278677" y="5684856"/>
            <a:ext cx="4173323"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Kwanseum</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Bosal statue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Hoeryongsa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Temple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from: cafe.daum.net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https://m.cafe.daum.net/821j/KvbO/514?listURI=%2F821j%2FKvbO</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B83C000C-8F16-7859-D52A-CF24EBFB7C12}"/>
              </a:ext>
            </a:extLst>
          </p:cNvPr>
          <p:cNvPicPr>
            <a:picLocks noChangeAspect="1"/>
          </p:cNvPicPr>
          <p:nvPr/>
        </p:nvPicPr>
        <p:blipFill>
          <a:blip r:embed="rId3"/>
          <a:stretch>
            <a:fillRect/>
          </a:stretch>
        </p:blipFill>
        <p:spPr>
          <a:xfrm>
            <a:off x="422987" y="3515213"/>
            <a:ext cx="3884701" cy="2225217"/>
          </a:xfrm>
          <a:prstGeom prst="rect">
            <a:avLst/>
          </a:prstGeom>
        </p:spPr>
      </p:pic>
      <p:sp>
        <p:nvSpPr>
          <p:cNvPr id="14" name="TextBox 13">
            <a:extLst>
              <a:ext uri="{FF2B5EF4-FFF2-40B4-BE49-F238E27FC236}">
                <a16:creationId xmlns:a16="http://schemas.microsoft.com/office/drawing/2014/main" id="{FF7A313F-425E-D281-BF32-E45A422275D5}"/>
              </a:ext>
            </a:extLst>
          </p:cNvPr>
          <p:cNvSpPr txBox="1"/>
          <p:nvPr/>
        </p:nvSpPr>
        <p:spPr>
          <a:xfrm>
            <a:off x="4773718" y="3647327"/>
            <a:ext cx="2373329" cy="2585323"/>
          </a:xfrm>
          <a:prstGeom prst="rect">
            <a:avLst/>
          </a:prstGeom>
          <a:noFill/>
        </p:spPr>
        <p:txBody>
          <a:bodyPr wrap="square" rtlCol="0">
            <a:spAutoFit/>
          </a:bodyPr>
          <a:lstStyle/>
          <a:p>
            <a:r>
              <a:rPr lang="en-US" b="1" dirty="0"/>
              <a:t>Class schedule:</a:t>
            </a:r>
          </a:p>
          <a:p>
            <a:r>
              <a:rPr lang="en-US" b="1" dirty="0"/>
              <a:t>3:00 to 3:35 pm </a:t>
            </a:r>
          </a:p>
          <a:p>
            <a:r>
              <a:rPr lang="en-US" dirty="0"/>
              <a:t>first session</a:t>
            </a:r>
          </a:p>
          <a:p>
            <a:r>
              <a:rPr lang="en-US" dirty="0"/>
              <a:t>--- 5 minute break ---</a:t>
            </a:r>
          </a:p>
          <a:p>
            <a:r>
              <a:rPr lang="en-US" b="1" dirty="0"/>
              <a:t>3:40 to 4:15 pm</a:t>
            </a:r>
          </a:p>
          <a:p>
            <a:r>
              <a:rPr lang="en-US" dirty="0"/>
              <a:t>second session</a:t>
            </a:r>
          </a:p>
          <a:p>
            <a:r>
              <a:rPr lang="en-US" dirty="0"/>
              <a:t>--- 10 minute break ---</a:t>
            </a:r>
          </a:p>
          <a:p>
            <a:r>
              <a:rPr lang="en-US" b="1" dirty="0"/>
              <a:t>4:25 to 5:00 pm</a:t>
            </a:r>
          </a:p>
          <a:p>
            <a:r>
              <a:rPr lang="en-US" dirty="0"/>
              <a:t>third session</a:t>
            </a:r>
          </a:p>
        </p:txBody>
      </p:sp>
      <p:sp>
        <p:nvSpPr>
          <p:cNvPr id="16" name="Rectangle: Rounded Corners 15">
            <a:extLst>
              <a:ext uri="{FF2B5EF4-FFF2-40B4-BE49-F238E27FC236}">
                <a16:creationId xmlns:a16="http://schemas.microsoft.com/office/drawing/2014/main" id="{68518966-5BA4-178F-D729-3D9F3C47993F}"/>
              </a:ext>
            </a:extLst>
          </p:cNvPr>
          <p:cNvSpPr/>
          <p:nvPr/>
        </p:nvSpPr>
        <p:spPr>
          <a:xfrm>
            <a:off x="4540703" y="3571755"/>
            <a:ext cx="2517641" cy="2660895"/>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434C1C5-C7C6-D986-2C86-7F093594D613}"/>
              </a:ext>
            </a:extLst>
          </p:cNvPr>
          <p:cNvSpPr txBox="1"/>
          <p:nvPr/>
        </p:nvSpPr>
        <p:spPr>
          <a:xfrm>
            <a:off x="8147407" y="1150705"/>
            <a:ext cx="3369923" cy="1077218"/>
          </a:xfrm>
          <a:prstGeom prst="rect">
            <a:avLst/>
          </a:prstGeom>
          <a:noFill/>
        </p:spPr>
        <p:txBody>
          <a:bodyPr wrap="square" rtlCol="0">
            <a:spAutoFit/>
          </a:bodyPr>
          <a:lstStyle/>
          <a:p>
            <a:r>
              <a:rPr lang="ko-KR" altLang="en-US" dirty="0"/>
              <a:t>관 자 재 보 살 행 심 반 야</a:t>
            </a:r>
            <a:endParaRPr lang="en-US" altLang="ko-KR" dirty="0"/>
          </a:p>
          <a:p>
            <a:r>
              <a:rPr lang="en-US" altLang="ko-KR" sz="1000" dirty="0"/>
              <a:t>gwan   ja     jae     </a:t>
            </a:r>
            <a:r>
              <a:rPr lang="en-US" altLang="ko-KR" sz="1000" dirty="0" err="1"/>
              <a:t>bo</a:t>
            </a:r>
            <a:r>
              <a:rPr lang="en-US" altLang="ko-KR" sz="1000" dirty="0"/>
              <a:t>     sal   haeng shim ban   </a:t>
            </a:r>
            <a:r>
              <a:rPr lang="en-US" altLang="ko-KR" sz="1000" dirty="0" err="1"/>
              <a:t>ya</a:t>
            </a:r>
            <a:endParaRPr lang="en-US" altLang="ko-KR" sz="1000" dirty="0"/>
          </a:p>
          <a:p>
            <a:endParaRPr lang="en-US" altLang="ko-KR" sz="800" dirty="0"/>
          </a:p>
          <a:p>
            <a:r>
              <a:rPr lang="ko-KR" altLang="en-US" dirty="0"/>
              <a:t>바 라 밀 다 시 조 견 오 온 개 공</a:t>
            </a:r>
            <a:endParaRPr lang="en-US" altLang="ko-KR" dirty="0"/>
          </a:p>
          <a:p>
            <a:r>
              <a:rPr lang="nn-NO" sz="1000" dirty="0"/>
              <a:t>  ba     ra      mil    ta      shi      jo    gyeon  o      on    gae    gong</a:t>
            </a:r>
            <a:endParaRPr lang="en-US" sz="1000" dirty="0"/>
          </a:p>
        </p:txBody>
      </p:sp>
      <p:sp>
        <p:nvSpPr>
          <p:cNvPr id="18" name="Rectangle 17">
            <a:extLst>
              <a:ext uri="{FF2B5EF4-FFF2-40B4-BE49-F238E27FC236}">
                <a16:creationId xmlns:a16="http://schemas.microsoft.com/office/drawing/2014/main" id="{3BC76C9D-3027-DD8D-BE71-02D5563DB3EC}"/>
              </a:ext>
            </a:extLst>
          </p:cNvPr>
          <p:cNvSpPr/>
          <p:nvPr/>
        </p:nvSpPr>
        <p:spPr>
          <a:xfrm>
            <a:off x="8147407" y="1047964"/>
            <a:ext cx="3287730" cy="128427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0394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173570F-BDB5-4D4F-F0A4-D0FE1923BAD1}"/>
              </a:ext>
            </a:extLst>
          </p:cNvPr>
          <p:cNvSpPr>
            <a:spLocks noGrp="1"/>
          </p:cNvSpPr>
          <p:nvPr>
            <p:ph type="ftr" sz="quarter" idx="11"/>
          </p:nvPr>
        </p:nvSpPr>
        <p:spPr/>
        <p:txBody>
          <a:bodyPr/>
          <a:lstStyle/>
          <a:p>
            <a:r>
              <a:rPr lang="en-US"/>
              <a:t>Xuanzang's Heart Sutra in Sino-Korean</a:t>
            </a:r>
            <a:endParaRPr lang="en-US" dirty="0"/>
          </a:p>
        </p:txBody>
      </p:sp>
      <p:sp>
        <p:nvSpPr>
          <p:cNvPr id="3" name="TextBox 2">
            <a:extLst>
              <a:ext uri="{FF2B5EF4-FFF2-40B4-BE49-F238E27FC236}">
                <a16:creationId xmlns:a16="http://schemas.microsoft.com/office/drawing/2014/main" id="{7AEF3E7A-F6BF-2A34-7424-95DCCE5A24A5}"/>
              </a:ext>
            </a:extLst>
          </p:cNvPr>
          <p:cNvSpPr txBox="1"/>
          <p:nvPr/>
        </p:nvSpPr>
        <p:spPr>
          <a:xfrm>
            <a:off x="159327" y="159327"/>
            <a:ext cx="11776364"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4.9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Four)</a:t>
            </a:r>
          </a:p>
        </p:txBody>
      </p:sp>
      <p:sp>
        <p:nvSpPr>
          <p:cNvPr id="4" name="TextBox 3">
            <a:extLst>
              <a:ext uri="{FF2B5EF4-FFF2-40B4-BE49-F238E27FC236}">
                <a16:creationId xmlns:a16="http://schemas.microsoft.com/office/drawing/2014/main" id="{6D26CBB1-9FA0-C1DC-60E1-F965CCA714B9}"/>
              </a:ext>
            </a:extLst>
          </p:cNvPr>
          <p:cNvSpPr txBox="1"/>
          <p:nvPr/>
        </p:nvSpPr>
        <p:spPr>
          <a:xfrm>
            <a:off x="-796636" y="954355"/>
            <a:ext cx="9053945" cy="5139869"/>
          </a:xfrm>
          <a:prstGeom prst="rect">
            <a:avLst/>
          </a:prstGeom>
          <a:noFill/>
        </p:spPr>
        <p:txBody>
          <a:bodyPr wrap="square" rtlCol="0">
            <a:spAutoFit/>
          </a:bodyPr>
          <a:lstStyle/>
          <a:p>
            <a:pPr>
              <a:spcAft>
                <a:spcPts val="2400"/>
              </a:spcAft>
            </a:pPr>
            <a:r>
              <a:rPr lang="zh-CN" altLang="en-US" sz="8800" dirty="0"/>
              <a:t>             </a:t>
            </a:r>
            <a:r>
              <a:rPr lang="zh-CN" altLang="en-US" sz="8800" b="1" dirty="0">
                <a:highlight>
                  <a:srgbClr val="FFFF00"/>
                </a:highlight>
              </a:rPr>
              <a:t>蘊</a:t>
            </a:r>
            <a:endParaRPr lang="en-US" altLang="zh-CN" sz="8800" b="1" dirty="0">
              <a:highlight>
                <a:srgbClr val="FFFF00"/>
              </a:highlight>
            </a:endParaRPr>
          </a:p>
          <a:p>
            <a:pPr>
              <a:spcAft>
                <a:spcPts val="2400"/>
              </a:spcAft>
            </a:pPr>
            <a:r>
              <a:rPr lang="zh-CN" altLang="en-US" sz="6000" b="1" dirty="0"/>
              <a:t>            艹            </a:t>
            </a:r>
            <a:r>
              <a:rPr lang="zh-CN" altLang="en-US" sz="6000" b="1" dirty="0">
                <a:highlight>
                  <a:srgbClr val="FFFF00"/>
                </a:highlight>
              </a:rPr>
              <a:t>縕</a:t>
            </a:r>
            <a:endParaRPr lang="en-US" altLang="zh-CN" sz="6000" b="1" dirty="0">
              <a:highlight>
                <a:srgbClr val="FFFF00"/>
              </a:highlight>
            </a:endParaRPr>
          </a:p>
          <a:p>
            <a:pPr>
              <a:spcAft>
                <a:spcPts val="2400"/>
              </a:spcAft>
            </a:pPr>
            <a:r>
              <a:rPr lang="zh-CN" altLang="en-US" sz="6000" b="1" dirty="0"/>
              <a:t>                       糹    </a:t>
            </a:r>
            <a:r>
              <a:rPr lang="zh-CN" altLang="en-US" sz="6000" b="1" dirty="0">
                <a:highlight>
                  <a:srgbClr val="FFFF00"/>
                </a:highlight>
              </a:rPr>
              <a:t>囚</a:t>
            </a:r>
            <a:r>
              <a:rPr lang="zh-CN" altLang="en-US" sz="6000" b="1" dirty="0"/>
              <a:t>      </a:t>
            </a:r>
            <a:r>
              <a:rPr lang="zh-CN" altLang="en-US" sz="6000" b="1" dirty="0">
                <a:highlight>
                  <a:srgbClr val="FFFF00"/>
                </a:highlight>
              </a:rPr>
              <a:t>皿</a:t>
            </a:r>
            <a:endParaRPr lang="en-US" altLang="zh-CN" sz="6000" b="1" dirty="0">
              <a:highlight>
                <a:srgbClr val="FFFF00"/>
              </a:highlight>
            </a:endParaRPr>
          </a:p>
          <a:p>
            <a:pPr>
              <a:spcAft>
                <a:spcPts val="2400"/>
              </a:spcAft>
            </a:pPr>
            <a:r>
              <a:rPr lang="en-US" altLang="zh-CN" sz="6000" b="1" dirty="0"/>
              <a:t>                    </a:t>
            </a:r>
            <a:r>
              <a:rPr lang="zh-CN" altLang="en-US" sz="6000" b="1" dirty="0"/>
              <a:t>幺丶  囗  人</a:t>
            </a:r>
            <a:endParaRPr lang="en-US" sz="6000" b="1" dirty="0"/>
          </a:p>
        </p:txBody>
      </p:sp>
      <p:sp>
        <p:nvSpPr>
          <p:cNvPr id="5" name="TextBox 4">
            <a:extLst>
              <a:ext uri="{FF2B5EF4-FFF2-40B4-BE49-F238E27FC236}">
                <a16:creationId xmlns:a16="http://schemas.microsoft.com/office/drawing/2014/main" id="{1F9BD023-12E8-6E24-7950-3B155CB8AB9B}"/>
              </a:ext>
            </a:extLst>
          </p:cNvPr>
          <p:cNvSpPr txBox="1"/>
          <p:nvPr/>
        </p:nvSpPr>
        <p:spPr>
          <a:xfrm>
            <a:off x="8478983" y="1391852"/>
            <a:ext cx="3747655" cy="4708981"/>
          </a:xfrm>
          <a:prstGeom prst="rect">
            <a:avLst/>
          </a:prstGeom>
          <a:noFill/>
        </p:spPr>
        <p:txBody>
          <a:bodyPr wrap="square" rtlCol="0">
            <a:spAutoFit/>
          </a:bodyPr>
          <a:lstStyle/>
          <a:p>
            <a:pPr>
              <a:spcAft>
                <a:spcPts val="800"/>
              </a:spcAft>
            </a:pPr>
            <a:r>
              <a:rPr lang="zh-CN" altLang="en-US" sz="2400" b="1" dirty="0">
                <a:highlight>
                  <a:srgbClr val="FFFF00"/>
                </a:highlight>
              </a:rPr>
              <a:t>蘊</a:t>
            </a:r>
            <a:r>
              <a:rPr lang="zh-CN" altLang="en-US" sz="2400" b="1" dirty="0"/>
              <a:t>  </a:t>
            </a:r>
            <a:r>
              <a:rPr lang="en-US" altLang="zh-CN" sz="2400" dirty="0" err="1"/>
              <a:t>skandha</a:t>
            </a:r>
            <a:r>
              <a:rPr lang="en-US" altLang="zh-CN" sz="2400" dirty="0"/>
              <a:t>; on (</a:t>
            </a:r>
            <a:r>
              <a:rPr lang="ko-KR" altLang="en-US" sz="2400" dirty="0"/>
              <a:t>온</a:t>
            </a:r>
            <a:r>
              <a:rPr lang="en-US" altLang="ko-KR" sz="2400" dirty="0"/>
              <a:t>)</a:t>
            </a:r>
            <a:endParaRPr lang="en-US" altLang="zh-CN" sz="2400" dirty="0"/>
          </a:p>
          <a:p>
            <a:pPr>
              <a:spcAft>
                <a:spcPts val="800"/>
              </a:spcAft>
            </a:pPr>
            <a:r>
              <a:rPr lang="zh-CN" altLang="en-US" sz="2400" b="1" dirty="0"/>
              <a:t>艹   </a:t>
            </a:r>
            <a:r>
              <a:rPr lang="en-US" altLang="zh-CN" sz="2400" dirty="0"/>
              <a:t>grass; </a:t>
            </a:r>
            <a:r>
              <a:rPr lang="en-US" altLang="zh-CN" sz="2400" dirty="0" err="1"/>
              <a:t>cho</a:t>
            </a:r>
            <a:r>
              <a:rPr lang="en-US" altLang="zh-CN" sz="2400" dirty="0"/>
              <a:t> (</a:t>
            </a:r>
            <a:r>
              <a:rPr lang="ko-KR" altLang="en-US" sz="2400" dirty="0"/>
              <a:t>초</a:t>
            </a:r>
            <a:r>
              <a:rPr lang="en-US" altLang="ko-KR" sz="2400" dirty="0"/>
              <a:t>)</a:t>
            </a:r>
            <a:r>
              <a:rPr lang="zh-CN" altLang="en-US" sz="2400" dirty="0"/>
              <a:t>         </a:t>
            </a:r>
            <a:endParaRPr lang="en-US" altLang="zh-CN" sz="2400" dirty="0"/>
          </a:p>
          <a:p>
            <a:pPr>
              <a:spcAft>
                <a:spcPts val="800"/>
              </a:spcAft>
            </a:pPr>
            <a:r>
              <a:rPr lang="zh-CN" altLang="en-US" sz="2400" b="1" dirty="0">
                <a:highlight>
                  <a:srgbClr val="FFFF00"/>
                </a:highlight>
              </a:rPr>
              <a:t>縕</a:t>
            </a:r>
            <a:r>
              <a:rPr lang="zh-CN" altLang="en-US" sz="2400" b="1" dirty="0"/>
              <a:t>   </a:t>
            </a:r>
            <a:r>
              <a:rPr lang="en-US" altLang="zh-CN" sz="2400" dirty="0"/>
              <a:t>hemp;  on (</a:t>
            </a:r>
            <a:r>
              <a:rPr lang="ko-KR" altLang="en-US" sz="2400" dirty="0"/>
              <a:t>온</a:t>
            </a:r>
            <a:r>
              <a:rPr lang="en-US" altLang="ko-KR" sz="2400" dirty="0"/>
              <a:t>)</a:t>
            </a:r>
            <a:endParaRPr lang="en-US" altLang="zh-CN" sz="2400" dirty="0"/>
          </a:p>
          <a:p>
            <a:pPr>
              <a:spcAft>
                <a:spcPts val="800"/>
              </a:spcAft>
            </a:pPr>
            <a:r>
              <a:rPr lang="zh-CN" altLang="en-US" sz="2400" b="1" dirty="0"/>
              <a:t>糹  </a:t>
            </a:r>
            <a:r>
              <a:rPr lang="en-US" altLang="zh-CN" sz="2400" dirty="0"/>
              <a:t>silk; </a:t>
            </a:r>
            <a:r>
              <a:rPr lang="en-US" altLang="zh-CN" sz="2400" dirty="0" err="1"/>
              <a:t>sil</a:t>
            </a:r>
            <a:r>
              <a:rPr lang="en-US" altLang="zh-CN" sz="2400" dirty="0"/>
              <a:t> (</a:t>
            </a:r>
            <a:r>
              <a:rPr lang="ko-KR" altLang="en-US" sz="2400" dirty="0"/>
              <a:t>실</a:t>
            </a:r>
            <a:r>
              <a:rPr lang="en-US" altLang="ko-KR" sz="2400" dirty="0"/>
              <a:t>)</a:t>
            </a:r>
            <a:r>
              <a:rPr lang="zh-CN" altLang="en-US" sz="2400" dirty="0"/>
              <a:t> </a:t>
            </a:r>
            <a:endParaRPr lang="en-US" altLang="zh-CN" sz="2400" dirty="0"/>
          </a:p>
          <a:p>
            <a:pPr>
              <a:spcAft>
                <a:spcPts val="800"/>
              </a:spcAft>
            </a:pPr>
            <a:r>
              <a:rPr lang="zh-CN" altLang="en-US" sz="2400" b="1" dirty="0">
                <a:highlight>
                  <a:srgbClr val="FFFF00"/>
                </a:highlight>
              </a:rPr>
              <a:t>囚</a:t>
            </a:r>
            <a:r>
              <a:rPr lang="zh-CN" altLang="en-US" sz="2400" b="1" dirty="0"/>
              <a:t>  </a:t>
            </a:r>
            <a:r>
              <a:rPr lang="zh-CN" altLang="en-US" sz="2400" dirty="0"/>
              <a:t> </a:t>
            </a:r>
            <a:r>
              <a:rPr lang="en-US" altLang="zh-CN" sz="2400" dirty="0"/>
              <a:t>prisoner; </a:t>
            </a:r>
            <a:r>
              <a:rPr lang="en-US" altLang="zh-CN" sz="2400" dirty="0" err="1"/>
              <a:t>su</a:t>
            </a:r>
            <a:r>
              <a:rPr lang="en-US" altLang="zh-CN" sz="2400" dirty="0"/>
              <a:t> (</a:t>
            </a:r>
            <a:r>
              <a:rPr lang="ko-KR" altLang="en-US" sz="2400" dirty="0"/>
              <a:t>수</a:t>
            </a:r>
            <a:r>
              <a:rPr lang="en-US" altLang="ko-KR" sz="2400" dirty="0"/>
              <a:t>)</a:t>
            </a:r>
            <a:r>
              <a:rPr lang="zh-CN" altLang="en-US" sz="2400" dirty="0"/>
              <a:t> </a:t>
            </a:r>
            <a:endParaRPr lang="en-US" altLang="zh-CN" sz="2400" dirty="0"/>
          </a:p>
          <a:p>
            <a:pPr>
              <a:spcAft>
                <a:spcPts val="800"/>
              </a:spcAft>
            </a:pPr>
            <a:r>
              <a:rPr lang="zh-CN" altLang="en-US" sz="2400" b="1" dirty="0">
                <a:highlight>
                  <a:srgbClr val="FFFF00"/>
                </a:highlight>
              </a:rPr>
              <a:t>皿</a:t>
            </a:r>
            <a:r>
              <a:rPr lang="en-US" altLang="zh-CN" sz="2400" b="1" dirty="0"/>
              <a:t>   </a:t>
            </a:r>
            <a:r>
              <a:rPr lang="en-US" altLang="zh-CN" sz="2400" dirty="0"/>
              <a:t>vessel;  </a:t>
            </a:r>
            <a:r>
              <a:rPr lang="en-US" altLang="zh-CN" sz="2400" dirty="0" err="1"/>
              <a:t>myeong</a:t>
            </a:r>
            <a:r>
              <a:rPr lang="en-US" altLang="zh-CN" sz="2400" dirty="0"/>
              <a:t> (</a:t>
            </a:r>
            <a:r>
              <a:rPr lang="ko-KR" altLang="en-US" sz="2400" dirty="0"/>
              <a:t>명</a:t>
            </a:r>
            <a:r>
              <a:rPr lang="en-US" altLang="ko-KR" sz="2400" dirty="0"/>
              <a:t>)</a:t>
            </a:r>
          </a:p>
          <a:p>
            <a:pPr>
              <a:spcAft>
                <a:spcPts val="800"/>
              </a:spcAft>
            </a:pPr>
            <a:r>
              <a:rPr lang="zh-CN" altLang="en-US" sz="2400" b="1" dirty="0"/>
              <a:t>幺   </a:t>
            </a:r>
            <a:r>
              <a:rPr lang="en-US" altLang="zh-CN" sz="2400" dirty="0"/>
              <a:t>small; </a:t>
            </a:r>
            <a:r>
              <a:rPr lang="en-US" altLang="zh-CN" sz="2400" dirty="0" err="1"/>
              <a:t>yo</a:t>
            </a:r>
            <a:r>
              <a:rPr lang="en-US" altLang="zh-CN" sz="2400" dirty="0"/>
              <a:t> (</a:t>
            </a:r>
            <a:r>
              <a:rPr lang="ko-KR" altLang="en-US" sz="2400" dirty="0"/>
              <a:t>요</a:t>
            </a:r>
            <a:r>
              <a:rPr lang="en-US" altLang="ko-KR" sz="2400" dirty="0"/>
              <a:t>)</a:t>
            </a:r>
            <a:endParaRPr lang="en-US" altLang="zh-CN" sz="2400" dirty="0"/>
          </a:p>
          <a:p>
            <a:pPr>
              <a:spcAft>
                <a:spcPts val="800"/>
              </a:spcAft>
            </a:pPr>
            <a:r>
              <a:rPr lang="zh-CN" altLang="en-US" sz="2400" b="1" dirty="0"/>
              <a:t>丶   </a:t>
            </a:r>
            <a:r>
              <a:rPr lang="en-US" altLang="zh-CN" sz="2400" dirty="0"/>
              <a:t>lord;  </a:t>
            </a:r>
            <a:r>
              <a:rPr lang="en-US" altLang="zh-CN" sz="2400" dirty="0" err="1"/>
              <a:t>ju</a:t>
            </a:r>
            <a:r>
              <a:rPr lang="en-US" altLang="zh-CN" sz="2400" dirty="0"/>
              <a:t> (</a:t>
            </a:r>
            <a:r>
              <a:rPr lang="ko-KR" altLang="en-US" sz="2400" dirty="0"/>
              <a:t>주</a:t>
            </a:r>
            <a:r>
              <a:rPr lang="en-US" altLang="ko-KR" sz="2400" dirty="0"/>
              <a:t>)</a:t>
            </a:r>
            <a:endParaRPr lang="en-US" altLang="zh-CN" sz="2400" dirty="0"/>
          </a:p>
          <a:p>
            <a:pPr>
              <a:spcAft>
                <a:spcPts val="800"/>
              </a:spcAft>
            </a:pPr>
            <a:r>
              <a:rPr lang="zh-CN" altLang="en-US" sz="2400" b="1" dirty="0"/>
              <a:t>囗  </a:t>
            </a:r>
            <a:r>
              <a:rPr lang="en-US" altLang="zh-CN" sz="2400" dirty="0"/>
              <a:t>circle; </a:t>
            </a:r>
            <a:r>
              <a:rPr lang="en-US" altLang="zh-CN" sz="2400" dirty="0" err="1"/>
              <a:t>wi</a:t>
            </a:r>
            <a:r>
              <a:rPr lang="en-US" altLang="zh-CN" sz="2400" dirty="0"/>
              <a:t> (</a:t>
            </a:r>
            <a:r>
              <a:rPr lang="ko-KR" altLang="en-US" sz="2400" dirty="0"/>
              <a:t>위</a:t>
            </a:r>
            <a:r>
              <a:rPr lang="en-US" altLang="ko-KR" sz="2400" dirty="0"/>
              <a:t>)</a:t>
            </a:r>
            <a:endParaRPr lang="en-US" altLang="zh-CN" sz="2400" dirty="0"/>
          </a:p>
          <a:p>
            <a:pPr>
              <a:spcAft>
                <a:spcPts val="800"/>
              </a:spcAft>
            </a:pPr>
            <a:r>
              <a:rPr lang="zh-CN" altLang="en-US" sz="2400" b="1" dirty="0"/>
              <a:t>人  </a:t>
            </a:r>
            <a:r>
              <a:rPr lang="en-US" altLang="zh-CN" sz="2400" dirty="0"/>
              <a:t>person; in (</a:t>
            </a:r>
            <a:r>
              <a:rPr lang="ko-KR" altLang="en-US" sz="2400" dirty="0"/>
              <a:t>인</a:t>
            </a:r>
            <a:r>
              <a:rPr lang="en-US" altLang="ko-KR" sz="2400" dirty="0"/>
              <a:t>)</a:t>
            </a:r>
            <a:endParaRPr lang="en-US" sz="2400" dirty="0"/>
          </a:p>
        </p:txBody>
      </p:sp>
      <p:sp>
        <p:nvSpPr>
          <p:cNvPr id="6" name="TextBox 5">
            <a:extLst>
              <a:ext uri="{FF2B5EF4-FFF2-40B4-BE49-F238E27FC236}">
                <a16:creationId xmlns:a16="http://schemas.microsoft.com/office/drawing/2014/main" id="{8AE9474A-35A8-308E-691E-41EFA9B21FC7}"/>
              </a:ext>
            </a:extLst>
          </p:cNvPr>
          <p:cNvSpPr txBox="1"/>
          <p:nvPr/>
        </p:nvSpPr>
        <p:spPr>
          <a:xfrm>
            <a:off x="4139044" y="1012593"/>
            <a:ext cx="3609109" cy="646331"/>
          </a:xfrm>
          <a:prstGeom prst="rect">
            <a:avLst/>
          </a:prstGeom>
          <a:noFill/>
        </p:spPr>
        <p:txBody>
          <a:bodyPr wrap="square" rtlCol="0">
            <a:spAutoFit/>
          </a:bodyPr>
          <a:lstStyle/>
          <a:p>
            <a:r>
              <a:rPr lang="zh-TW" altLang="en-US" b="1" dirty="0">
                <a:solidFill>
                  <a:schemeClr val="tx2">
                    <a:lumMod val="40000"/>
                    <a:lumOff val="60000"/>
                  </a:schemeClr>
                </a:solidFill>
                <a:latin typeface="DengXian" panose="02010600030101010101" pitchFamily="2" charset="-122"/>
                <a:ea typeface="DengXian" panose="02010600030101010101" pitchFamily="2" charset="-122"/>
              </a:rPr>
              <a:t>觀 自 在 菩 薩 行 深 般 若  </a:t>
            </a:r>
            <a:r>
              <a:rPr lang="en-US" altLang="zh-TW" b="1" dirty="0">
                <a:latin typeface="DengXian" panose="02010600030101010101" pitchFamily="2" charset="-122"/>
                <a:ea typeface="DengXian" panose="02010600030101010101" pitchFamily="2" charset="-122"/>
              </a:rPr>
              <a:t>1</a:t>
            </a:r>
          </a:p>
          <a:p>
            <a:r>
              <a:rPr lang="zh-TW" altLang="en-US" b="1" dirty="0">
                <a:solidFill>
                  <a:schemeClr val="tx2">
                    <a:lumMod val="40000"/>
                    <a:lumOff val="60000"/>
                  </a:schemeClr>
                </a:solidFill>
                <a:latin typeface="DengXian" panose="02010600030101010101" pitchFamily="2" charset="-122"/>
                <a:ea typeface="DengXian" panose="02010600030101010101" pitchFamily="2" charset="-122"/>
              </a:rPr>
              <a:t>波 羅 蜜 多 時 照 見 五 </a:t>
            </a:r>
            <a:r>
              <a:rPr lang="zh-TW" altLang="en-US" b="1" dirty="0">
                <a:highlight>
                  <a:srgbClr val="FFFF00"/>
                </a:highlight>
                <a:latin typeface="DengXian" panose="02010600030101010101" pitchFamily="2" charset="-122"/>
                <a:ea typeface="DengXian" panose="02010600030101010101" pitchFamily="2" charset="-122"/>
              </a:rPr>
              <a:t>蘊</a:t>
            </a:r>
            <a:r>
              <a:rPr lang="zh-TW" altLang="en-US" b="1" dirty="0">
                <a:solidFill>
                  <a:schemeClr val="tx2">
                    <a:lumMod val="40000"/>
                    <a:lumOff val="60000"/>
                  </a:schemeClr>
                </a:solidFill>
                <a:latin typeface="DengXian" panose="02010600030101010101" pitchFamily="2" charset="-122"/>
                <a:ea typeface="DengXian" panose="02010600030101010101" pitchFamily="2" charset="-122"/>
              </a:rPr>
              <a:t> 皆 空  </a:t>
            </a:r>
            <a:r>
              <a:rPr lang="en-US" altLang="zh-TW" b="1" dirty="0">
                <a:latin typeface="DengXian" panose="02010600030101010101" pitchFamily="2" charset="-122"/>
                <a:ea typeface="DengXian" panose="02010600030101010101" pitchFamily="2" charset="-122"/>
              </a:rPr>
              <a:t>2</a:t>
            </a:r>
            <a:endParaRPr lang="en-US" b="1" dirty="0">
              <a:latin typeface="DengXian" panose="02010600030101010101" pitchFamily="2" charset="-122"/>
              <a:ea typeface="DengXian" panose="02010600030101010101" pitchFamily="2" charset="-122"/>
            </a:endParaRPr>
          </a:p>
        </p:txBody>
      </p:sp>
      <p:sp>
        <p:nvSpPr>
          <p:cNvPr id="7" name="Rectangle 6">
            <a:extLst>
              <a:ext uri="{FF2B5EF4-FFF2-40B4-BE49-F238E27FC236}">
                <a16:creationId xmlns:a16="http://schemas.microsoft.com/office/drawing/2014/main" id="{D61E8C4F-BDEB-8C4A-3C53-3392928B94AB}"/>
              </a:ext>
            </a:extLst>
          </p:cNvPr>
          <p:cNvSpPr/>
          <p:nvPr/>
        </p:nvSpPr>
        <p:spPr>
          <a:xfrm>
            <a:off x="4087091" y="923578"/>
            <a:ext cx="3713017" cy="858712"/>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EF3C5877-EA96-FB0C-BE26-BD9D2737BA81}"/>
              </a:ext>
            </a:extLst>
          </p:cNvPr>
          <p:cNvCxnSpPr/>
          <p:nvPr/>
        </p:nvCxnSpPr>
        <p:spPr>
          <a:xfrm flipH="1">
            <a:off x="1995055" y="2327564"/>
            <a:ext cx="796636" cy="4502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0CBAA76-5DC4-B299-3743-A6E0CE8B35FD}"/>
              </a:ext>
            </a:extLst>
          </p:cNvPr>
          <p:cNvCxnSpPr/>
          <p:nvPr/>
        </p:nvCxnSpPr>
        <p:spPr>
          <a:xfrm>
            <a:off x="3567545" y="2299855"/>
            <a:ext cx="623455" cy="4364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D97F006-5DC5-07D1-4D64-F553EC299F4B}"/>
              </a:ext>
            </a:extLst>
          </p:cNvPr>
          <p:cNvCxnSpPr/>
          <p:nvPr/>
        </p:nvCxnSpPr>
        <p:spPr>
          <a:xfrm flipH="1">
            <a:off x="3629891" y="3283527"/>
            <a:ext cx="568036" cy="6719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6285CD0-9CAD-6606-A674-AC03EAA24E50}"/>
              </a:ext>
            </a:extLst>
          </p:cNvPr>
          <p:cNvCxnSpPr/>
          <p:nvPr/>
        </p:nvCxnSpPr>
        <p:spPr>
          <a:xfrm>
            <a:off x="4793673" y="3546764"/>
            <a:ext cx="159327" cy="2978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06D00E9-0525-3535-7E5E-53F5240273B3}"/>
              </a:ext>
            </a:extLst>
          </p:cNvPr>
          <p:cNvCxnSpPr/>
          <p:nvPr/>
        </p:nvCxnSpPr>
        <p:spPr>
          <a:xfrm>
            <a:off x="4980709" y="3283527"/>
            <a:ext cx="1440873" cy="5957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AD3BC7D-2C2A-9689-D086-D9149D8844F1}"/>
              </a:ext>
            </a:extLst>
          </p:cNvPr>
          <p:cNvCxnSpPr/>
          <p:nvPr/>
        </p:nvCxnSpPr>
        <p:spPr>
          <a:xfrm flipH="1">
            <a:off x="3221182" y="4779818"/>
            <a:ext cx="145473" cy="3948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B5ACA3B-915A-1E0D-0C5C-83FF56F8AD7F}"/>
              </a:ext>
            </a:extLst>
          </p:cNvPr>
          <p:cNvCxnSpPr/>
          <p:nvPr/>
        </p:nvCxnSpPr>
        <p:spPr>
          <a:xfrm>
            <a:off x="3567545" y="4717473"/>
            <a:ext cx="193964" cy="5749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67D6491-F89E-1406-6DB0-4423AC8F0F4D}"/>
              </a:ext>
            </a:extLst>
          </p:cNvPr>
          <p:cNvCxnSpPr/>
          <p:nvPr/>
        </p:nvCxnSpPr>
        <p:spPr>
          <a:xfrm>
            <a:off x="5029200" y="4717473"/>
            <a:ext cx="0" cy="457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C3F7494-BF6E-8FB1-5048-DF6A38B8A8D9}"/>
              </a:ext>
            </a:extLst>
          </p:cNvPr>
          <p:cNvCxnSpPr/>
          <p:nvPr/>
        </p:nvCxnSpPr>
        <p:spPr>
          <a:xfrm>
            <a:off x="5327073" y="4779818"/>
            <a:ext cx="616527" cy="5680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014B915-1F20-C83E-9773-8360FC7A407A}"/>
              </a:ext>
            </a:extLst>
          </p:cNvPr>
          <p:cNvSpPr txBox="1"/>
          <p:nvPr/>
        </p:nvSpPr>
        <p:spPr>
          <a:xfrm>
            <a:off x="2137064" y="923578"/>
            <a:ext cx="512618" cy="461665"/>
          </a:xfrm>
          <a:prstGeom prst="rect">
            <a:avLst/>
          </a:prstGeom>
          <a:noFill/>
        </p:spPr>
        <p:txBody>
          <a:bodyPr wrap="square" rtlCol="0">
            <a:spAutoFit/>
          </a:bodyPr>
          <a:lstStyle/>
          <a:p>
            <a:r>
              <a:rPr lang="en-US" sz="2400" b="1" dirty="0"/>
              <a:t>97</a:t>
            </a:r>
          </a:p>
        </p:txBody>
      </p:sp>
      <p:sp>
        <p:nvSpPr>
          <p:cNvPr id="27" name="TextBox 26">
            <a:extLst>
              <a:ext uri="{FF2B5EF4-FFF2-40B4-BE49-F238E27FC236}">
                <a16:creationId xmlns:a16="http://schemas.microsoft.com/office/drawing/2014/main" id="{DDEA3C95-9757-0FCE-C4D1-02E8E105DB8A}"/>
              </a:ext>
            </a:extLst>
          </p:cNvPr>
          <p:cNvSpPr txBox="1"/>
          <p:nvPr/>
        </p:nvSpPr>
        <p:spPr>
          <a:xfrm>
            <a:off x="4880264" y="2557166"/>
            <a:ext cx="1046018" cy="461665"/>
          </a:xfrm>
          <a:prstGeom prst="rect">
            <a:avLst/>
          </a:prstGeom>
          <a:noFill/>
        </p:spPr>
        <p:txBody>
          <a:bodyPr wrap="square" rtlCol="0">
            <a:spAutoFit/>
          </a:bodyPr>
          <a:lstStyle/>
          <a:p>
            <a:r>
              <a:rPr lang="en-US" sz="2400" b="1" dirty="0"/>
              <a:t>113</a:t>
            </a:r>
          </a:p>
        </p:txBody>
      </p:sp>
      <p:sp>
        <p:nvSpPr>
          <p:cNvPr id="28" name="TextBox 27">
            <a:extLst>
              <a:ext uri="{FF2B5EF4-FFF2-40B4-BE49-F238E27FC236}">
                <a16:creationId xmlns:a16="http://schemas.microsoft.com/office/drawing/2014/main" id="{0C0E71D1-85A1-0F38-798A-7B687DB0CC4E}"/>
              </a:ext>
            </a:extLst>
          </p:cNvPr>
          <p:cNvSpPr txBox="1"/>
          <p:nvPr/>
        </p:nvSpPr>
        <p:spPr>
          <a:xfrm>
            <a:off x="5392882" y="3779504"/>
            <a:ext cx="685800" cy="461665"/>
          </a:xfrm>
          <a:prstGeom prst="rect">
            <a:avLst/>
          </a:prstGeom>
          <a:noFill/>
        </p:spPr>
        <p:txBody>
          <a:bodyPr wrap="square" rtlCol="0">
            <a:spAutoFit/>
          </a:bodyPr>
          <a:lstStyle/>
          <a:p>
            <a:r>
              <a:rPr lang="en-US" sz="2400" b="1" dirty="0"/>
              <a:t>114</a:t>
            </a:r>
          </a:p>
        </p:txBody>
      </p:sp>
      <p:sp>
        <p:nvSpPr>
          <p:cNvPr id="29" name="TextBox 28">
            <a:extLst>
              <a:ext uri="{FF2B5EF4-FFF2-40B4-BE49-F238E27FC236}">
                <a16:creationId xmlns:a16="http://schemas.microsoft.com/office/drawing/2014/main" id="{E9D6DA9A-8138-B80C-C8DE-01CBA20B5BD4}"/>
              </a:ext>
            </a:extLst>
          </p:cNvPr>
          <p:cNvSpPr txBox="1"/>
          <p:nvPr/>
        </p:nvSpPr>
        <p:spPr>
          <a:xfrm>
            <a:off x="7204364" y="3771582"/>
            <a:ext cx="762000" cy="461665"/>
          </a:xfrm>
          <a:prstGeom prst="rect">
            <a:avLst/>
          </a:prstGeom>
          <a:noFill/>
        </p:spPr>
        <p:txBody>
          <a:bodyPr wrap="square" rtlCol="0">
            <a:spAutoFit/>
          </a:bodyPr>
          <a:lstStyle/>
          <a:p>
            <a:r>
              <a:rPr lang="en-US" sz="2400" b="1" dirty="0"/>
              <a:t>115</a:t>
            </a:r>
          </a:p>
        </p:txBody>
      </p:sp>
      <p:sp>
        <p:nvSpPr>
          <p:cNvPr id="31" name="Rectangle 30">
            <a:extLst>
              <a:ext uri="{FF2B5EF4-FFF2-40B4-BE49-F238E27FC236}">
                <a16:creationId xmlns:a16="http://schemas.microsoft.com/office/drawing/2014/main" id="{AB03B67C-9519-1008-ED40-434EA52457EF}"/>
              </a:ext>
            </a:extLst>
          </p:cNvPr>
          <p:cNvSpPr/>
          <p:nvPr/>
        </p:nvSpPr>
        <p:spPr>
          <a:xfrm>
            <a:off x="8326582" y="1260445"/>
            <a:ext cx="3404755" cy="5022273"/>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5553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97FECFD-4DBD-2E7E-A754-D08DF45F6C59}"/>
              </a:ext>
            </a:extLst>
          </p:cNvPr>
          <p:cNvSpPr>
            <a:spLocks noGrp="1"/>
          </p:cNvSpPr>
          <p:nvPr>
            <p:ph type="ftr" sz="quarter" idx="11"/>
          </p:nvPr>
        </p:nvSpPr>
        <p:spPr/>
        <p:txBody>
          <a:bodyPr/>
          <a:lstStyle/>
          <a:p>
            <a:r>
              <a:rPr lang="en-US"/>
              <a:t>Xuanzang's Heart Sutra in Sino-Korean</a:t>
            </a:r>
            <a:endParaRPr lang="en-US" dirty="0"/>
          </a:p>
        </p:txBody>
      </p:sp>
      <p:sp>
        <p:nvSpPr>
          <p:cNvPr id="3" name="TextBox 2">
            <a:extLst>
              <a:ext uri="{FF2B5EF4-FFF2-40B4-BE49-F238E27FC236}">
                <a16:creationId xmlns:a16="http://schemas.microsoft.com/office/drawing/2014/main" id="{EEB448BC-FAD4-6011-EAA5-5BC48A7BE627}"/>
              </a:ext>
            </a:extLst>
          </p:cNvPr>
          <p:cNvSpPr txBox="1"/>
          <p:nvPr/>
        </p:nvSpPr>
        <p:spPr>
          <a:xfrm>
            <a:off x="124691" y="145473"/>
            <a:ext cx="11817927"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4.10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Four)</a:t>
            </a:r>
          </a:p>
        </p:txBody>
      </p:sp>
      <p:sp>
        <p:nvSpPr>
          <p:cNvPr id="4" name="TextBox 3">
            <a:extLst>
              <a:ext uri="{FF2B5EF4-FFF2-40B4-BE49-F238E27FC236}">
                <a16:creationId xmlns:a16="http://schemas.microsoft.com/office/drawing/2014/main" id="{6C85538C-77CE-EF4E-C7FD-385753A7BF37}"/>
              </a:ext>
            </a:extLst>
          </p:cNvPr>
          <p:cNvSpPr txBox="1"/>
          <p:nvPr/>
        </p:nvSpPr>
        <p:spPr>
          <a:xfrm>
            <a:off x="2871354" y="1007191"/>
            <a:ext cx="3609109" cy="646331"/>
          </a:xfrm>
          <a:prstGeom prst="rect">
            <a:avLst/>
          </a:prstGeom>
          <a:noFill/>
        </p:spPr>
        <p:txBody>
          <a:bodyPr wrap="square" rtlCol="0">
            <a:spAutoFit/>
          </a:bodyPr>
          <a:lstStyle/>
          <a:p>
            <a:r>
              <a:rPr lang="zh-TW" altLang="en-US" b="1" dirty="0">
                <a:solidFill>
                  <a:schemeClr val="tx2">
                    <a:lumMod val="40000"/>
                    <a:lumOff val="60000"/>
                  </a:schemeClr>
                </a:solidFill>
                <a:latin typeface="DengXian" panose="02010600030101010101" pitchFamily="2" charset="-122"/>
                <a:ea typeface="DengXian" panose="02010600030101010101" pitchFamily="2" charset="-122"/>
              </a:rPr>
              <a:t>觀 自 在 菩 薩 行 深 般 若  </a:t>
            </a:r>
            <a:r>
              <a:rPr lang="en-US" altLang="zh-TW" b="1" dirty="0">
                <a:latin typeface="DengXian" panose="02010600030101010101" pitchFamily="2" charset="-122"/>
                <a:ea typeface="DengXian" panose="02010600030101010101" pitchFamily="2" charset="-122"/>
              </a:rPr>
              <a:t>1</a:t>
            </a:r>
          </a:p>
          <a:p>
            <a:r>
              <a:rPr lang="zh-TW" altLang="en-US" b="1" dirty="0">
                <a:solidFill>
                  <a:schemeClr val="tx2">
                    <a:lumMod val="40000"/>
                    <a:lumOff val="60000"/>
                  </a:schemeClr>
                </a:solidFill>
                <a:latin typeface="DengXian" panose="02010600030101010101" pitchFamily="2" charset="-122"/>
                <a:ea typeface="DengXian" panose="02010600030101010101" pitchFamily="2" charset="-122"/>
              </a:rPr>
              <a:t>波 羅 蜜 多 時 照 見 五 蘊 </a:t>
            </a:r>
            <a:r>
              <a:rPr lang="zh-TW" altLang="en-US" b="1" dirty="0">
                <a:highlight>
                  <a:srgbClr val="FFFF00"/>
                </a:highlight>
                <a:latin typeface="DengXian" panose="02010600030101010101" pitchFamily="2" charset="-122"/>
                <a:ea typeface="DengXian" panose="02010600030101010101" pitchFamily="2" charset="-122"/>
              </a:rPr>
              <a:t>皆</a:t>
            </a:r>
            <a:r>
              <a:rPr lang="zh-TW" altLang="en-US" b="1" dirty="0">
                <a:solidFill>
                  <a:schemeClr val="tx2">
                    <a:lumMod val="40000"/>
                    <a:lumOff val="60000"/>
                  </a:schemeClr>
                </a:solidFill>
                <a:latin typeface="DengXian" panose="02010600030101010101" pitchFamily="2" charset="-122"/>
                <a:ea typeface="DengXian" panose="02010600030101010101" pitchFamily="2" charset="-122"/>
              </a:rPr>
              <a:t> </a:t>
            </a:r>
            <a:r>
              <a:rPr lang="zh-TW" altLang="en-US" b="1" dirty="0">
                <a:highlight>
                  <a:srgbClr val="FFFF00"/>
                </a:highlight>
                <a:latin typeface="DengXian" panose="02010600030101010101" pitchFamily="2" charset="-122"/>
                <a:ea typeface="DengXian" panose="02010600030101010101" pitchFamily="2" charset="-122"/>
              </a:rPr>
              <a:t>空</a:t>
            </a:r>
            <a:r>
              <a:rPr lang="zh-TW" altLang="en-US" b="1" dirty="0">
                <a:solidFill>
                  <a:schemeClr val="tx2">
                    <a:lumMod val="40000"/>
                    <a:lumOff val="60000"/>
                  </a:schemeClr>
                </a:solidFill>
                <a:latin typeface="DengXian" panose="02010600030101010101" pitchFamily="2" charset="-122"/>
                <a:ea typeface="DengXian" panose="02010600030101010101" pitchFamily="2" charset="-122"/>
              </a:rPr>
              <a:t>  </a:t>
            </a:r>
            <a:r>
              <a:rPr lang="en-US" altLang="zh-TW" b="1" dirty="0">
                <a:latin typeface="DengXian" panose="02010600030101010101" pitchFamily="2" charset="-122"/>
                <a:ea typeface="DengXian" panose="02010600030101010101" pitchFamily="2" charset="-122"/>
              </a:rPr>
              <a:t>2</a:t>
            </a:r>
            <a:endParaRPr lang="en-US" b="1" dirty="0">
              <a:latin typeface="DengXian" panose="02010600030101010101" pitchFamily="2" charset="-122"/>
              <a:ea typeface="DengXian" panose="02010600030101010101" pitchFamily="2" charset="-122"/>
            </a:endParaRPr>
          </a:p>
        </p:txBody>
      </p:sp>
      <p:sp>
        <p:nvSpPr>
          <p:cNvPr id="5" name="Rectangle 4">
            <a:extLst>
              <a:ext uri="{FF2B5EF4-FFF2-40B4-BE49-F238E27FC236}">
                <a16:creationId xmlns:a16="http://schemas.microsoft.com/office/drawing/2014/main" id="{9AF67890-3AE6-E53D-7927-5D7B88263010}"/>
              </a:ext>
            </a:extLst>
          </p:cNvPr>
          <p:cNvSpPr/>
          <p:nvPr/>
        </p:nvSpPr>
        <p:spPr>
          <a:xfrm>
            <a:off x="2819401" y="918176"/>
            <a:ext cx="3713017" cy="858712"/>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FE99D5E-38C5-B70C-0D4C-177F4920A6FE}"/>
              </a:ext>
            </a:extLst>
          </p:cNvPr>
          <p:cNvSpPr txBox="1"/>
          <p:nvPr/>
        </p:nvSpPr>
        <p:spPr>
          <a:xfrm>
            <a:off x="261505" y="685303"/>
            <a:ext cx="5202382" cy="4832092"/>
          </a:xfrm>
          <a:prstGeom prst="rect">
            <a:avLst/>
          </a:prstGeom>
          <a:noFill/>
        </p:spPr>
        <p:txBody>
          <a:bodyPr wrap="square" rtlCol="0">
            <a:spAutoFit/>
          </a:bodyPr>
          <a:lstStyle/>
          <a:p>
            <a:pPr>
              <a:spcAft>
                <a:spcPts val="1600"/>
              </a:spcAft>
            </a:pPr>
            <a:r>
              <a:rPr lang="zh-CN" altLang="en-US" sz="8800" b="1" dirty="0">
                <a:latin typeface="+mn-ea"/>
              </a:rPr>
              <a:t>  </a:t>
            </a:r>
            <a:r>
              <a:rPr lang="zh-CN" altLang="en-US" sz="8800" b="1" dirty="0">
                <a:highlight>
                  <a:srgbClr val="FFFF00"/>
                </a:highlight>
                <a:latin typeface="+mn-ea"/>
              </a:rPr>
              <a:t>皆</a:t>
            </a:r>
            <a:endParaRPr lang="en-US" altLang="zh-CN" sz="8800" b="1" dirty="0">
              <a:highlight>
                <a:srgbClr val="FFFF00"/>
              </a:highlight>
              <a:latin typeface="+mn-ea"/>
            </a:endParaRPr>
          </a:p>
          <a:p>
            <a:pPr>
              <a:spcAft>
                <a:spcPts val="1600"/>
              </a:spcAft>
            </a:pPr>
            <a:r>
              <a:rPr lang="zh-CN" altLang="en-US" sz="6000" b="1" dirty="0">
                <a:highlight>
                  <a:srgbClr val="FFFF00"/>
                </a:highlight>
                <a:latin typeface="+mn-ea"/>
              </a:rPr>
              <a:t>比</a:t>
            </a:r>
            <a:r>
              <a:rPr lang="zh-CN" altLang="en-US" sz="6000" b="1" dirty="0">
                <a:latin typeface="+mn-ea"/>
              </a:rPr>
              <a:t>  </a:t>
            </a:r>
            <a:r>
              <a:rPr lang="zh-CN" altLang="en-US" sz="6000" b="1" dirty="0">
                <a:highlight>
                  <a:srgbClr val="FFFF00"/>
                </a:highlight>
                <a:latin typeface="+mn-ea"/>
              </a:rPr>
              <a:t>白</a:t>
            </a:r>
            <a:endParaRPr lang="en-US" altLang="zh-CN" sz="6000" b="1" dirty="0">
              <a:highlight>
                <a:srgbClr val="FFFF00"/>
              </a:highlight>
              <a:latin typeface="+mn-ea"/>
            </a:endParaRPr>
          </a:p>
          <a:p>
            <a:pPr>
              <a:spcAft>
                <a:spcPts val="1600"/>
              </a:spcAft>
            </a:pPr>
            <a:r>
              <a:rPr lang="zh-CN" altLang="en-US" sz="6000" b="1" dirty="0">
                <a:latin typeface="+mn-ea"/>
              </a:rPr>
              <a:t>    丿 日</a:t>
            </a:r>
            <a:endParaRPr lang="en-US" altLang="zh-CN" sz="6000" b="1" dirty="0">
              <a:latin typeface="+mn-ea"/>
            </a:endParaRPr>
          </a:p>
          <a:p>
            <a:pPr>
              <a:spcAft>
                <a:spcPts val="1600"/>
              </a:spcAft>
            </a:pPr>
            <a:r>
              <a:rPr lang="zh-CN" altLang="en-US" sz="6000" b="1" dirty="0">
                <a:latin typeface="+mn-ea"/>
              </a:rPr>
              <a:t>      囗 一</a:t>
            </a:r>
            <a:endParaRPr lang="en-US" sz="6000" b="1" dirty="0">
              <a:latin typeface="+mn-ea"/>
            </a:endParaRPr>
          </a:p>
        </p:txBody>
      </p:sp>
      <p:sp>
        <p:nvSpPr>
          <p:cNvPr id="7" name="TextBox 6">
            <a:extLst>
              <a:ext uri="{FF2B5EF4-FFF2-40B4-BE49-F238E27FC236}">
                <a16:creationId xmlns:a16="http://schemas.microsoft.com/office/drawing/2014/main" id="{6AC88F06-B9DD-6E85-E7BD-2480A363CBDB}"/>
              </a:ext>
            </a:extLst>
          </p:cNvPr>
          <p:cNvSpPr txBox="1"/>
          <p:nvPr/>
        </p:nvSpPr>
        <p:spPr>
          <a:xfrm>
            <a:off x="8021783" y="741084"/>
            <a:ext cx="4946073" cy="4832092"/>
          </a:xfrm>
          <a:prstGeom prst="rect">
            <a:avLst/>
          </a:prstGeom>
          <a:noFill/>
        </p:spPr>
        <p:txBody>
          <a:bodyPr wrap="square" rtlCol="0">
            <a:spAutoFit/>
          </a:bodyPr>
          <a:lstStyle/>
          <a:p>
            <a:pPr>
              <a:spcAft>
                <a:spcPts val="1600"/>
              </a:spcAft>
            </a:pPr>
            <a:r>
              <a:rPr lang="zh-CN" altLang="en-US" sz="8800" b="1" dirty="0">
                <a:latin typeface="+mn-ea"/>
              </a:rPr>
              <a:t>   </a:t>
            </a:r>
            <a:r>
              <a:rPr lang="zh-CN" altLang="en-US" sz="8800" b="1" dirty="0">
                <a:highlight>
                  <a:srgbClr val="FFFF00"/>
                </a:highlight>
                <a:latin typeface="+mn-ea"/>
              </a:rPr>
              <a:t>空</a:t>
            </a:r>
            <a:endParaRPr lang="en-US" altLang="zh-CN" sz="8800" b="1" dirty="0">
              <a:highlight>
                <a:srgbClr val="FFFF00"/>
              </a:highlight>
              <a:latin typeface="+mn-ea"/>
            </a:endParaRPr>
          </a:p>
          <a:p>
            <a:pPr>
              <a:spcAft>
                <a:spcPts val="1600"/>
              </a:spcAft>
            </a:pPr>
            <a:r>
              <a:rPr lang="zh-CN" altLang="en-US" sz="6000" b="1" dirty="0">
                <a:latin typeface="+mn-ea"/>
              </a:rPr>
              <a:t>  </a:t>
            </a:r>
            <a:r>
              <a:rPr lang="zh-CN" altLang="en-US" sz="6000" b="1" dirty="0">
                <a:highlight>
                  <a:srgbClr val="FFFF00"/>
                </a:highlight>
                <a:latin typeface="+mn-ea"/>
              </a:rPr>
              <a:t>穴</a:t>
            </a:r>
            <a:r>
              <a:rPr lang="zh-CN" altLang="en-US" sz="6000" b="1" dirty="0">
                <a:latin typeface="+mn-ea"/>
              </a:rPr>
              <a:t>    工 </a:t>
            </a:r>
            <a:endParaRPr lang="en-US" altLang="zh-CN" sz="6000" b="1" dirty="0">
              <a:latin typeface="+mn-ea"/>
            </a:endParaRPr>
          </a:p>
          <a:p>
            <a:pPr>
              <a:spcAft>
                <a:spcPts val="1600"/>
              </a:spcAft>
            </a:pPr>
            <a:r>
              <a:rPr lang="zh-CN" altLang="en-US" sz="6000" b="1" dirty="0">
                <a:latin typeface="+mn-ea"/>
              </a:rPr>
              <a:t>宀     </a:t>
            </a:r>
            <a:r>
              <a:rPr lang="zh-CN" altLang="en-US" sz="6000" b="1" dirty="0">
                <a:highlight>
                  <a:srgbClr val="FFFF00"/>
                </a:highlight>
                <a:latin typeface="+mn-ea"/>
              </a:rPr>
              <a:t>八</a:t>
            </a:r>
            <a:endParaRPr lang="en-US" altLang="zh-CN" sz="6000" b="1" dirty="0">
              <a:highlight>
                <a:srgbClr val="FFFF00"/>
              </a:highlight>
              <a:latin typeface="+mn-ea"/>
            </a:endParaRPr>
          </a:p>
          <a:p>
            <a:pPr>
              <a:spcAft>
                <a:spcPts val="1600"/>
              </a:spcAft>
            </a:pPr>
            <a:r>
              <a:rPr lang="zh-CN" altLang="en-US" sz="6000" b="1" dirty="0">
                <a:latin typeface="+mn-ea"/>
              </a:rPr>
              <a:t>丶冖</a:t>
            </a:r>
            <a:endParaRPr lang="en-US" sz="6000" b="1" dirty="0">
              <a:latin typeface="+mn-ea"/>
            </a:endParaRPr>
          </a:p>
        </p:txBody>
      </p:sp>
      <p:sp>
        <p:nvSpPr>
          <p:cNvPr id="9" name="TextBox 8">
            <a:extLst>
              <a:ext uri="{FF2B5EF4-FFF2-40B4-BE49-F238E27FC236}">
                <a16:creationId xmlns:a16="http://schemas.microsoft.com/office/drawing/2014/main" id="{614D8618-C6EB-67B8-CBF5-A4FB31D30066}"/>
              </a:ext>
            </a:extLst>
          </p:cNvPr>
          <p:cNvSpPr txBox="1"/>
          <p:nvPr/>
        </p:nvSpPr>
        <p:spPr>
          <a:xfrm>
            <a:off x="3252355" y="2309791"/>
            <a:ext cx="4731327" cy="2031325"/>
          </a:xfrm>
          <a:prstGeom prst="rect">
            <a:avLst/>
          </a:prstGeom>
          <a:noFill/>
        </p:spPr>
        <p:txBody>
          <a:bodyPr wrap="square" numCol="2" rtlCol="0">
            <a:spAutoFit/>
          </a:bodyPr>
          <a:lstStyle/>
          <a:p>
            <a:r>
              <a:rPr lang="zh-CN" altLang="en-US" b="1" dirty="0">
                <a:highlight>
                  <a:srgbClr val="FFFF00"/>
                </a:highlight>
              </a:rPr>
              <a:t>皆</a:t>
            </a:r>
            <a:r>
              <a:rPr lang="zh-CN" altLang="en-US" dirty="0"/>
              <a:t>  </a:t>
            </a:r>
            <a:r>
              <a:rPr lang="en-US" altLang="zh-CN" sz="1600" dirty="0"/>
              <a:t>all; </a:t>
            </a:r>
            <a:r>
              <a:rPr lang="en-US" altLang="zh-CN" sz="1600" dirty="0" err="1"/>
              <a:t>gae</a:t>
            </a:r>
            <a:r>
              <a:rPr lang="en-US" altLang="zh-CN" sz="1600" dirty="0"/>
              <a:t> (</a:t>
            </a:r>
            <a:r>
              <a:rPr lang="ko-KR" altLang="en-US" sz="1600" dirty="0"/>
              <a:t>개</a:t>
            </a:r>
            <a:r>
              <a:rPr lang="en-US" altLang="ko-KR" sz="1600" dirty="0"/>
              <a:t>)</a:t>
            </a:r>
            <a:endParaRPr lang="zh-CN" altLang="en-US" sz="1600" dirty="0"/>
          </a:p>
          <a:p>
            <a:r>
              <a:rPr lang="zh-CN" altLang="en-US" b="1" dirty="0">
                <a:highlight>
                  <a:srgbClr val="FFFF00"/>
                </a:highlight>
              </a:rPr>
              <a:t>比</a:t>
            </a:r>
            <a:r>
              <a:rPr lang="zh-CN" altLang="en-US" dirty="0"/>
              <a:t>  </a:t>
            </a:r>
            <a:r>
              <a:rPr lang="en-US" altLang="zh-CN" sz="1600" dirty="0"/>
              <a:t>compare; bi (</a:t>
            </a:r>
            <a:r>
              <a:rPr lang="ko-KR" altLang="en-US" sz="1600" dirty="0"/>
              <a:t>비</a:t>
            </a:r>
            <a:r>
              <a:rPr lang="en-US" altLang="ko-KR" sz="1600" dirty="0"/>
              <a:t>)</a:t>
            </a:r>
            <a:endParaRPr lang="en-US" altLang="zh-CN" sz="1600" dirty="0"/>
          </a:p>
          <a:p>
            <a:r>
              <a:rPr lang="zh-CN" altLang="en-US" b="1" dirty="0">
                <a:highlight>
                  <a:srgbClr val="FFFF00"/>
                </a:highlight>
              </a:rPr>
              <a:t>白</a:t>
            </a:r>
            <a:r>
              <a:rPr lang="zh-CN" altLang="en-US" dirty="0"/>
              <a:t>  </a:t>
            </a:r>
            <a:r>
              <a:rPr lang="en-US" altLang="zh-CN" sz="1600" dirty="0"/>
              <a:t>white; </a:t>
            </a:r>
            <a:r>
              <a:rPr lang="en-US" altLang="zh-CN" sz="1600" dirty="0" err="1"/>
              <a:t>baek</a:t>
            </a:r>
            <a:r>
              <a:rPr lang="en-US" altLang="zh-CN" sz="1600" dirty="0"/>
              <a:t> (</a:t>
            </a:r>
            <a:r>
              <a:rPr lang="ko-KR" altLang="en-US" sz="1600" dirty="0"/>
              <a:t>백</a:t>
            </a:r>
            <a:r>
              <a:rPr lang="en-US" altLang="ko-KR" sz="1600" dirty="0"/>
              <a:t>)</a:t>
            </a:r>
            <a:endParaRPr lang="en-US" altLang="zh-CN" sz="1600" dirty="0"/>
          </a:p>
          <a:p>
            <a:r>
              <a:rPr lang="zh-CN" altLang="en-US" dirty="0"/>
              <a:t>丿  </a:t>
            </a:r>
            <a:r>
              <a:rPr lang="en-US" altLang="zh-CN" sz="1600" dirty="0"/>
              <a:t>slash; </a:t>
            </a:r>
            <a:r>
              <a:rPr lang="en-US" altLang="zh-CN" sz="1600" dirty="0" err="1"/>
              <a:t>byeol</a:t>
            </a:r>
            <a:r>
              <a:rPr lang="en-US" altLang="zh-CN" sz="1600" dirty="0"/>
              <a:t> (</a:t>
            </a:r>
            <a:r>
              <a:rPr lang="ko-KR" altLang="en-US" sz="1600" dirty="0"/>
              <a:t>별</a:t>
            </a:r>
            <a:r>
              <a:rPr lang="en-US" altLang="ko-KR" sz="1600" dirty="0"/>
              <a:t>)</a:t>
            </a:r>
            <a:endParaRPr lang="en-US" altLang="zh-CN" sz="1600" dirty="0"/>
          </a:p>
          <a:p>
            <a:r>
              <a:rPr lang="zh-CN" altLang="en-US" dirty="0"/>
              <a:t>日  </a:t>
            </a:r>
            <a:r>
              <a:rPr lang="en-US" altLang="zh-CN" sz="1600" dirty="0"/>
              <a:t>sun;  il (</a:t>
            </a:r>
            <a:r>
              <a:rPr lang="ko-KR" altLang="en-US" sz="1600" dirty="0"/>
              <a:t>일</a:t>
            </a:r>
            <a:r>
              <a:rPr lang="en-US" altLang="ko-KR" sz="1600" dirty="0"/>
              <a:t>)</a:t>
            </a:r>
            <a:r>
              <a:rPr lang="zh-CN" altLang="en-US" sz="1600" dirty="0"/>
              <a:t> </a:t>
            </a:r>
            <a:endParaRPr lang="en-US" altLang="zh-CN" sz="1600" dirty="0"/>
          </a:p>
          <a:p>
            <a:r>
              <a:rPr lang="zh-CN" altLang="en-US" dirty="0"/>
              <a:t>囗  </a:t>
            </a:r>
            <a:r>
              <a:rPr lang="en-US" altLang="zh-CN" sz="1600" dirty="0"/>
              <a:t>circle; </a:t>
            </a:r>
            <a:r>
              <a:rPr lang="en-US" altLang="zh-CN" sz="1600" dirty="0" err="1"/>
              <a:t>wi</a:t>
            </a:r>
            <a:r>
              <a:rPr lang="en-US" altLang="zh-CN" sz="1600" dirty="0"/>
              <a:t> (</a:t>
            </a:r>
            <a:r>
              <a:rPr lang="ko-KR" altLang="en-US" sz="1600" dirty="0"/>
              <a:t>위</a:t>
            </a:r>
            <a:r>
              <a:rPr lang="en-US" altLang="ko-KR" sz="1600" dirty="0"/>
              <a:t>)</a:t>
            </a:r>
            <a:endParaRPr lang="en-US" altLang="zh-CN" sz="1600" dirty="0"/>
          </a:p>
          <a:p>
            <a:r>
              <a:rPr lang="zh-CN" altLang="en-US" dirty="0"/>
              <a:t>一  </a:t>
            </a:r>
            <a:r>
              <a:rPr lang="en-US" altLang="zh-CN" sz="1600" dirty="0"/>
              <a:t>one (1); il (</a:t>
            </a:r>
            <a:r>
              <a:rPr lang="ko-KR" altLang="en-US" sz="1600" dirty="0"/>
              <a:t>일</a:t>
            </a:r>
            <a:r>
              <a:rPr lang="en-US" altLang="ko-KR" sz="1600" dirty="0"/>
              <a:t>)</a:t>
            </a:r>
            <a:endParaRPr lang="en-US" altLang="zh-CN" sz="1600" dirty="0"/>
          </a:p>
          <a:p>
            <a:r>
              <a:rPr lang="zh-CN" altLang="en-US" b="1" dirty="0">
                <a:highlight>
                  <a:srgbClr val="FFFF00"/>
                </a:highlight>
              </a:rPr>
              <a:t>空</a:t>
            </a:r>
            <a:r>
              <a:rPr lang="zh-CN" altLang="en-US" dirty="0"/>
              <a:t>  </a:t>
            </a:r>
            <a:r>
              <a:rPr lang="en-US" altLang="zh-CN" sz="1600" dirty="0"/>
              <a:t>sunyata; gong (</a:t>
            </a:r>
            <a:r>
              <a:rPr lang="ko-KR" altLang="en-US" sz="1600" dirty="0"/>
              <a:t>공</a:t>
            </a:r>
            <a:r>
              <a:rPr lang="en-US" altLang="ko-KR" sz="1600" dirty="0"/>
              <a:t>)</a:t>
            </a:r>
            <a:r>
              <a:rPr lang="zh-CN" altLang="en-US" sz="1600" dirty="0"/>
              <a:t> </a:t>
            </a:r>
          </a:p>
          <a:p>
            <a:r>
              <a:rPr lang="zh-CN" altLang="en-US" b="1" dirty="0">
                <a:highlight>
                  <a:srgbClr val="FFFF00"/>
                </a:highlight>
              </a:rPr>
              <a:t>穴</a:t>
            </a:r>
            <a:r>
              <a:rPr lang="zh-CN" altLang="en-US" dirty="0"/>
              <a:t>  </a:t>
            </a:r>
            <a:r>
              <a:rPr lang="en-US" altLang="zh-CN" sz="1600" dirty="0"/>
              <a:t>hole;</a:t>
            </a:r>
            <a:r>
              <a:rPr lang="zh-CN" altLang="en-US" sz="1600" dirty="0"/>
              <a:t>  </a:t>
            </a:r>
            <a:r>
              <a:rPr lang="en-US" altLang="zh-CN" sz="1600" dirty="0" err="1"/>
              <a:t>hyeol</a:t>
            </a:r>
            <a:r>
              <a:rPr lang="en-US" altLang="zh-CN" sz="1600" dirty="0"/>
              <a:t> (</a:t>
            </a:r>
            <a:r>
              <a:rPr lang="ko-KR" altLang="en-US" sz="1600" dirty="0"/>
              <a:t>혈</a:t>
            </a:r>
            <a:r>
              <a:rPr lang="en-US" altLang="ko-KR" sz="1600" dirty="0"/>
              <a:t>)</a:t>
            </a:r>
            <a:r>
              <a:rPr lang="zh-CN" altLang="en-US" sz="1600" dirty="0"/>
              <a:t> </a:t>
            </a:r>
            <a:endParaRPr lang="en-US" altLang="zh-CN" sz="1600" dirty="0"/>
          </a:p>
          <a:p>
            <a:r>
              <a:rPr lang="zh-CN" altLang="en-US" b="1" dirty="0"/>
              <a:t>工</a:t>
            </a:r>
            <a:r>
              <a:rPr lang="zh-CN" altLang="en-US" dirty="0"/>
              <a:t>  </a:t>
            </a:r>
            <a:r>
              <a:rPr lang="en-US" altLang="zh-CN" sz="1600" dirty="0"/>
              <a:t>work;  gong (</a:t>
            </a:r>
            <a:r>
              <a:rPr lang="ko-KR" altLang="en-US" sz="1600" dirty="0"/>
              <a:t>공</a:t>
            </a:r>
            <a:r>
              <a:rPr lang="en-US" altLang="ko-KR" sz="1600" dirty="0"/>
              <a:t>)</a:t>
            </a:r>
            <a:endParaRPr lang="zh-CN" altLang="en-US" sz="1600" dirty="0"/>
          </a:p>
          <a:p>
            <a:r>
              <a:rPr lang="zh-CN" altLang="en-US" dirty="0"/>
              <a:t>宀  </a:t>
            </a:r>
            <a:r>
              <a:rPr lang="en-US" altLang="zh-CN" sz="1600" dirty="0"/>
              <a:t>roof;  </a:t>
            </a:r>
            <a:r>
              <a:rPr lang="en-US" altLang="zh-CN" sz="1600" dirty="0" err="1"/>
              <a:t>myeon</a:t>
            </a:r>
            <a:r>
              <a:rPr lang="en-US" altLang="zh-CN" sz="1600" dirty="0"/>
              <a:t> (</a:t>
            </a:r>
            <a:r>
              <a:rPr lang="ko-KR" altLang="en-US" sz="1600" dirty="0"/>
              <a:t>면</a:t>
            </a:r>
            <a:r>
              <a:rPr lang="en-US" altLang="ko-KR" sz="1600" dirty="0"/>
              <a:t>)</a:t>
            </a:r>
            <a:endParaRPr lang="en-US" altLang="zh-CN" sz="1600" dirty="0"/>
          </a:p>
          <a:p>
            <a:r>
              <a:rPr lang="zh-CN" altLang="en-US" dirty="0">
                <a:highlight>
                  <a:srgbClr val="FFFF00"/>
                </a:highlight>
              </a:rPr>
              <a:t>八</a:t>
            </a:r>
            <a:r>
              <a:rPr lang="zh-CN" altLang="en-US" dirty="0"/>
              <a:t>  </a:t>
            </a:r>
            <a:r>
              <a:rPr lang="en-US" altLang="zh-CN" sz="1600" dirty="0"/>
              <a:t>eight (8);  pal (</a:t>
            </a:r>
            <a:r>
              <a:rPr lang="ko-KR" altLang="en-US" sz="1600" dirty="0"/>
              <a:t>팔</a:t>
            </a:r>
            <a:r>
              <a:rPr lang="en-US" altLang="ko-KR" sz="1600" dirty="0"/>
              <a:t>)</a:t>
            </a:r>
            <a:endParaRPr lang="zh-CN" altLang="en-US" sz="1600" dirty="0"/>
          </a:p>
          <a:p>
            <a:r>
              <a:rPr lang="zh-CN" altLang="en-US" dirty="0"/>
              <a:t>丶  </a:t>
            </a:r>
            <a:r>
              <a:rPr lang="en-US" altLang="zh-CN" sz="1600" dirty="0"/>
              <a:t>lord;  </a:t>
            </a:r>
            <a:r>
              <a:rPr lang="en-US" altLang="zh-CN" sz="1600" dirty="0" err="1"/>
              <a:t>ju</a:t>
            </a:r>
            <a:r>
              <a:rPr lang="en-US" altLang="zh-CN" sz="1600" dirty="0"/>
              <a:t> (</a:t>
            </a:r>
            <a:r>
              <a:rPr lang="ko-KR" altLang="en-US" sz="1600" dirty="0"/>
              <a:t>주</a:t>
            </a:r>
            <a:r>
              <a:rPr lang="en-US" altLang="ko-KR" sz="1600" dirty="0"/>
              <a:t>)</a:t>
            </a:r>
            <a:endParaRPr lang="en-US" altLang="zh-CN" sz="1600" dirty="0"/>
          </a:p>
          <a:p>
            <a:r>
              <a:rPr lang="zh-CN" altLang="en-US" dirty="0"/>
              <a:t>冖  </a:t>
            </a:r>
            <a:r>
              <a:rPr lang="en-US" altLang="zh-CN" sz="1600" dirty="0"/>
              <a:t>lid; </a:t>
            </a:r>
            <a:r>
              <a:rPr lang="en-US" altLang="zh-CN" sz="1600" dirty="0" err="1"/>
              <a:t>myeok</a:t>
            </a:r>
            <a:r>
              <a:rPr lang="en-US" altLang="zh-CN" sz="1600" dirty="0"/>
              <a:t> (</a:t>
            </a:r>
            <a:r>
              <a:rPr lang="ko-KR" altLang="en-US" sz="1600" dirty="0"/>
              <a:t>멱</a:t>
            </a:r>
            <a:r>
              <a:rPr lang="en-US" altLang="ko-KR" sz="1600" dirty="0"/>
              <a:t>)</a:t>
            </a:r>
            <a:endParaRPr lang="en-US" sz="1600" dirty="0"/>
          </a:p>
        </p:txBody>
      </p:sp>
      <p:sp>
        <p:nvSpPr>
          <p:cNvPr id="10" name="TextBox 9">
            <a:extLst>
              <a:ext uri="{FF2B5EF4-FFF2-40B4-BE49-F238E27FC236}">
                <a16:creationId xmlns:a16="http://schemas.microsoft.com/office/drawing/2014/main" id="{8216257B-85A3-2289-D702-D9552614CD21}"/>
              </a:ext>
            </a:extLst>
          </p:cNvPr>
          <p:cNvSpPr txBox="1"/>
          <p:nvPr/>
        </p:nvSpPr>
        <p:spPr>
          <a:xfrm>
            <a:off x="568037" y="828122"/>
            <a:ext cx="588819" cy="461665"/>
          </a:xfrm>
          <a:prstGeom prst="rect">
            <a:avLst/>
          </a:prstGeom>
          <a:noFill/>
        </p:spPr>
        <p:txBody>
          <a:bodyPr wrap="square" rtlCol="0">
            <a:spAutoFit/>
          </a:bodyPr>
          <a:lstStyle/>
          <a:p>
            <a:r>
              <a:rPr lang="en-US" sz="2400" b="1" dirty="0"/>
              <a:t>98</a:t>
            </a:r>
          </a:p>
        </p:txBody>
      </p:sp>
      <p:sp>
        <p:nvSpPr>
          <p:cNvPr id="11" name="TextBox 10">
            <a:extLst>
              <a:ext uri="{FF2B5EF4-FFF2-40B4-BE49-F238E27FC236}">
                <a16:creationId xmlns:a16="http://schemas.microsoft.com/office/drawing/2014/main" id="{132DF518-7434-99FC-6512-54718A0B5BE5}"/>
              </a:ext>
            </a:extLst>
          </p:cNvPr>
          <p:cNvSpPr txBox="1"/>
          <p:nvPr/>
        </p:nvSpPr>
        <p:spPr>
          <a:xfrm>
            <a:off x="249382" y="3026672"/>
            <a:ext cx="796636" cy="461665"/>
          </a:xfrm>
          <a:prstGeom prst="rect">
            <a:avLst/>
          </a:prstGeom>
          <a:noFill/>
        </p:spPr>
        <p:txBody>
          <a:bodyPr wrap="square" rtlCol="0">
            <a:spAutoFit/>
          </a:bodyPr>
          <a:lstStyle/>
          <a:p>
            <a:r>
              <a:rPr lang="en-US" sz="2400" b="1" dirty="0"/>
              <a:t>116</a:t>
            </a:r>
          </a:p>
        </p:txBody>
      </p:sp>
      <p:sp>
        <p:nvSpPr>
          <p:cNvPr id="12" name="TextBox 11">
            <a:extLst>
              <a:ext uri="{FF2B5EF4-FFF2-40B4-BE49-F238E27FC236}">
                <a16:creationId xmlns:a16="http://schemas.microsoft.com/office/drawing/2014/main" id="{1E15350E-2B8C-59E1-0A0F-419ED2829D82}"/>
              </a:ext>
            </a:extLst>
          </p:cNvPr>
          <p:cNvSpPr txBox="1"/>
          <p:nvPr/>
        </p:nvSpPr>
        <p:spPr>
          <a:xfrm>
            <a:off x="2126672" y="2309791"/>
            <a:ext cx="1039091" cy="461665"/>
          </a:xfrm>
          <a:prstGeom prst="rect">
            <a:avLst/>
          </a:prstGeom>
          <a:noFill/>
        </p:spPr>
        <p:txBody>
          <a:bodyPr wrap="square" rtlCol="0">
            <a:spAutoFit/>
          </a:bodyPr>
          <a:lstStyle/>
          <a:p>
            <a:r>
              <a:rPr lang="en-US" sz="2400" b="1" dirty="0"/>
              <a:t>117</a:t>
            </a:r>
          </a:p>
        </p:txBody>
      </p:sp>
      <p:sp>
        <p:nvSpPr>
          <p:cNvPr id="13" name="TextBox 12">
            <a:extLst>
              <a:ext uri="{FF2B5EF4-FFF2-40B4-BE49-F238E27FC236}">
                <a16:creationId xmlns:a16="http://schemas.microsoft.com/office/drawing/2014/main" id="{A3E686FF-A8DD-862C-E22D-B045FDF68897}"/>
              </a:ext>
            </a:extLst>
          </p:cNvPr>
          <p:cNvSpPr txBox="1"/>
          <p:nvPr/>
        </p:nvSpPr>
        <p:spPr>
          <a:xfrm>
            <a:off x="8624454" y="868691"/>
            <a:ext cx="1156855" cy="461665"/>
          </a:xfrm>
          <a:prstGeom prst="rect">
            <a:avLst/>
          </a:prstGeom>
          <a:noFill/>
        </p:spPr>
        <p:txBody>
          <a:bodyPr wrap="square" rtlCol="0">
            <a:spAutoFit/>
          </a:bodyPr>
          <a:lstStyle/>
          <a:p>
            <a:r>
              <a:rPr lang="en-US" sz="2400" b="1" dirty="0"/>
              <a:t>99</a:t>
            </a:r>
          </a:p>
        </p:txBody>
      </p:sp>
      <p:sp>
        <p:nvSpPr>
          <p:cNvPr id="14" name="TextBox 13">
            <a:extLst>
              <a:ext uri="{FF2B5EF4-FFF2-40B4-BE49-F238E27FC236}">
                <a16:creationId xmlns:a16="http://schemas.microsoft.com/office/drawing/2014/main" id="{307B8AE7-BD94-C9FF-C300-3B884CAD2598}"/>
              </a:ext>
            </a:extLst>
          </p:cNvPr>
          <p:cNvSpPr txBox="1"/>
          <p:nvPr/>
        </p:nvSpPr>
        <p:spPr>
          <a:xfrm>
            <a:off x="7973292" y="2372499"/>
            <a:ext cx="942109" cy="461665"/>
          </a:xfrm>
          <a:prstGeom prst="rect">
            <a:avLst/>
          </a:prstGeom>
          <a:noFill/>
        </p:spPr>
        <p:txBody>
          <a:bodyPr wrap="square" rtlCol="0">
            <a:spAutoFit/>
          </a:bodyPr>
          <a:lstStyle/>
          <a:p>
            <a:r>
              <a:rPr lang="en-US" sz="2400" b="1" dirty="0"/>
              <a:t>118</a:t>
            </a:r>
          </a:p>
        </p:txBody>
      </p:sp>
      <p:sp>
        <p:nvSpPr>
          <p:cNvPr id="15" name="TextBox 14">
            <a:extLst>
              <a:ext uri="{FF2B5EF4-FFF2-40B4-BE49-F238E27FC236}">
                <a16:creationId xmlns:a16="http://schemas.microsoft.com/office/drawing/2014/main" id="{CB8386C1-4DE6-0561-0D30-964C4680E784}"/>
              </a:ext>
            </a:extLst>
          </p:cNvPr>
          <p:cNvSpPr txBox="1"/>
          <p:nvPr/>
        </p:nvSpPr>
        <p:spPr>
          <a:xfrm>
            <a:off x="10541578" y="3471474"/>
            <a:ext cx="838200" cy="461665"/>
          </a:xfrm>
          <a:prstGeom prst="rect">
            <a:avLst/>
          </a:prstGeom>
          <a:noFill/>
        </p:spPr>
        <p:txBody>
          <a:bodyPr wrap="square" rtlCol="0">
            <a:spAutoFit/>
          </a:bodyPr>
          <a:lstStyle/>
          <a:p>
            <a:r>
              <a:rPr lang="en-US" sz="2400" b="1" dirty="0"/>
              <a:t>119</a:t>
            </a:r>
          </a:p>
        </p:txBody>
      </p:sp>
      <p:cxnSp>
        <p:nvCxnSpPr>
          <p:cNvPr id="17" name="Straight Arrow Connector 16">
            <a:extLst>
              <a:ext uri="{FF2B5EF4-FFF2-40B4-BE49-F238E27FC236}">
                <a16:creationId xmlns:a16="http://schemas.microsoft.com/office/drawing/2014/main" id="{D2008EAE-507A-402C-0326-271718F54D36}"/>
              </a:ext>
            </a:extLst>
          </p:cNvPr>
          <p:cNvCxnSpPr/>
          <p:nvPr/>
        </p:nvCxnSpPr>
        <p:spPr>
          <a:xfrm flipH="1">
            <a:off x="907473" y="2064327"/>
            <a:ext cx="415636" cy="3081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0F4B747-97CF-B515-B4B5-D83996E963E4}"/>
              </a:ext>
            </a:extLst>
          </p:cNvPr>
          <p:cNvCxnSpPr/>
          <p:nvPr/>
        </p:nvCxnSpPr>
        <p:spPr>
          <a:xfrm>
            <a:off x="1683327" y="2029691"/>
            <a:ext cx="228600" cy="3428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07B98F0-D1E9-2181-4B96-8395C7347CFB}"/>
              </a:ext>
            </a:extLst>
          </p:cNvPr>
          <p:cNvCxnSpPr/>
          <p:nvPr/>
        </p:nvCxnSpPr>
        <p:spPr>
          <a:xfrm flipH="1">
            <a:off x="1634836" y="3131127"/>
            <a:ext cx="110837" cy="2978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6B06F9A-389C-61BA-CC92-9892439EEEE5}"/>
              </a:ext>
            </a:extLst>
          </p:cNvPr>
          <p:cNvCxnSpPr>
            <a:cxnSpLocks/>
          </p:cNvCxnSpPr>
          <p:nvPr/>
        </p:nvCxnSpPr>
        <p:spPr>
          <a:xfrm>
            <a:off x="2022764" y="3207327"/>
            <a:ext cx="401781" cy="2810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AB716BA-1D9A-EC27-D0A9-B3450FB8FF83}"/>
              </a:ext>
            </a:extLst>
          </p:cNvPr>
          <p:cNvCxnSpPr/>
          <p:nvPr/>
        </p:nvCxnSpPr>
        <p:spPr>
          <a:xfrm flipH="1">
            <a:off x="2126672" y="4204855"/>
            <a:ext cx="346364" cy="4225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B253B66-28B9-BE84-F506-14DDC3F98253}"/>
              </a:ext>
            </a:extLst>
          </p:cNvPr>
          <p:cNvCxnSpPr/>
          <p:nvPr/>
        </p:nvCxnSpPr>
        <p:spPr>
          <a:xfrm>
            <a:off x="2639291" y="4273168"/>
            <a:ext cx="232063" cy="5343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EEE4ACB-CE6C-0F97-381F-E42F61C46514}"/>
              </a:ext>
            </a:extLst>
          </p:cNvPr>
          <p:cNvCxnSpPr/>
          <p:nvPr/>
        </p:nvCxnSpPr>
        <p:spPr>
          <a:xfrm flipH="1">
            <a:off x="9202881" y="2119745"/>
            <a:ext cx="211283" cy="3186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E474A49-014F-AF7F-7949-D1A665C5202D}"/>
              </a:ext>
            </a:extLst>
          </p:cNvPr>
          <p:cNvCxnSpPr/>
          <p:nvPr/>
        </p:nvCxnSpPr>
        <p:spPr>
          <a:xfrm>
            <a:off x="9732818" y="2147455"/>
            <a:ext cx="671948" cy="304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E56AAA8-4B92-327D-D491-911173FEDABE}"/>
              </a:ext>
            </a:extLst>
          </p:cNvPr>
          <p:cNvCxnSpPr/>
          <p:nvPr/>
        </p:nvCxnSpPr>
        <p:spPr>
          <a:xfrm flipH="1">
            <a:off x="8624454" y="3257504"/>
            <a:ext cx="138547" cy="3238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863E93F-76F7-8BDF-3ED9-5957A77FAB5D}"/>
              </a:ext>
            </a:extLst>
          </p:cNvPr>
          <p:cNvCxnSpPr/>
          <p:nvPr/>
        </p:nvCxnSpPr>
        <p:spPr>
          <a:xfrm>
            <a:off x="9202881" y="3207327"/>
            <a:ext cx="758537" cy="4949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A8611A7-B040-141A-E5A0-7E72DB62E41D}"/>
              </a:ext>
            </a:extLst>
          </p:cNvPr>
          <p:cNvCxnSpPr/>
          <p:nvPr/>
        </p:nvCxnSpPr>
        <p:spPr>
          <a:xfrm>
            <a:off x="8454737" y="3983182"/>
            <a:ext cx="0" cy="8243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6257421-1542-4656-CAF3-AF42517D0F4E}"/>
              </a:ext>
            </a:extLst>
          </p:cNvPr>
          <p:cNvCxnSpPr/>
          <p:nvPr/>
        </p:nvCxnSpPr>
        <p:spPr>
          <a:xfrm>
            <a:off x="8693727" y="3997036"/>
            <a:ext cx="509154" cy="6788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06F78D78-EB4A-EA10-572D-BA1686A1618D}"/>
              </a:ext>
            </a:extLst>
          </p:cNvPr>
          <p:cNvSpPr/>
          <p:nvPr/>
        </p:nvSpPr>
        <p:spPr>
          <a:xfrm>
            <a:off x="3165763" y="2218413"/>
            <a:ext cx="4449040" cy="2228896"/>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1650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663C92E-E224-F302-BE57-C27FA75678BF}"/>
              </a:ext>
            </a:extLst>
          </p:cNvPr>
          <p:cNvSpPr>
            <a:spLocks noGrp="1"/>
          </p:cNvSpPr>
          <p:nvPr>
            <p:ph type="ftr" sz="quarter" idx="11"/>
          </p:nvPr>
        </p:nvSpPr>
        <p:spPr/>
        <p:txBody>
          <a:bodyPr/>
          <a:lstStyle/>
          <a:p>
            <a:r>
              <a:rPr lang="en-US"/>
              <a:t>Xuanzang's Heart Sutra in Sino-Korean</a:t>
            </a:r>
            <a:endParaRPr lang="en-US" dirty="0"/>
          </a:p>
        </p:txBody>
      </p:sp>
      <p:sp>
        <p:nvSpPr>
          <p:cNvPr id="3" name="TextBox 2">
            <a:extLst>
              <a:ext uri="{FF2B5EF4-FFF2-40B4-BE49-F238E27FC236}">
                <a16:creationId xmlns:a16="http://schemas.microsoft.com/office/drawing/2014/main" id="{6A90E659-4CDA-4BAD-BD52-70AF2664BC59}"/>
              </a:ext>
            </a:extLst>
          </p:cNvPr>
          <p:cNvSpPr txBox="1"/>
          <p:nvPr/>
        </p:nvSpPr>
        <p:spPr>
          <a:xfrm>
            <a:off x="124691" y="110836"/>
            <a:ext cx="11776364"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4.11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Four)</a:t>
            </a:r>
          </a:p>
        </p:txBody>
      </p:sp>
      <p:sp>
        <p:nvSpPr>
          <p:cNvPr id="5" name="TextBox 4">
            <a:extLst>
              <a:ext uri="{FF2B5EF4-FFF2-40B4-BE49-F238E27FC236}">
                <a16:creationId xmlns:a16="http://schemas.microsoft.com/office/drawing/2014/main" id="{94155725-6F4F-8F62-7996-0127EC09A10D}"/>
              </a:ext>
            </a:extLst>
          </p:cNvPr>
          <p:cNvSpPr txBox="1"/>
          <p:nvPr/>
        </p:nvSpPr>
        <p:spPr>
          <a:xfrm>
            <a:off x="332509" y="852055"/>
            <a:ext cx="8866909" cy="646331"/>
          </a:xfrm>
          <a:prstGeom prst="rect">
            <a:avLst/>
          </a:prstGeom>
          <a:noFill/>
        </p:spPr>
        <p:txBody>
          <a:bodyPr wrap="square" rtlCol="0">
            <a:spAutoFit/>
          </a:bodyPr>
          <a:lstStyle/>
          <a:p>
            <a:endParaRPr lang="en-US" dirty="0"/>
          </a:p>
          <a:p>
            <a:endParaRPr lang="en-US" dirty="0"/>
          </a:p>
        </p:txBody>
      </p:sp>
      <p:sp>
        <p:nvSpPr>
          <p:cNvPr id="6" name="TextBox 5">
            <a:extLst>
              <a:ext uri="{FF2B5EF4-FFF2-40B4-BE49-F238E27FC236}">
                <a16:creationId xmlns:a16="http://schemas.microsoft.com/office/drawing/2014/main" id="{A799DCEC-EED6-A955-4AA8-984B70853381}"/>
              </a:ext>
            </a:extLst>
          </p:cNvPr>
          <p:cNvSpPr txBox="1"/>
          <p:nvPr/>
        </p:nvSpPr>
        <p:spPr>
          <a:xfrm>
            <a:off x="484909" y="852055"/>
            <a:ext cx="11222182" cy="5355312"/>
          </a:xfrm>
          <a:prstGeom prst="rect">
            <a:avLst/>
          </a:prstGeom>
          <a:noFill/>
        </p:spPr>
        <p:txBody>
          <a:bodyPr wrap="square" rtlCol="0">
            <a:spAutoFit/>
          </a:bodyPr>
          <a:lstStyle/>
          <a:p>
            <a:r>
              <a:rPr lang="zh-TW" altLang="en-US" sz="6000" b="1" dirty="0">
                <a:latin typeface="DengXian" panose="02010600030101010101" pitchFamily="2" charset="-122"/>
                <a:ea typeface="DengXian" panose="02010600030101010101" pitchFamily="2" charset="-122"/>
              </a:rPr>
              <a:t>觀 自 在 菩 薩 行 深 般 若  </a:t>
            </a:r>
            <a:r>
              <a:rPr lang="en-US" altLang="zh-TW" sz="2400" b="1" dirty="0">
                <a:latin typeface="DengXian" panose="02010600030101010101" pitchFamily="2" charset="-122"/>
                <a:ea typeface="DengXian" panose="02010600030101010101" pitchFamily="2" charset="-122"/>
              </a:rPr>
              <a:t>1</a:t>
            </a:r>
          </a:p>
          <a:p>
            <a:r>
              <a:rPr lang="en-US" altLang="zh-TW" b="1" dirty="0">
                <a:latin typeface="DengXian" panose="02010600030101010101" pitchFamily="2" charset="-122"/>
                <a:ea typeface="DengXian" panose="02010600030101010101" pitchFamily="2" charset="-122"/>
              </a:rPr>
              <a:t>perceive  self-composed          bodhisattva       practice     deep             </a:t>
            </a:r>
            <a:r>
              <a:rPr lang="en-US" altLang="zh-TW" b="1" dirty="0" err="1">
                <a:latin typeface="DengXian" panose="02010600030101010101" pitchFamily="2" charset="-122"/>
                <a:ea typeface="DengXian" panose="02010600030101010101" pitchFamily="2" charset="-122"/>
              </a:rPr>
              <a:t>prajna</a:t>
            </a:r>
            <a:endParaRPr lang="en-US" altLang="zh-TW" b="1" dirty="0">
              <a:latin typeface="DengXian" panose="02010600030101010101" pitchFamily="2" charset="-122"/>
              <a:ea typeface="DengXian" panose="02010600030101010101" pitchFamily="2" charset="-122"/>
            </a:endParaRPr>
          </a:p>
          <a:p>
            <a:endParaRPr lang="en-US" altLang="zh-TW" b="1" dirty="0">
              <a:latin typeface="DengXian" panose="02010600030101010101" pitchFamily="2" charset="-122"/>
              <a:ea typeface="DengXian" panose="02010600030101010101" pitchFamily="2" charset="-122"/>
            </a:endParaRPr>
          </a:p>
          <a:p>
            <a:r>
              <a:rPr lang="zh-TW" altLang="en-US" sz="6000" b="1" dirty="0">
                <a:latin typeface="DengXian" panose="02010600030101010101" pitchFamily="2" charset="-122"/>
                <a:ea typeface="DengXian" panose="02010600030101010101" pitchFamily="2" charset="-122"/>
              </a:rPr>
              <a:t>波 羅 蜜 多 時 照 見 五 蘊 皆 空</a:t>
            </a:r>
            <a:r>
              <a:rPr lang="zh-TW" altLang="en-US" sz="6000" b="1" dirty="0"/>
              <a:t>  </a:t>
            </a:r>
            <a:r>
              <a:rPr lang="en-US" altLang="zh-TW" sz="2400" b="1" dirty="0"/>
              <a:t>2</a:t>
            </a:r>
          </a:p>
          <a:p>
            <a:r>
              <a:rPr lang="en-US" altLang="zh-TW" sz="2400" b="1" dirty="0"/>
              <a:t>                    </a:t>
            </a:r>
            <a:r>
              <a:rPr lang="en-US" altLang="zh-TW" b="1" dirty="0"/>
              <a:t>paramita                                  when              perceive                  five         skandhas      all          sunyata</a:t>
            </a:r>
          </a:p>
          <a:p>
            <a:endParaRPr lang="en-US" altLang="zh-TW" b="1" dirty="0"/>
          </a:p>
          <a:p>
            <a:endParaRPr lang="en-US" altLang="zh-TW" b="1" dirty="0"/>
          </a:p>
          <a:p>
            <a:r>
              <a:rPr lang="en-US" altLang="zh-TW" sz="1400" b="1" dirty="0" err="1"/>
              <a:t>Avalokitesvara</a:t>
            </a:r>
            <a:r>
              <a:rPr lang="en-US" altLang="zh-TW" sz="1400" b="1" dirty="0"/>
              <a:t> Bodhisattva, when practicing deeply the </a:t>
            </a:r>
            <a:r>
              <a:rPr lang="en-US" altLang="zh-TW" sz="1400" b="1" dirty="0" err="1"/>
              <a:t>Prajna</a:t>
            </a:r>
            <a:r>
              <a:rPr lang="en-US" altLang="zh-TW" sz="1400" b="1" dirty="0"/>
              <a:t> Paramita, perceives that all five skandhas are empty  [Seung </a:t>
            </a:r>
            <a:r>
              <a:rPr lang="en-US" altLang="zh-TW" sz="1400" b="1" dirty="0" err="1"/>
              <a:t>Sahn</a:t>
            </a:r>
            <a:r>
              <a:rPr lang="en-US" altLang="zh-TW" sz="1400" b="1" dirty="0"/>
              <a:t>]</a:t>
            </a:r>
          </a:p>
          <a:p>
            <a:endParaRPr lang="en-US" altLang="zh-TW" sz="1400" b="1" dirty="0"/>
          </a:p>
          <a:p>
            <a:r>
              <a:rPr lang="en-US" altLang="zh-TW" sz="1400" b="1" dirty="0" err="1"/>
              <a:t>Avalokiteshvara</a:t>
            </a:r>
            <a:r>
              <a:rPr lang="en-US" altLang="zh-TW" sz="1400" b="1" dirty="0"/>
              <a:t> while practicing deeply with the Insight that Brings Us to the Other Shore, suddenly discovered that all of the five Skandhas are equally empty [Thich </a:t>
            </a:r>
            <a:r>
              <a:rPr lang="en-US" altLang="zh-TW" sz="1400" b="1" dirty="0" err="1"/>
              <a:t>Nhat</a:t>
            </a:r>
            <a:r>
              <a:rPr lang="en-US" altLang="zh-TW" sz="1400" b="1" dirty="0"/>
              <a:t> Hanh]</a:t>
            </a:r>
          </a:p>
          <a:p>
            <a:endParaRPr lang="en-US" altLang="zh-TW" sz="1400" b="1" dirty="0"/>
          </a:p>
          <a:p>
            <a:r>
              <a:rPr lang="en-US" altLang="zh-TW" sz="1400" b="1" dirty="0" err="1"/>
              <a:t>Avalokiteshvara</a:t>
            </a:r>
            <a:r>
              <a:rPr lang="en-US" altLang="zh-TW" sz="1400" b="1" dirty="0"/>
              <a:t>, who helps all to awaken, moves in the deep course of realizing wisdom beyond wisdom, sees that all five streams of body, heart, and mind are without boundary [</a:t>
            </a:r>
            <a:r>
              <a:rPr lang="en-US" altLang="zh-TW" sz="1400" b="1" dirty="0" err="1"/>
              <a:t>Kaz</a:t>
            </a:r>
            <a:r>
              <a:rPr lang="en-US" altLang="zh-TW" sz="1400" b="1" dirty="0"/>
              <a:t> </a:t>
            </a:r>
            <a:r>
              <a:rPr lang="en-US" altLang="zh-TW" sz="1400" b="1" dirty="0" err="1"/>
              <a:t>Tanahashi</a:t>
            </a:r>
            <a:r>
              <a:rPr lang="en-US" altLang="zh-TW" sz="1400" b="1" dirty="0"/>
              <a:t>]</a:t>
            </a:r>
          </a:p>
          <a:p>
            <a:endParaRPr lang="en-US" altLang="zh-TW" sz="1400" b="1" dirty="0"/>
          </a:p>
          <a:p>
            <a:r>
              <a:rPr lang="en-US" altLang="zh-TW" sz="1400" b="1" dirty="0" err="1"/>
              <a:t>Avalokiteshvara</a:t>
            </a:r>
            <a:r>
              <a:rPr lang="en-US" altLang="zh-TW" sz="1400" b="1" dirty="0"/>
              <a:t> Bodhisattva, when deeply practicing </a:t>
            </a:r>
            <a:r>
              <a:rPr lang="en-US" altLang="zh-TW" sz="1400" b="1" dirty="0" err="1"/>
              <a:t>prajna</a:t>
            </a:r>
            <a:r>
              <a:rPr lang="en-US" altLang="zh-TW" sz="1400" b="1" dirty="0"/>
              <a:t> paramita, clearly saw that all five aggregates are empty [sotozen.com]</a:t>
            </a:r>
          </a:p>
        </p:txBody>
      </p:sp>
      <p:sp>
        <p:nvSpPr>
          <p:cNvPr id="7" name="Rectangle 6">
            <a:extLst>
              <a:ext uri="{FF2B5EF4-FFF2-40B4-BE49-F238E27FC236}">
                <a16:creationId xmlns:a16="http://schemas.microsoft.com/office/drawing/2014/main" id="{05141426-D759-0A14-6903-B3A514AE7A1A}"/>
              </a:ext>
            </a:extLst>
          </p:cNvPr>
          <p:cNvSpPr/>
          <p:nvPr/>
        </p:nvSpPr>
        <p:spPr>
          <a:xfrm>
            <a:off x="408709" y="4052455"/>
            <a:ext cx="11436927" cy="2216727"/>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4850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FC33AD9-94BC-CDF9-B6D8-5DF7DF2DC8DF}"/>
              </a:ext>
            </a:extLst>
          </p:cNvPr>
          <p:cNvSpPr>
            <a:spLocks noGrp="1"/>
          </p:cNvSpPr>
          <p:nvPr>
            <p:ph type="ftr" sz="quarter" idx="11"/>
          </p:nvPr>
        </p:nvSpPr>
        <p:spPr/>
        <p:txBody>
          <a:bodyPr/>
          <a:lstStyle/>
          <a:p>
            <a:r>
              <a:rPr lang="en-US"/>
              <a:t>Xuanzang's Heart Sutra in Sino-Korean</a:t>
            </a:r>
            <a:endParaRPr lang="en-US" dirty="0"/>
          </a:p>
        </p:txBody>
      </p:sp>
      <p:sp>
        <p:nvSpPr>
          <p:cNvPr id="3" name="TextBox 2">
            <a:extLst>
              <a:ext uri="{FF2B5EF4-FFF2-40B4-BE49-F238E27FC236}">
                <a16:creationId xmlns:a16="http://schemas.microsoft.com/office/drawing/2014/main" id="{2EFD9AA9-9723-4FF1-B39D-19479264753C}"/>
              </a:ext>
            </a:extLst>
          </p:cNvPr>
          <p:cNvSpPr txBox="1"/>
          <p:nvPr/>
        </p:nvSpPr>
        <p:spPr>
          <a:xfrm>
            <a:off x="121444" y="107156"/>
            <a:ext cx="12001500"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4.12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Four)</a:t>
            </a:r>
          </a:p>
        </p:txBody>
      </p:sp>
      <p:sp>
        <p:nvSpPr>
          <p:cNvPr id="4" name="TextBox 3">
            <a:extLst>
              <a:ext uri="{FF2B5EF4-FFF2-40B4-BE49-F238E27FC236}">
                <a16:creationId xmlns:a16="http://schemas.microsoft.com/office/drawing/2014/main" id="{A88D2E89-D8EF-E0E6-F198-487800F3632F}"/>
              </a:ext>
            </a:extLst>
          </p:cNvPr>
          <p:cNvSpPr txBox="1"/>
          <p:nvPr/>
        </p:nvSpPr>
        <p:spPr>
          <a:xfrm>
            <a:off x="242888" y="640059"/>
            <a:ext cx="7715250" cy="5847755"/>
          </a:xfrm>
          <a:prstGeom prst="rect">
            <a:avLst/>
          </a:prstGeom>
          <a:noFill/>
        </p:spPr>
        <p:txBody>
          <a:bodyPr wrap="square" rtlCol="0">
            <a:spAutoFit/>
          </a:bodyPr>
          <a:lstStyle/>
          <a:p>
            <a:r>
              <a:rPr lang="en-US" dirty="0"/>
              <a:t>That still only adds up to 29 characters for this lesson. </a:t>
            </a:r>
          </a:p>
          <a:p>
            <a:r>
              <a:rPr lang="en-US" dirty="0"/>
              <a:t>To bring it up to 30 let's add this simple character:</a:t>
            </a:r>
          </a:p>
          <a:p>
            <a:endParaRPr lang="en-US" sz="1000" dirty="0"/>
          </a:p>
          <a:p>
            <a:r>
              <a:rPr lang="zh-CN" altLang="en-US" sz="8800" b="1" dirty="0">
                <a:highlight>
                  <a:srgbClr val="FFFF00"/>
                </a:highlight>
              </a:rPr>
              <a:t>入</a:t>
            </a:r>
            <a:r>
              <a:rPr lang="zh-CN" altLang="en-US" dirty="0"/>
              <a:t>  </a:t>
            </a:r>
            <a:r>
              <a:rPr lang="en-US" altLang="zh-CN" sz="2000" b="1" dirty="0"/>
              <a:t>i</a:t>
            </a:r>
            <a:r>
              <a:rPr lang="en-US" sz="2000" b="1" dirty="0"/>
              <a:t>p (</a:t>
            </a:r>
            <a:r>
              <a:rPr lang="ko-KR" altLang="en-US" sz="2000" b="1" dirty="0"/>
              <a:t>입</a:t>
            </a:r>
            <a:r>
              <a:rPr lang="en-US" altLang="ko-KR" sz="2000" b="1" dirty="0"/>
              <a:t>)  meaning: "enter"</a:t>
            </a:r>
          </a:p>
          <a:p>
            <a:endParaRPr lang="en-US" sz="1600" dirty="0"/>
          </a:p>
          <a:p>
            <a:r>
              <a:rPr lang="zh-TW" altLang="en-US" sz="1600" b="1" dirty="0">
                <a:latin typeface="DengXian" panose="02010600030101010101" pitchFamily="2" charset="-122"/>
                <a:ea typeface="DengXian" panose="02010600030101010101" pitchFamily="2" charset="-122"/>
              </a:rPr>
              <a:t>從⾨</a:t>
            </a:r>
            <a:r>
              <a:rPr lang="zh-TW" altLang="en-US" sz="1600" b="1" dirty="0">
                <a:highlight>
                  <a:srgbClr val="FFFF00"/>
                </a:highlight>
                <a:latin typeface="DengXian" panose="02010600030101010101" pitchFamily="2" charset="-122"/>
                <a:ea typeface="DengXian" panose="02010600030101010101" pitchFamily="2" charset="-122"/>
              </a:rPr>
              <a:t>⼊</a:t>
            </a:r>
            <a:r>
              <a:rPr lang="zh-TW" altLang="en-US" sz="1600" b="1" dirty="0">
                <a:latin typeface="DengXian" panose="02010600030101010101" pitchFamily="2" charset="-122"/>
                <a:ea typeface="DengXian" panose="02010600030101010101" pitchFamily="2" charset="-122"/>
              </a:rPr>
              <a:t>者不是家珍 </a:t>
            </a:r>
            <a:r>
              <a:rPr lang="zh-CN" altLang="en-US" sz="1600" b="1" dirty="0">
                <a:latin typeface="DengXian" panose="02010600030101010101" pitchFamily="2" charset="-122"/>
                <a:ea typeface="DengXian" panose="02010600030101010101" pitchFamily="2" charset="-122"/>
              </a:rPr>
              <a:t>。</a:t>
            </a:r>
            <a:r>
              <a:rPr lang="zh-TW" altLang="en-US" sz="1600" b="1" dirty="0">
                <a:latin typeface="DengXian" panose="02010600030101010101" pitchFamily="2" charset="-122"/>
                <a:ea typeface="DengXian" panose="02010600030101010101" pitchFamily="2" charset="-122"/>
              </a:rPr>
              <a:t> </a:t>
            </a:r>
            <a:r>
              <a:rPr lang="en-US" altLang="zh-TW" sz="1600" b="1" dirty="0">
                <a:latin typeface="DengXian" panose="02010600030101010101" pitchFamily="2" charset="-122"/>
                <a:ea typeface="DengXian" panose="02010600030101010101" pitchFamily="2" charset="-122"/>
              </a:rPr>
              <a:t>	"What comes in through the gate</a:t>
            </a:r>
          </a:p>
          <a:p>
            <a:r>
              <a:rPr lang="en-US" sz="1600" b="1" dirty="0">
                <a:latin typeface="DengXian" panose="02010600030101010101" pitchFamily="2" charset="-122"/>
                <a:ea typeface="DengXian" panose="02010600030101010101" pitchFamily="2" charset="-122"/>
              </a:rPr>
              <a:t>			is not the family treasure."</a:t>
            </a:r>
          </a:p>
          <a:p>
            <a:endParaRPr lang="en-US" sz="1600" b="1" dirty="0">
              <a:latin typeface="DengXian" panose="02010600030101010101" pitchFamily="2" charset="-122"/>
              <a:ea typeface="DengXian" panose="02010600030101010101" pitchFamily="2" charset="-122"/>
            </a:endParaRPr>
          </a:p>
          <a:p>
            <a:r>
              <a:rPr lang="zh-TW" altLang="en-US" sz="1600" b="1" dirty="0">
                <a:latin typeface="DengXian" panose="02010600030101010101" pitchFamily="2" charset="-122"/>
                <a:ea typeface="DengXian" panose="02010600030101010101" pitchFamily="2" charset="-122"/>
              </a:rPr>
              <a:t>出門 逢 釋 迦</a:t>
            </a:r>
            <a:r>
              <a:rPr lang="en-US" altLang="zh-TW" sz="1600" b="1" dirty="0">
                <a:latin typeface="DengXian" panose="02010600030101010101" pitchFamily="2" charset="-122"/>
                <a:ea typeface="DengXian" panose="02010600030101010101" pitchFamily="2" charset="-122"/>
              </a:rPr>
              <a:t>, 		"Go out through the gate, </a:t>
            </a:r>
          </a:p>
          <a:p>
            <a:r>
              <a:rPr lang="zh-CN" altLang="en-US" sz="1600" b="1" dirty="0">
                <a:highlight>
                  <a:srgbClr val="FFFF00"/>
                </a:highlight>
                <a:latin typeface="DengXian" panose="02010600030101010101" pitchFamily="2" charset="-122"/>
                <a:ea typeface="DengXian" panose="02010600030101010101" pitchFamily="2" charset="-122"/>
              </a:rPr>
              <a:t>入</a:t>
            </a:r>
            <a:r>
              <a:rPr lang="zh-CN" altLang="en-US" sz="1600" b="1" dirty="0">
                <a:latin typeface="DengXian" panose="02010600030101010101" pitchFamily="2" charset="-122"/>
                <a:ea typeface="DengXian" panose="02010600030101010101" pitchFamily="2" charset="-122"/>
              </a:rPr>
              <a:t>門 逢 彌 勒。 </a:t>
            </a:r>
            <a:r>
              <a:rPr lang="en-US" sz="1600" b="1" dirty="0">
                <a:latin typeface="DengXian" panose="02010600030101010101" pitchFamily="2" charset="-122"/>
                <a:ea typeface="DengXian" panose="02010600030101010101" pitchFamily="2" charset="-122"/>
              </a:rPr>
              <a:t>		you meet Shakyamuni.</a:t>
            </a:r>
          </a:p>
          <a:p>
            <a:r>
              <a:rPr lang="en-US" sz="1600" b="1" dirty="0">
                <a:latin typeface="DengXian" panose="02010600030101010101" pitchFamily="2" charset="-122"/>
                <a:ea typeface="DengXian" panose="02010600030101010101" pitchFamily="2" charset="-122"/>
              </a:rPr>
              <a:t>			Come in through the gate,</a:t>
            </a:r>
          </a:p>
          <a:p>
            <a:r>
              <a:rPr lang="en-US" sz="1600" b="1" dirty="0">
                <a:latin typeface="DengXian" panose="02010600030101010101" pitchFamily="2" charset="-122"/>
                <a:ea typeface="DengXian" panose="02010600030101010101" pitchFamily="2" charset="-122"/>
              </a:rPr>
              <a:t>			you meet Maitreya."</a:t>
            </a:r>
          </a:p>
          <a:p>
            <a:endParaRPr lang="en-US" sz="1600" b="1" dirty="0">
              <a:latin typeface="DengXian" panose="02010600030101010101" pitchFamily="2" charset="-122"/>
              <a:ea typeface="DengXian" panose="02010600030101010101" pitchFamily="2" charset="-122"/>
            </a:endParaRPr>
          </a:p>
          <a:p>
            <a:r>
              <a:rPr lang="zh-TW" altLang="en-US" sz="1600" b="1" dirty="0">
                <a:latin typeface="DengXian" panose="02010600030101010101" pitchFamily="2" charset="-122"/>
                <a:ea typeface="DengXian" panose="02010600030101010101" pitchFamily="2" charset="-122"/>
              </a:rPr>
              <a:t>子</a:t>
            </a:r>
            <a:r>
              <a:rPr lang="zh-TW" altLang="en-US" sz="1600" b="1" dirty="0">
                <a:highlight>
                  <a:srgbClr val="FFFF00"/>
                </a:highlight>
                <a:latin typeface="DengXian" panose="02010600030101010101" pitchFamily="2" charset="-122"/>
                <a:ea typeface="DengXian" panose="02010600030101010101" pitchFamily="2" charset="-122"/>
              </a:rPr>
              <a:t>入</a:t>
            </a:r>
            <a:r>
              <a:rPr lang="zh-TW" altLang="en-US" sz="1600" b="1" dirty="0">
                <a:latin typeface="DengXian" panose="02010600030101010101" pitchFamily="2" charset="-122"/>
                <a:ea typeface="DengXian" panose="02010600030101010101" pitchFamily="2" charset="-122"/>
              </a:rPr>
              <a:t>大廟、</a:t>
            </a:r>
            <a:r>
              <a:rPr lang="en-US" altLang="zh-TW" sz="1600" b="1" dirty="0">
                <a:latin typeface="DengXian" panose="02010600030101010101" pitchFamily="2" charset="-122"/>
                <a:ea typeface="DengXian" panose="02010600030101010101" pitchFamily="2" charset="-122"/>
              </a:rPr>
              <a:t>		"When </a:t>
            </a:r>
            <a:r>
              <a:rPr lang="en-US" altLang="zh-TW" sz="1600" b="1" dirty="0" err="1">
                <a:latin typeface="DengXian" panose="02010600030101010101" pitchFamily="2" charset="-122"/>
                <a:ea typeface="DengXian" panose="02010600030101010101" pitchFamily="2" charset="-122"/>
              </a:rPr>
              <a:t>Kongzi</a:t>
            </a:r>
            <a:r>
              <a:rPr lang="en-US" altLang="zh-TW" sz="1600" b="1" dirty="0">
                <a:latin typeface="DengXian" panose="02010600030101010101" pitchFamily="2" charset="-122"/>
                <a:ea typeface="DengXian" panose="02010600030101010101" pitchFamily="2" charset="-122"/>
              </a:rPr>
              <a:t> entered the Grand</a:t>
            </a:r>
          </a:p>
          <a:p>
            <a:r>
              <a:rPr lang="zh-CN" altLang="en-US" sz="1600" b="1" dirty="0">
                <a:latin typeface="DengXian" panose="02010600030101010101" pitchFamily="2" charset="-122"/>
                <a:ea typeface="DengXian" panose="02010600030101010101" pitchFamily="2" charset="-122"/>
              </a:rPr>
              <a:t>每事問。</a:t>
            </a:r>
            <a:r>
              <a:rPr lang="en-US" sz="1600" b="1" dirty="0">
                <a:latin typeface="DengXian" panose="02010600030101010101" pitchFamily="2" charset="-122"/>
                <a:ea typeface="DengXian" panose="02010600030101010101" pitchFamily="2" charset="-122"/>
              </a:rPr>
              <a:t>			Temple, he asked about </a:t>
            </a:r>
          </a:p>
          <a:p>
            <a:r>
              <a:rPr lang="en-US" sz="1600" b="1" dirty="0">
                <a:latin typeface="DengXian" panose="02010600030101010101" pitchFamily="2" charset="-122"/>
                <a:ea typeface="DengXian" panose="02010600030101010101" pitchFamily="2" charset="-122"/>
              </a:rPr>
              <a:t>			everything."</a:t>
            </a:r>
          </a:p>
          <a:p>
            <a:endParaRPr lang="en-US" sz="1600" b="1" dirty="0">
              <a:latin typeface="DengXian" panose="02010600030101010101" pitchFamily="2" charset="-122"/>
              <a:ea typeface="DengXian" panose="02010600030101010101" pitchFamily="2" charset="-122"/>
            </a:endParaRPr>
          </a:p>
          <a:p>
            <a:r>
              <a:rPr lang="en-US" sz="1600" b="1" dirty="0">
                <a:latin typeface="DengXian" panose="02010600030101010101" pitchFamily="2" charset="-122"/>
                <a:ea typeface="DengXian" panose="02010600030101010101" pitchFamily="2" charset="-122"/>
              </a:rPr>
              <a:t>Also found in: Ox Herding Poems (4, 5, 10).</a:t>
            </a:r>
          </a:p>
          <a:p>
            <a:r>
              <a:rPr lang="en-US" sz="1600" b="1" dirty="0">
                <a:latin typeface="DengXian" panose="02010600030101010101" pitchFamily="2" charset="-122"/>
                <a:ea typeface="DengXian" panose="02010600030101010101" pitchFamily="2" charset="-122"/>
              </a:rPr>
              <a:t>HSK 4 and JLPT N5.</a:t>
            </a:r>
          </a:p>
        </p:txBody>
      </p:sp>
      <p:sp>
        <p:nvSpPr>
          <p:cNvPr id="5" name="TextBox 4">
            <a:extLst>
              <a:ext uri="{FF2B5EF4-FFF2-40B4-BE49-F238E27FC236}">
                <a16:creationId xmlns:a16="http://schemas.microsoft.com/office/drawing/2014/main" id="{4DB8A52B-8DF9-5CED-6B22-A52BD6E6E189}"/>
              </a:ext>
            </a:extLst>
          </p:cNvPr>
          <p:cNvSpPr txBox="1"/>
          <p:nvPr/>
        </p:nvSpPr>
        <p:spPr>
          <a:xfrm>
            <a:off x="8526065" y="878683"/>
            <a:ext cx="3153965" cy="4985980"/>
          </a:xfrm>
          <a:prstGeom prst="rect">
            <a:avLst/>
          </a:prstGeom>
          <a:noFill/>
        </p:spPr>
        <p:txBody>
          <a:bodyPr wrap="square" rtlCol="0">
            <a:spAutoFit/>
          </a:bodyPr>
          <a:lstStyle/>
          <a:p>
            <a:r>
              <a:rPr lang="en-US" sz="1800" b="1" dirty="0">
                <a:latin typeface="DengXian" panose="02010600030101010101" pitchFamily="2" charset="-122"/>
                <a:ea typeface="DengXian" panose="02010600030101010101" pitchFamily="2" charset="-122"/>
              </a:rPr>
              <a:t>Compare:</a:t>
            </a:r>
          </a:p>
          <a:p>
            <a:r>
              <a:rPr lang="zh-CN" altLang="en-US" sz="5400" b="1" dirty="0">
                <a:latin typeface="DengXian" panose="02010600030101010101" pitchFamily="2" charset="-122"/>
                <a:ea typeface="DengXian" panose="02010600030101010101" pitchFamily="2" charset="-122"/>
              </a:rPr>
              <a:t>入 </a:t>
            </a:r>
            <a:r>
              <a:rPr lang="en-US" altLang="zh-CN" b="1" dirty="0">
                <a:ea typeface="DengXian" panose="02010600030101010101" pitchFamily="2" charset="-122"/>
              </a:rPr>
              <a:t>ip (</a:t>
            </a:r>
            <a:r>
              <a:rPr lang="ko-KR" altLang="en-US" b="1" dirty="0">
                <a:latin typeface="+mn-ea"/>
              </a:rPr>
              <a:t>입</a:t>
            </a:r>
            <a:r>
              <a:rPr lang="en-US" altLang="ko-KR" b="1" dirty="0">
                <a:ea typeface="DengXian" panose="02010600030101010101" pitchFamily="2" charset="-122"/>
              </a:rPr>
              <a:t>) </a:t>
            </a:r>
            <a:r>
              <a:rPr lang="en-US" altLang="zh-CN" b="1" dirty="0">
                <a:ea typeface="DengXian" panose="02010600030101010101" pitchFamily="2" charset="-122"/>
              </a:rPr>
              <a:t>"enter"</a:t>
            </a:r>
            <a:endParaRPr lang="en-US" altLang="zh-CN" sz="5400" b="1" dirty="0">
              <a:ea typeface="DengXian" panose="02010600030101010101" pitchFamily="2" charset="-122"/>
            </a:endParaRPr>
          </a:p>
          <a:p>
            <a:r>
              <a:rPr lang="zh-CN" altLang="en-US" sz="2800" b="1" dirty="0">
                <a:latin typeface="DengXian" panose="02010600030101010101" pitchFamily="2" charset="-122"/>
                <a:ea typeface="DengXian" panose="02010600030101010101" pitchFamily="2" charset="-122"/>
              </a:rPr>
              <a:t>  </a:t>
            </a:r>
            <a:endParaRPr lang="en-US" altLang="zh-CN" sz="2800" b="1" dirty="0">
              <a:latin typeface="DengXian" panose="02010600030101010101" pitchFamily="2" charset="-122"/>
              <a:ea typeface="DengXian" panose="02010600030101010101" pitchFamily="2" charset="-122"/>
            </a:endParaRPr>
          </a:p>
          <a:p>
            <a:r>
              <a:rPr lang="zh-CN" altLang="en-US" sz="5400" b="1" dirty="0">
                <a:latin typeface="DengXian" panose="02010600030101010101" pitchFamily="2" charset="-122"/>
                <a:ea typeface="DengXian" panose="02010600030101010101" pitchFamily="2" charset="-122"/>
              </a:rPr>
              <a:t>八 </a:t>
            </a:r>
            <a:r>
              <a:rPr lang="en-US" altLang="zh-CN" b="1" dirty="0">
                <a:ea typeface="DengXian" panose="02010600030101010101" pitchFamily="2" charset="-122"/>
              </a:rPr>
              <a:t>pal (</a:t>
            </a:r>
            <a:r>
              <a:rPr lang="ko-KR" altLang="en-US" b="1" dirty="0">
                <a:latin typeface="+mj-ea"/>
                <a:ea typeface="+mj-ea"/>
              </a:rPr>
              <a:t>팔</a:t>
            </a:r>
            <a:r>
              <a:rPr lang="en-US" altLang="ko-KR" b="1" dirty="0">
                <a:ea typeface="DengXian" panose="02010600030101010101" pitchFamily="2" charset="-122"/>
              </a:rPr>
              <a:t>) "eight"</a:t>
            </a:r>
            <a:endParaRPr lang="en-US" altLang="zh-CN" b="1" dirty="0">
              <a:ea typeface="DengXian" panose="02010600030101010101" pitchFamily="2" charset="-122"/>
            </a:endParaRPr>
          </a:p>
          <a:p>
            <a:r>
              <a:rPr lang="en-US" altLang="zh-CN" sz="2800" b="1" dirty="0">
                <a:latin typeface="DengXian" panose="02010600030101010101" pitchFamily="2" charset="-122"/>
                <a:ea typeface="DengXian" panose="02010600030101010101" pitchFamily="2" charset="-122"/>
              </a:rPr>
              <a:t> </a:t>
            </a:r>
          </a:p>
          <a:p>
            <a:r>
              <a:rPr lang="zh-CN" altLang="en-US" sz="5400" b="1" dirty="0">
                <a:latin typeface="DengXian" panose="02010600030101010101" pitchFamily="2" charset="-122"/>
                <a:ea typeface="DengXian" panose="02010600030101010101" pitchFamily="2" charset="-122"/>
              </a:rPr>
              <a:t>人 </a:t>
            </a:r>
            <a:r>
              <a:rPr kumimoji="0" lang="en-US" altLang="zh-CN" sz="1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in (</a:t>
            </a:r>
            <a:r>
              <a:rPr kumimoji="0" lang="ko-KR" altLang="en-US" sz="18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인</a:t>
            </a:r>
            <a:r>
              <a:rPr kumimoji="0" lang="en-US" altLang="ko-KR" sz="18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rPr>
              <a:t>) "person"</a:t>
            </a:r>
            <a:endParaRPr lang="en-US" altLang="zh-CN" sz="5400" b="1" dirty="0">
              <a:latin typeface="DengXian" panose="02010600030101010101" pitchFamily="2" charset="-122"/>
              <a:ea typeface="DengXian" panose="02010600030101010101" pitchFamily="2" charset="-122"/>
            </a:endParaRPr>
          </a:p>
          <a:p>
            <a:endParaRPr lang="en-US" sz="2800" b="1" dirty="0">
              <a:latin typeface="DengXian" panose="02010600030101010101" pitchFamily="2" charset="-122"/>
              <a:ea typeface="DengXian" panose="02010600030101010101" pitchFamily="2" charset="-122"/>
            </a:endParaRPr>
          </a:p>
          <a:p>
            <a:r>
              <a:rPr lang="zh-CN" altLang="en-US" sz="5400" b="1" dirty="0"/>
              <a:t>儿 </a:t>
            </a:r>
            <a:r>
              <a:rPr lang="en-US" altLang="zh-CN" b="1" dirty="0"/>
              <a:t>a (</a:t>
            </a:r>
            <a:r>
              <a:rPr lang="ko-KR" altLang="en-US" b="1" i="0" dirty="0">
                <a:solidFill>
                  <a:srgbClr val="202122"/>
                </a:solidFill>
                <a:effectLst/>
                <a:latin typeface="Apple SD Gothic Neo"/>
              </a:rPr>
              <a:t>아</a:t>
            </a:r>
            <a:r>
              <a:rPr lang="en-US" altLang="ko-KR" b="1" dirty="0"/>
              <a:t>) "child"</a:t>
            </a:r>
            <a:endParaRPr lang="en-US" b="1" dirty="0"/>
          </a:p>
        </p:txBody>
      </p:sp>
      <p:sp>
        <p:nvSpPr>
          <p:cNvPr id="7" name="TextBox 6">
            <a:extLst>
              <a:ext uri="{FF2B5EF4-FFF2-40B4-BE49-F238E27FC236}">
                <a16:creationId xmlns:a16="http://schemas.microsoft.com/office/drawing/2014/main" id="{073C6D33-496C-AE59-D925-DBE4CD6D0967}"/>
              </a:ext>
            </a:extLst>
          </p:cNvPr>
          <p:cNvSpPr txBox="1"/>
          <p:nvPr/>
        </p:nvSpPr>
        <p:spPr>
          <a:xfrm>
            <a:off x="1357313" y="1443037"/>
            <a:ext cx="807244" cy="461665"/>
          </a:xfrm>
          <a:prstGeom prst="rect">
            <a:avLst/>
          </a:prstGeom>
          <a:noFill/>
        </p:spPr>
        <p:txBody>
          <a:bodyPr wrap="square" rtlCol="0">
            <a:spAutoFit/>
          </a:bodyPr>
          <a:lstStyle/>
          <a:p>
            <a:r>
              <a:rPr lang="en-US" sz="2400" b="1" dirty="0"/>
              <a:t>120</a:t>
            </a:r>
          </a:p>
        </p:txBody>
      </p:sp>
      <p:sp>
        <p:nvSpPr>
          <p:cNvPr id="10" name="Rectangle 9">
            <a:extLst>
              <a:ext uri="{FF2B5EF4-FFF2-40B4-BE49-F238E27FC236}">
                <a16:creationId xmlns:a16="http://schemas.microsoft.com/office/drawing/2014/main" id="{5DBD0964-B1E6-0D59-2FC9-EF5DE8E7CB84}"/>
              </a:ext>
            </a:extLst>
          </p:cNvPr>
          <p:cNvSpPr/>
          <p:nvPr/>
        </p:nvSpPr>
        <p:spPr>
          <a:xfrm>
            <a:off x="8153400" y="757238"/>
            <a:ext cx="3283744" cy="5479256"/>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9858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8189D6-7C8F-822C-12DF-D345F7D7F13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Xuanzang's Heart Sutra in Sino-Korean</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6CC788A-6CC4-5373-F1EF-717FD1F876B8}"/>
              </a:ext>
            </a:extLst>
          </p:cNvPr>
          <p:cNvSpPr txBox="1"/>
          <p:nvPr/>
        </p:nvSpPr>
        <p:spPr>
          <a:xfrm>
            <a:off x="391390" y="547255"/>
            <a:ext cx="6822610" cy="66171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行</a:t>
            </a: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20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haeng,  </a:t>
            </a:r>
            <a:r>
              <a:rPr kumimoji="0" lang="ko-KR" altLang="en-US" sz="2000" b="1" i="0" u="none" strike="noStrike" kern="1200" cap="none" spc="0" normalizeH="0" baseline="0" noProof="0" dirty="0">
                <a:ln>
                  <a:noFill/>
                </a:ln>
                <a:solidFill>
                  <a:prstClr val="black"/>
                </a:solidFill>
                <a:effectLst/>
                <a:uLnTx/>
                <a:uFillTx/>
                <a:latin typeface="+mj-ea"/>
                <a:ea typeface="+mj-ea"/>
                <a:cs typeface="+mn-cs"/>
              </a:rPr>
              <a:t>행</a:t>
            </a:r>
            <a:r>
              <a:rPr kumimoji="0" lang="en-US" altLang="ko-KR" sz="2000" b="1" i="0" u="none" strike="noStrike" kern="1200" cap="none" spc="0" normalizeH="0" baseline="0" noProof="0" dirty="0">
                <a:ln>
                  <a:noFill/>
                </a:ln>
                <a:solidFill>
                  <a:prstClr val="black"/>
                </a:solidFill>
                <a:effectLst/>
                <a:uLnTx/>
                <a:uFillTx/>
                <a:latin typeface="+mj-ea"/>
                <a:ea typeface="+mj-ea"/>
                <a:cs typeface="+mn-cs"/>
              </a:rPr>
              <a:t>; practice, austerity, action, impulse</a:t>
            </a:r>
            <a:endParaRPr kumimoji="0" lang="en-US" altLang="zh-CN" sz="2000" b="1" i="0" u="none" strike="noStrike" kern="1200" cap="none" spc="0" normalizeH="0" baseline="0" noProof="0" dirty="0">
              <a:ln>
                <a:noFill/>
              </a:ln>
              <a:solidFill>
                <a:prstClr val="black"/>
              </a:solidFill>
              <a:effectLst/>
              <a:uLnTx/>
              <a:uFillTx/>
              <a:latin typeface="+mj-ea"/>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According to the Digital Dictionary of Buddhism, </a:t>
            </a:r>
            <a:r>
              <a:rPr kumimoji="0" lang="zh-CN" altLang="en-US" sz="16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行</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means "acts, deeds, or exercises aimed at taking one closer to the final goal of enlightenment (Skt.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carya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pratipad</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prāyoga</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Pāli</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cariyā</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Tib.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spyod</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pa, lam,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sgrub</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pa)."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Also: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To engage in (Skt. </a:t>
            </a: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ava-car</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Tib. </a:t>
            </a: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'jug par </a:t>
            </a:r>
            <a:r>
              <a:rPr kumimoji="0" lang="en-US" sz="16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byed</a:t>
            </a: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According to Paul Kroll's Dictionary of Classical and Medieval Chinese</a:t>
            </a:r>
            <a:r>
              <a:rPr lang="en-US" sz="1600" dirty="0">
                <a:solidFill>
                  <a:srgbClr val="000000"/>
                </a:solidFill>
                <a:latin typeface="Calibri" panose="020F0502020204030204" pitchFamily="34" charset="0"/>
              </a:rPr>
              <a:t>, in a Buddhist context, </a:t>
            </a:r>
            <a:r>
              <a:rPr kumimoji="0" lang="zh-CN" altLang="en-US" sz="1600" b="1"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rPr>
              <a:t>行 </a:t>
            </a:r>
            <a:r>
              <a:rPr kumimoji="0" lang="en-US" altLang="zh-CN" sz="160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rPr>
              <a:t>means</a:t>
            </a:r>
            <a:r>
              <a:rPr kumimoji="0" lang="en-US" altLang="zh-CN" sz="1600" b="1"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rPr>
              <a:t>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'formations' of habitual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 Sino-Korean, walking meditation is called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gyeong-haeng</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zh-CN" altLang="en-US" sz="2400" b="1"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rPr>
              <a:t>經行</a:t>
            </a:r>
            <a:r>
              <a:rPr kumimoji="0" lang="en-US" altLang="zh-CN" sz="16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rPr>
              <a:t>. The Japanese pronunciation of this is the (possibly more familiar) kinhin.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rPr>
              <a:t>經</a:t>
            </a:r>
            <a:r>
              <a:rPr kumimoji="0" lang="zh-CN" altLang="en-US" sz="3600" b="1"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rPr>
              <a:t> </a:t>
            </a:r>
            <a:r>
              <a:rPr lang="en-US" altLang="zh-CN" sz="1600" b="1" dirty="0">
                <a:solidFill>
                  <a:srgbClr val="000000"/>
                </a:solidFill>
                <a:latin typeface="Calibri" panose="020F0502020204030204" pitchFamily="34" charset="0"/>
                <a:ea typeface="等线" panose="02010600030101010101" pitchFamily="2" charset="-122"/>
              </a:rPr>
              <a:t>g</a:t>
            </a:r>
            <a:r>
              <a:rPr kumimoji="0" lang="en-US" altLang="zh-CN" sz="1600" b="1" i="0" u="none" strike="noStrike" kern="1200" cap="none" spc="0" normalizeH="0" baseline="0" noProof="0" dirty="0" err="1">
                <a:ln>
                  <a:noFill/>
                </a:ln>
                <a:solidFill>
                  <a:srgbClr val="000000"/>
                </a:solidFill>
                <a:effectLst/>
                <a:uLnTx/>
                <a:uFillTx/>
                <a:latin typeface="Calibri" panose="020F0502020204030204" pitchFamily="34" charset="0"/>
                <a:ea typeface="等线" panose="02010600030101010101" pitchFamily="2" charset="-122"/>
                <a:cs typeface="+mn-cs"/>
              </a:rPr>
              <a:t>yeong</a:t>
            </a:r>
            <a:r>
              <a:rPr kumimoji="0" lang="en-US" altLang="zh-CN" sz="1600" b="1"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rPr>
              <a:t> (</a:t>
            </a:r>
            <a:r>
              <a:rPr kumimoji="0" lang="ko-KR" altLang="en-US" sz="1600" b="1" i="0" u="none" strike="noStrike" kern="1200" cap="none" spc="0" normalizeH="0" baseline="0" noProof="0" dirty="0">
                <a:ln>
                  <a:noFill/>
                </a:ln>
                <a:solidFill>
                  <a:srgbClr val="000000"/>
                </a:solidFill>
                <a:effectLst/>
                <a:uLnTx/>
                <a:uFillTx/>
                <a:latin typeface="+mj-ea"/>
                <a:ea typeface="+mj-ea"/>
                <a:cs typeface="+mn-cs"/>
              </a:rPr>
              <a:t>경</a:t>
            </a:r>
            <a:r>
              <a:rPr kumimoji="0" lang="en-US" altLang="ko-KR" sz="1600" b="1"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rPr>
              <a:t>) </a:t>
            </a:r>
            <a:r>
              <a:rPr kumimoji="0" lang="en-US" altLang="ko-KR" sz="160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rPr>
              <a:t>also means </a:t>
            </a:r>
            <a:r>
              <a:rPr kumimoji="0" lang="en-US" altLang="zh-CN" sz="16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rPr>
              <a:t>the warp threads on a loom.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latin typeface="Calibri" panose="020F0502020204030204" pitchFamily="34" charset="0"/>
              <a:ea typeface="等线"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rPr>
              <a:t>HSK level: 3;   </a:t>
            </a:r>
            <a:r>
              <a:rPr lang="en-US" sz="1600" dirty="0">
                <a:solidFill>
                  <a:srgbClr val="000000"/>
                </a:solidFill>
                <a:latin typeface="Calibri" panose="020F0502020204030204" pitchFamily="34" charset="0"/>
                <a:ea typeface="等线" panose="02010600030101010101" pitchFamily="2" charset="-122"/>
              </a:rPr>
              <a:t>JLPT level: N5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solidFill>
                <a:srgbClr val="000000"/>
              </a:solidFill>
              <a:latin typeface="Calibri" panose="020F0502020204030204" pitchFamily="34" charset="0"/>
              <a:ea typeface="等线"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rPr>
              <a:t>Also in: </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rPr>
              <a:t>Homage to the Three Jewels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rPr>
              <a:t>, in the section about the Four Great Bodhisattvas, specifically in reference to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等线" panose="02010600030101010101" pitchFamily="2" charset="-122"/>
                <a:cs typeface="+mn-cs"/>
              </a:rPr>
              <a:t>Samantabhadra</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rPr>
              <a:t>, the Bodhisattva of Great Practice: </a:t>
            </a:r>
            <a:r>
              <a:rPr kumimoji="0" lang="zh-TW" altLang="en-US" sz="16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rPr>
              <a:t>大行普賢菩薩</a:t>
            </a:r>
            <a:r>
              <a:rPr kumimoji="0" lang="en-US" altLang="zh-TW" sz="16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rPr>
              <a:t>, </a:t>
            </a:r>
            <a:r>
              <a:rPr kumimoji="0" lang="en-US" altLang="zh-TW" sz="1600" b="0" i="0" u="none" strike="noStrike" kern="1200" cap="none" spc="0" normalizeH="0" baseline="0" noProof="0" dirty="0" err="1">
                <a:ln>
                  <a:noFill/>
                </a:ln>
                <a:solidFill>
                  <a:srgbClr val="000000"/>
                </a:solidFill>
                <a:effectLst/>
                <a:uLnTx/>
                <a:uFillTx/>
                <a:latin typeface="Calibri" panose="020F0502020204030204" pitchFamily="34" charset="0"/>
                <a:ea typeface="等线" panose="02010600030101010101" pitchFamily="2" charset="-122"/>
                <a:cs typeface="+mn-cs"/>
              </a:rPr>
              <a:t>dae</a:t>
            </a:r>
            <a:r>
              <a:rPr kumimoji="0" lang="en-US" altLang="zh-TW" sz="16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rPr>
              <a:t> haeng </a:t>
            </a:r>
            <a:r>
              <a:rPr kumimoji="0" lang="en-US" altLang="zh-TW" sz="1600" b="0" i="0" u="none" strike="noStrike" kern="1200" cap="none" spc="0" normalizeH="0" baseline="0" noProof="0" dirty="0" err="1">
                <a:ln>
                  <a:noFill/>
                </a:ln>
                <a:solidFill>
                  <a:srgbClr val="000000"/>
                </a:solidFill>
                <a:effectLst/>
                <a:uLnTx/>
                <a:uFillTx/>
                <a:latin typeface="Calibri" panose="020F0502020204030204" pitchFamily="34" charset="0"/>
                <a:ea typeface="等线" panose="02010600030101010101" pitchFamily="2" charset="-122"/>
                <a:cs typeface="+mn-cs"/>
              </a:rPr>
              <a:t>bo</a:t>
            </a:r>
            <a:r>
              <a:rPr kumimoji="0" lang="en-US" altLang="zh-TW" sz="16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rPr>
              <a:t> </a:t>
            </a:r>
            <a:r>
              <a:rPr kumimoji="0" lang="en-US" altLang="zh-TW" sz="1600" b="0" i="0" u="none" strike="noStrike" kern="1200" cap="none" spc="0" normalizeH="0" baseline="0" noProof="0" dirty="0" err="1">
                <a:ln>
                  <a:noFill/>
                </a:ln>
                <a:solidFill>
                  <a:srgbClr val="000000"/>
                </a:solidFill>
                <a:effectLst/>
                <a:uLnTx/>
                <a:uFillTx/>
                <a:latin typeface="Calibri" panose="020F0502020204030204" pitchFamily="34" charset="0"/>
                <a:ea typeface="等线" panose="02010600030101010101" pitchFamily="2" charset="-122"/>
                <a:cs typeface="+mn-cs"/>
              </a:rPr>
              <a:t>hyeon</a:t>
            </a:r>
            <a:r>
              <a:rPr kumimoji="0" lang="en-US" altLang="zh-TW" sz="16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rPr>
              <a:t> </a:t>
            </a:r>
            <a:r>
              <a:rPr kumimoji="0" lang="en-US" altLang="zh-TW" sz="1600" b="0" i="0" u="none" strike="noStrike" kern="1200" cap="none" spc="0" normalizeH="0" baseline="0" noProof="0" dirty="0" err="1">
                <a:ln>
                  <a:noFill/>
                </a:ln>
                <a:solidFill>
                  <a:srgbClr val="000000"/>
                </a:solidFill>
                <a:effectLst/>
                <a:uLnTx/>
                <a:uFillTx/>
                <a:latin typeface="Calibri" panose="020F0502020204030204" pitchFamily="34" charset="0"/>
                <a:ea typeface="等线" panose="02010600030101010101" pitchFamily="2" charset="-122"/>
                <a:cs typeface="+mn-cs"/>
              </a:rPr>
              <a:t>bo</a:t>
            </a:r>
            <a:r>
              <a:rPr kumimoji="0" lang="en-US" altLang="zh-TW" sz="16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rPr>
              <a:t> sal.</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Calibri" panose="020F0502020204030204" pitchFamily="34" charset="0"/>
                <a:ea typeface="等线" panose="02010600030101010101" pitchFamily="2" charset="-122"/>
                <a:cs typeface="+mn-cs"/>
              </a:rPr>
              <a:t>Uisang's</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rPr>
              <a:t> "Song of Dharma Nature"</a:t>
            </a:r>
            <a:r>
              <a:rPr kumimoji="0" lang="en-US" sz="160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rPr>
              <a:t>, which states "therefore those who practice enter the realm of original suchness": </a:t>
            </a:r>
            <a:r>
              <a:rPr kumimoji="0" lang="zh-TW" altLang="en-US" sz="160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rPr>
              <a:t>是故行者還本際 </a:t>
            </a:r>
            <a:r>
              <a:rPr kumimoji="0" lang="en-US" altLang="zh-TW" sz="160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rPr>
              <a:t>(the translation of this is far from straightforward!)</a:t>
            </a:r>
            <a:endParaRPr kumimoji="0" lang="en-US" sz="160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69BDFC4-E00E-37BB-4BA4-EE6E1A14DB09}"/>
              </a:ext>
            </a:extLst>
          </p:cNvPr>
          <p:cNvPicPr>
            <a:picLocks noChangeAspect="1"/>
          </p:cNvPicPr>
          <p:nvPr/>
        </p:nvPicPr>
        <p:blipFill>
          <a:blip r:embed="rId2"/>
          <a:stretch>
            <a:fillRect/>
          </a:stretch>
        </p:blipFill>
        <p:spPr>
          <a:xfrm>
            <a:off x="7737764" y="779317"/>
            <a:ext cx="4062846" cy="4062846"/>
          </a:xfrm>
          <a:prstGeom prst="rect">
            <a:avLst/>
          </a:prstGeom>
        </p:spPr>
      </p:pic>
      <p:sp>
        <p:nvSpPr>
          <p:cNvPr id="7" name="TextBox 6">
            <a:extLst>
              <a:ext uri="{FF2B5EF4-FFF2-40B4-BE49-F238E27FC236}">
                <a16:creationId xmlns:a16="http://schemas.microsoft.com/office/drawing/2014/main" id="{31BF18B5-297C-B31F-F186-1384845F846B}"/>
              </a:ext>
            </a:extLst>
          </p:cNvPr>
          <p:cNvSpPr txBox="1"/>
          <p:nvPr/>
        </p:nvSpPr>
        <p:spPr>
          <a:xfrm>
            <a:off x="7841674" y="4936177"/>
            <a:ext cx="3755026" cy="10464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Peg Loom, for learning how to weave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Image from, and loom available for purchase from, montessoriservices.com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https://www.montessoriservices.com/peg-loom</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3DBDDD6-F004-2EA0-03BF-4036A29F7ACC}"/>
              </a:ext>
            </a:extLst>
          </p:cNvPr>
          <p:cNvSpPr txBox="1"/>
          <p:nvPr/>
        </p:nvSpPr>
        <p:spPr>
          <a:xfrm>
            <a:off x="200890" y="53895"/>
            <a:ext cx="11790219"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4.13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Four)</a:t>
            </a:r>
          </a:p>
        </p:txBody>
      </p:sp>
      <p:sp>
        <p:nvSpPr>
          <p:cNvPr id="3" name="Rectangle 2">
            <a:extLst>
              <a:ext uri="{FF2B5EF4-FFF2-40B4-BE49-F238E27FC236}">
                <a16:creationId xmlns:a16="http://schemas.microsoft.com/office/drawing/2014/main" id="{196D4D0F-7EC9-8813-F94B-AF9FAD465516}"/>
              </a:ext>
            </a:extLst>
          </p:cNvPr>
          <p:cNvSpPr/>
          <p:nvPr/>
        </p:nvSpPr>
        <p:spPr>
          <a:xfrm>
            <a:off x="391390" y="586797"/>
            <a:ext cx="6115736" cy="57215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7347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6AF2816-E102-3515-C0CA-582D2581CA37}"/>
              </a:ext>
            </a:extLst>
          </p:cNvPr>
          <p:cNvSpPr>
            <a:spLocks noGrp="1"/>
          </p:cNvSpPr>
          <p:nvPr>
            <p:ph type="ftr" sz="quarter" idx="11"/>
          </p:nvPr>
        </p:nvSpPr>
        <p:spPr/>
        <p:txBody>
          <a:bodyPr/>
          <a:lstStyle/>
          <a:p>
            <a:r>
              <a:rPr lang="en-US"/>
              <a:t>Xuanzang's Heart Sutra in Sino-Korean</a:t>
            </a:r>
            <a:endParaRPr lang="en-US" dirty="0"/>
          </a:p>
        </p:txBody>
      </p:sp>
      <p:sp>
        <p:nvSpPr>
          <p:cNvPr id="5" name="TextBox 4">
            <a:extLst>
              <a:ext uri="{FF2B5EF4-FFF2-40B4-BE49-F238E27FC236}">
                <a16:creationId xmlns:a16="http://schemas.microsoft.com/office/drawing/2014/main" id="{E13D40D1-5BD7-6593-243D-0A51E917CC95}"/>
              </a:ext>
            </a:extLst>
          </p:cNvPr>
          <p:cNvSpPr txBox="1"/>
          <p:nvPr/>
        </p:nvSpPr>
        <p:spPr>
          <a:xfrm>
            <a:off x="124691" y="136525"/>
            <a:ext cx="11963400"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4.14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Four)</a:t>
            </a:r>
          </a:p>
        </p:txBody>
      </p:sp>
      <p:sp>
        <p:nvSpPr>
          <p:cNvPr id="6" name="TextBox 5">
            <a:extLst>
              <a:ext uri="{FF2B5EF4-FFF2-40B4-BE49-F238E27FC236}">
                <a16:creationId xmlns:a16="http://schemas.microsoft.com/office/drawing/2014/main" id="{C6730936-2385-83AF-5459-DC2B0DD4E9E7}"/>
              </a:ext>
            </a:extLst>
          </p:cNvPr>
          <p:cNvSpPr txBox="1"/>
          <p:nvPr/>
        </p:nvSpPr>
        <p:spPr>
          <a:xfrm>
            <a:off x="367145" y="768927"/>
            <a:ext cx="7069499" cy="59400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深 </a:t>
            </a:r>
            <a:r>
              <a:rPr kumimoji="0" lang="en-US" altLang="zh-TW" b="1" i="0" u="none" strike="noStrike" kern="1200" cap="none" spc="0" normalizeH="0" baseline="0" noProof="0" dirty="0">
                <a:ln>
                  <a:noFill/>
                </a:ln>
                <a:solidFill>
                  <a:prstClr val="black"/>
                </a:solidFill>
                <a:effectLst/>
                <a:uLnTx/>
                <a:uFillTx/>
                <a:ea typeface="DengXian" panose="02010600030101010101" pitchFamily="2" charset="-122"/>
                <a:cs typeface="+mn-cs"/>
              </a:rPr>
              <a:t>shim (</a:t>
            </a:r>
            <a:r>
              <a:rPr kumimoji="0" lang="ko-KR" altLang="en-US" b="1" i="0" u="none" strike="noStrike" kern="1200" cap="none" spc="0" normalizeH="0" baseline="0" noProof="0" dirty="0">
                <a:ln>
                  <a:noFill/>
                </a:ln>
                <a:solidFill>
                  <a:prstClr val="black"/>
                </a:solidFill>
                <a:effectLst/>
                <a:uLnTx/>
                <a:uFillTx/>
                <a:latin typeface="+mj-ea"/>
                <a:ea typeface="+mj-ea"/>
                <a:cs typeface="+mn-cs"/>
              </a:rPr>
              <a:t>심</a:t>
            </a:r>
            <a:r>
              <a:rPr kumimoji="0" lang="en-US" altLang="ko-KR" b="1" i="0" u="none" strike="noStrike" kern="1200" cap="none" spc="0" normalizeH="0" baseline="0" noProof="0" dirty="0">
                <a:ln>
                  <a:noFill/>
                </a:ln>
                <a:solidFill>
                  <a:prstClr val="black"/>
                </a:solidFill>
                <a:effectLst/>
                <a:uLnTx/>
                <a:uFillTx/>
                <a:ea typeface="DengXian" panose="02010600030101010101" pitchFamily="2" charset="-122"/>
                <a:cs typeface="+mn-cs"/>
              </a:rPr>
              <a:t>) "deep"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b="1" dirty="0">
              <a:solidFill>
                <a:prstClr val="black"/>
              </a:solidFill>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b="1" i="0" u="none" strike="noStrike" kern="1200" cap="none" spc="0" normalizeH="0" baseline="0" noProof="0" dirty="0">
                <a:ln>
                  <a:noFill/>
                </a:ln>
                <a:solidFill>
                  <a:prstClr val="black"/>
                </a:solidFill>
                <a:effectLst/>
                <a:uLnTx/>
                <a:uFillTx/>
                <a:ea typeface="DengXian" panose="02010600030101010101" pitchFamily="2" charset="-122"/>
                <a:cs typeface="+mn-cs"/>
              </a:rPr>
              <a:t>HSK 4 and JLPT N3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1600" b="1" dirty="0">
              <a:solidFill>
                <a:prstClr val="black"/>
              </a:solidFill>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1" dirty="0">
                <a:solidFill>
                  <a:prstClr val="black"/>
                </a:solidFill>
                <a:ea typeface="DengXian" panose="02010600030101010101" pitchFamily="2" charset="-122"/>
              </a:rPr>
              <a:t>Ox Herding Poem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0" normalizeH="0" baseline="0" noProof="0" dirty="0">
                <a:ln>
                  <a:noFill/>
                </a:ln>
                <a:solidFill>
                  <a:prstClr val="black"/>
                </a:solidFill>
                <a:effectLst/>
                <a:uLnTx/>
                <a:uFillTx/>
                <a:ea typeface="DengXian" panose="02010600030101010101" pitchFamily="2" charset="-122"/>
                <a:cs typeface="+mn-cs"/>
              </a:rPr>
              <a:t>忙 忙 撥 草 去 追 尋  </a:t>
            </a:r>
            <a:r>
              <a:rPr kumimoji="0" lang="en-US" altLang="zh-TW" b="1" i="0" u="none" strike="noStrike" kern="1200" cap="none" spc="0" normalizeH="0" baseline="0" noProof="0" dirty="0">
                <a:ln>
                  <a:noFill/>
                </a:ln>
                <a:solidFill>
                  <a:prstClr val="black"/>
                </a:solidFill>
                <a:effectLst/>
                <a:uLnTx/>
                <a:uFillTx/>
                <a:ea typeface="DengXian" panose="02010600030101010101" pitchFamily="2" charset="-122"/>
                <a:cs typeface="+mn-cs"/>
              </a:rPr>
              <a:t>	busy, busy, pulling grass; go, chase, search</a:t>
            </a:r>
            <a:r>
              <a:rPr kumimoji="0" lang="zh-TW" altLang="en-US" b="1" i="0" u="none" strike="noStrike" kern="1200" cap="none" spc="0" normalizeH="0" baseline="0" noProof="0" dirty="0">
                <a:ln>
                  <a:noFill/>
                </a:ln>
                <a:solidFill>
                  <a:prstClr val="black"/>
                </a:solidFill>
                <a:effectLst/>
                <a:uLnTx/>
                <a:uFillTx/>
                <a:ea typeface="DengXian" panose="02010600030101010101" pitchFamily="2" charset="-122"/>
                <a:cs typeface="+mn-cs"/>
              </a:rPr>
              <a:t>   </a:t>
            </a:r>
            <a:endParaRPr kumimoji="0" lang="en-US" altLang="zh-TW" b="1" i="0" u="none" strike="noStrike" kern="1200" cap="none" spc="0" normalizeH="0" baseline="0" noProof="0" dirty="0">
              <a:ln>
                <a:noFill/>
              </a:ln>
              <a:solidFill>
                <a:prstClr val="black"/>
              </a:solidFill>
              <a:effectLst/>
              <a:uLnTx/>
              <a:uFillTx/>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0" normalizeH="0" baseline="0" noProof="0" dirty="0">
                <a:ln>
                  <a:noFill/>
                </a:ln>
                <a:solidFill>
                  <a:prstClr val="black"/>
                </a:solidFill>
                <a:effectLst/>
                <a:uLnTx/>
                <a:uFillTx/>
                <a:ea typeface="DengXian" panose="02010600030101010101" pitchFamily="2" charset="-122"/>
                <a:cs typeface="+mn-cs"/>
              </a:rPr>
              <a:t>水 闊 山 遙 路 更 深</a:t>
            </a:r>
            <a:r>
              <a:rPr kumimoji="0" lang="en-US" altLang="zh-TW" b="1" i="0" u="none" strike="noStrike" kern="1200" cap="none" spc="0" normalizeH="0" baseline="0" noProof="0" dirty="0">
                <a:ln>
                  <a:noFill/>
                </a:ln>
                <a:solidFill>
                  <a:prstClr val="black"/>
                </a:solidFill>
                <a:effectLst/>
                <a:uLnTx/>
                <a:uFillTx/>
                <a:ea typeface="DengXian" panose="02010600030101010101" pitchFamily="2" charset="-122"/>
                <a:cs typeface="+mn-cs"/>
              </a:rPr>
              <a:t>	water wide, mountain distant, path deep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b="1" dirty="0">
              <a:solidFill>
                <a:prstClr val="black"/>
              </a:solidFill>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1" dirty="0">
                <a:solidFill>
                  <a:prstClr val="black"/>
                </a:solidFill>
                <a:ea typeface="DengXian" panose="02010600030101010101" pitchFamily="2" charset="-122"/>
              </a:rPr>
              <a:t>Ox Herding Poem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0" normalizeH="0" baseline="0" noProof="0" dirty="0">
                <a:ln>
                  <a:noFill/>
                </a:ln>
                <a:solidFill>
                  <a:prstClr val="black"/>
                </a:solidFill>
                <a:effectLst/>
                <a:uLnTx/>
                <a:uFillTx/>
                <a:ea typeface="DengXian" panose="02010600030101010101" pitchFamily="2" charset="-122"/>
                <a:cs typeface="+mn-cs"/>
              </a:rPr>
              <a:t>有 時 纔 到 高 原 上   </a:t>
            </a:r>
            <a:r>
              <a:rPr kumimoji="0" lang="en-US" altLang="zh-TW" b="1" i="0" u="none" strike="noStrike" kern="1200" cap="none" spc="0" normalizeH="0" baseline="0" noProof="0" dirty="0">
                <a:ln>
                  <a:noFill/>
                </a:ln>
                <a:solidFill>
                  <a:prstClr val="black"/>
                </a:solidFill>
                <a:effectLst/>
                <a:uLnTx/>
                <a:uFillTx/>
                <a:ea typeface="DengXian" panose="02010600030101010101" pitchFamily="2" charset="-122"/>
                <a:cs typeface="+mn-cs"/>
              </a:rPr>
              <a:t>	sometimes the ox runs off to a high plateau</a:t>
            </a:r>
            <a:r>
              <a:rPr kumimoji="0" lang="zh-TW" altLang="en-US" b="1" i="0" u="none" strike="noStrike" kern="1200" cap="none" spc="0" normalizeH="0" baseline="0" noProof="0" dirty="0">
                <a:ln>
                  <a:noFill/>
                </a:ln>
                <a:solidFill>
                  <a:prstClr val="black"/>
                </a:solidFill>
                <a:effectLst/>
                <a:uLnTx/>
                <a:uFillTx/>
                <a:ea typeface="DengXian" panose="02010600030101010101" pitchFamily="2" charset="-122"/>
                <a:cs typeface="+mn-cs"/>
              </a:rPr>
              <a:t>  </a:t>
            </a:r>
            <a:endParaRPr kumimoji="0" lang="en-US" altLang="zh-TW" b="1" i="0" u="none" strike="noStrike" kern="1200" cap="none" spc="0" normalizeH="0" baseline="0" noProof="0" dirty="0">
              <a:ln>
                <a:noFill/>
              </a:ln>
              <a:solidFill>
                <a:prstClr val="black"/>
              </a:solidFill>
              <a:effectLst/>
              <a:uLnTx/>
              <a:uFillTx/>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0" normalizeH="0" baseline="0" noProof="0" dirty="0">
                <a:ln>
                  <a:noFill/>
                </a:ln>
                <a:solidFill>
                  <a:prstClr val="black"/>
                </a:solidFill>
                <a:effectLst/>
                <a:uLnTx/>
                <a:uFillTx/>
                <a:ea typeface="DengXian" panose="02010600030101010101" pitchFamily="2" charset="-122"/>
                <a:cs typeface="+mn-cs"/>
              </a:rPr>
              <a:t>又 入 烟 雲 深 處 居</a:t>
            </a:r>
            <a:r>
              <a:rPr kumimoji="0" lang="en-US" altLang="zh-TW" b="1" i="0" u="none" strike="noStrike" kern="1200" cap="none" spc="0" normalizeH="0" baseline="0" noProof="0" dirty="0">
                <a:ln>
                  <a:noFill/>
                </a:ln>
                <a:solidFill>
                  <a:prstClr val="black"/>
                </a:solidFill>
                <a:effectLst/>
                <a:uLnTx/>
                <a:uFillTx/>
                <a:ea typeface="DengXian" panose="02010600030101010101" pitchFamily="2" charset="-122"/>
                <a:cs typeface="+mn-cs"/>
              </a:rPr>
              <a:t>	sometimes it escapes deep into the mist</a:t>
            </a:r>
            <a:endParaRPr kumimoji="0" lang="zh-TW" altLang="en-US" b="1" i="0" u="none" strike="noStrike" kern="1200" cap="none" spc="0" normalizeH="0" baseline="0" noProof="0" dirty="0">
              <a:ln>
                <a:noFill/>
              </a:ln>
              <a:solidFill>
                <a:prstClr val="black"/>
              </a:solidFill>
              <a:effectLst/>
              <a:uLnTx/>
              <a:uFillTx/>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b="1" i="0" u="none" strike="noStrike" kern="1200" cap="none" spc="0" normalizeH="0" baseline="0" noProof="0" dirty="0">
              <a:ln>
                <a:noFill/>
              </a:ln>
              <a:solidFill>
                <a:prstClr val="black"/>
              </a:solidFill>
              <a:effectLst/>
              <a:uLnTx/>
              <a:uFillTx/>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b="1" dirty="0">
              <a:solidFill>
                <a:prstClr val="black"/>
              </a:solidFill>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1" dirty="0" err="1">
                <a:solidFill>
                  <a:prstClr val="black"/>
                </a:solidFill>
                <a:ea typeface="DengXian" panose="02010600030101010101" pitchFamily="2" charset="-122"/>
              </a:rPr>
              <a:t>Kwanseum</a:t>
            </a:r>
            <a:r>
              <a:rPr lang="en-US" altLang="ko-KR" b="1" dirty="0">
                <a:solidFill>
                  <a:prstClr val="black"/>
                </a:solidFill>
                <a:ea typeface="DengXian" panose="02010600030101010101" pitchFamily="2" charset="-122"/>
              </a:rPr>
              <a:t> Bosal Chanting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0" normalizeH="0" baseline="0" noProof="0" dirty="0">
                <a:ln>
                  <a:noFill/>
                </a:ln>
                <a:solidFill>
                  <a:prstClr val="black"/>
                </a:solidFill>
                <a:effectLst/>
                <a:uLnTx/>
                <a:uFillTx/>
                <a:ea typeface="DengXian" panose="02010600030101010101" pitchFamily="2" charset="-122"/>
                <a:cs typeface="+mn-cs"/>
              </a:rPr>
              <a:t>南無普門示現願力弘深</a:t>
            </a:r>
            <a:r>
              <a:rPr kumimoji="0" lang="en-US" altLang="zh-TW" b="1" i="0" u="none" strike="noStrike" kern="1200" cap="none" spc="0" normalizeH="0" baseline="0" noProof="0" dirty="0">
                <a:ln>
                  <a:noFill/>
                </a:ln>
                <a:solidFill>
                  <a:prstClr val="black"/>
                </a:solidFill>
                <a:effectLst/>
                <a:uLnTx/>
                <a:uFillTx/>
                <a:ea typeface="DengXian" panose="02010600030101010101" pitchFamily="2" charset="-122"/>
                <a:cs typeface="+mn-cs"/>
              </a:rPr>
              <a:t>	homage to universal gateway manifestation 			</a:t>
            </a:r>
            <a:r>
              <a:rPr kumimoji="0" lang="en-US" altLang="zh-TW" b="1" i="0" u="none" strike="noStrike" kern="1200" cap="none" spc="0" normalizeH="0" baseline="0" noProof="0" dirty="0" err="1">
                <a:ln>
                  <a:noFill/>
                </a:ln>
                <a:solidFill>
                  <a:prstClr val="black"/>
                </a:solidFill>
                <a:effectLst/>
                <a:uLnTx/>
                <a:uFillTx/>
                <a:ea typeface="DengXian" panose="02010600030101010101" pitchFamily="2" charset="-122"/>
                <a:cs typeface="+mn-cs"/>
              </a:rPr>
              <a:t>Avalokitesvara</a:t>
            </a:r>
            <a:r>
              <a:rPr kumimoji="0" lang="en-US" altLang="zh-TW" b="1" i="0" u="none" strike="noStrike" kern="1200" cap="none" spc="0" normalizeH="0" baseline="0" noProof="0" dirty="0">
                <a:ln>
                  <a:noFill/>
                </a:ln>
                <a:solidFill>
                  <a:prstClr val="black"/>
                </a:solidFill>
                <a:effectLst/>
                <a:uLnTx/>
                <a:uFillTx/>
                <a:ea typeface="DengXian" panose="02010600030101010101" pitchFamily="2" charset="-122"/>
                <a:cs typeface="+mn-cs"/>
              </a:rPr>
              <a:t> Bodhisattva, the power of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1" dirty="0">
                <a:solidFill>
                  <a:prstClr val="black"/>
                </a:solidFill>
                <a:ea typeface="DengXian" panose="02010600030101010101" pitchFamily="2" charset="-122"/>
              </a:rPr>
              <a:t>			</a:t>
            </a:r>
            <a:r>
              <a:rPr kumimoji="0" lang="en-US" altLang="zh-TW" b="1" i="0" u="none" strike="noStrike" kern="1200" cap="none" spc="0" normalizeH="0" baseline="0" noProof="0" dirty="0">
                <a:ln>
                  <a:noFill/>
                </a:ln>
                <a:solidFill>
                  <a:prstClr val="black"/>
                </a:solidFill>
                <a:effectLst/>
                <a:uLnTx/>
                <a:uFillTx/>
                <a:ea typeface="DengXian" panose="02010600030101010101" pitchFamily="2" charset="-122"/>
                <a:cs typeface="+mn-cs"/>
              </a:rPr>
              <a:t>whose </a:t>
            </a:r>
            <a:r>
              <a:rPr lang="en-US" altLang="zh-TW" b="1" dirty="0">
                <a:solidFill>
                  <a:prstClr val="black"/>
                </a:solidFill>
                <a:ea typeface="DengXian" panose="02010600030101010101" pitchFamily="2" charset="-122"/>
              </a:rPr>
              <a:t>vows is wide and deep</a:t>
            </a:r>
            <a:endParaRPr kumimoji="0" lang="zh-TW" altLang="en-US" b="1" i="0" u="none" strike="noStrike" kern="1200" cap="none" spc="0" normalizeH="0" baseline="0" noProof="0" dirty="0">
              <a:ln>
                <a:noFill/>
              </a:ln>
              <a:solidFill>
                <a:prstClr val="black"/>
              </a:solidFill>
              <a:effectLst/>
              <a:uLnTx/>
              <a:uFillTx/>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b="1" dirty="0">
              <a:solidFill>
                <a:prstClr val="black"/>
              </a:solidFill>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0" normalizeH="0" baseline="0" noProof="0" dirty="0">
                <a:ln>
                  <a:noFill/>
                </a:ln>
                <a:solidFill>
                  <a:prstClr val="black"/>
                </a:solidFill>
                <a:effectLst/>
                <a:uLnTx/>
                <a:uFillTx/>
                <a:ea typeface="DengXian" panose="02010600030101010101" pitchFamily="2" charset="-122"/>
                <a:cs typeface="+mn-cs"/>
              </a:rPr>
              <a:t>   </a:t>
            </a:r>
          </a:p>
        </p:txBody>
      </p:sp>
      <p:sp>
        <p:nvSpPr>
          <p:cNvPr id="7" name="TextBox 6">
            <a:extLst>
              <a:ext uri="{FF2B5EF4-FFF2-40B4-BE49-F238E27FC236}">
                <a16:creationId xmlns:a16="http://schemas.microsoft.com/office/drawing/2014/main" id="{BA994B4C-FCEB-133F-50E4-9C13A3FF79E8}"/>
              </a:ext>
            </a:extLst>
          </p:cNvPr>
          <p:cNvSpPr txBox="1"/>
          <p:nvPr/>
        </p:nvSpPr>
        <p:spPr>
          <a:xfrm>
            <a:off x="7767205" y="735805"/>
            <a:ext cx="3907631" cy="5909310"/>
          </a:xfrm>
          <a:prstGeom prst="rect">
            <a:avLst/>
          </a:prstGeom>
          <a:noFill/>
        </p:spPr>
        <p:txBody>
          <a:bodyPr wrap="square" rtlCol="0">
            <a:spAutoFit/>
          </a:bodyPr>
          <a:lstStyle/>
          <a:p>
            <a:r>
              <a:rPr lang="zh-CN" altLang="en-US" sz="4800" b="1" dirty="0"/>
              <a:t>深深痴迷</a:t>
            </a:r>
            <a:endParaRPr lang="en-US" altLang="zh-CN" sz="4800" b="1" dirty="0"/>
          </a:p>
          <a:p>
            <a:r>
              <a:rPr lang="en-US" sz="1100" b="1" i="1" dirty="0"/>
              <a:t>Truly, Madly, Deeply  </a:t>
            </a:r>
            <a:r>
              <a:rPr lang="en-US" sz="1100" b="1" dirty="0"/>
              <a:t>(Savage Garden)</a:t>
            </a:r>
          </a:p>
          <a:p>
            <a:r>
              <a:rPr lang="en-US" sz="1100" b="1" dirty="0"/>
              <a:t>I'll be your dream, I'll be your wish, I'll be your fantasy</a:t>
            </a:r>
          </a:p>
          <a:p>
            <a:r>
              <a:rPr lang="en-US" sz="1100" b="1" dirty="0"/>
              <a:t>I'll be your hope, I'll be your love, be everything that you need</a:t>
            </a:r>
          </a:p>
          <a:p>
            <a:r>
              <a:rPr lang="en-US" sz="1100" b="1" dirty="0"/>
              <a:t>I love you more with every breath truly, madly, deeply do</a:t>
            </a:r>
          </a:p>
          <a:p>
            <a:r>
              <a:rPr lang="en-US" sz="1100" b="1" dirty="0"/>
              <a:t>I will be strong, I will be faithful </a:t>
            </a:r>
            <a:r>
              <a:rPr lang="en-US" sz="1100" b="1" dirty="0" err="1"/>
              <a:t>'cause</a:t>
            </a:r>
            <a:r>
              <a:rPr lang="en-US" sz="1100" b="1" dirty="0"/>
              <a:t> I'm counting on</a:t>
            </a:r>
          </a:p>
          <a:p>
            <a:r>
              <a:rPr lang="en-US" sz="1100" b="1" dirty="0"/>
              <a:t>A new </a:t>
            </a:r>
            <a:r>
              <a:rPr lang="en-US" sz="1100" b="1" dirty="0" err="1"/>
              <a:t>beginnin</a:t>
            </a:r>
            <a:r>
              <a:rPr lang="en-US" sz="1100" b="1" dirty="0"/>
              <a:t>'</a:t>
            </a:r>
          </a:p>
          <a:p>
            <a:r>
              <a:rPr lang="en-US" sz="1100" b="1" dirty="0"/>
              <a:t>A reason for </a:t>
            </a:r>
            <a:r>
              <a:rPr lang="en-US" sz="1100" b="1" dirty="0" err="1"/>
              <a:t>livin</a:t>
            </a:r>
            <a:r>
              <a:rPr lang="en-US" sz="1100" b="1" dirty="0"/>
              <a:t>'</a:t>
            </a:r>
          </a:p>
          <a:p>
            <a:r>
              <a:rPr lang="en-US" sz="1100" b="1" dirty="0"/>
              <a:t>A deeper meaning, yeah</a:t>
            </a:r>
          </a:p>
          <a:p>
            <a:endParaRPr lang="en-US" sz="800" b="1" dirty="0"/>
          </a:p>
          <a:p>
            <a:r>
              <a:rPr lang="en-US" sz="1100" b="1" dirty="0"/>
              <a:t>I </a:t>
            </a:r>
            <a:r>
              <a:rPr lang="en-US" sz="1100" b="1" dirty="0" err="1"/>
              <a:t>wanna</a:t>
            </a:r>
            <a:r>
              <a:rPr lang="en-US" sz="1100" b="1" dirty="0"/>
              <a:t> stand with you on a mountain</a:t>
            </a:r>
          </a:p>
          <a:p>
            <a:r>
              <a:rPr lang="en-US" sz="1100" b="1" dirty="0"/>
              <a:t>I </a:t>
            </a:r>
            <a:r>
              <a:rPr lang="en-US" sz="1100" b="1" dirty="0" err="1"/>
              <a:t>wanna</a:t>
            </a:r>
            <a:r>
              <a:rPr lang="en-US" sz="1100" b="1" dirty="0"/>
              <a:t> bathe with you in the sea</a:t>
            </a:r>
          </a:p>
          <a:p>
            <a:r>
              <a:rPr lang="en-US" sz="1100" b="1" dirty="0"/>
              <a:t>I </a:t>
            </a:r>
            <a:r>
              <a:rPr lang="en-US" sz="1100" b="1" dirty="0" err="1"/>
              <a:t>wanna</a:t>
            </a:r>
            <a:r>
              <a:rPr lang="en-US" sz="1100" b="1" dirty="0"/>
              <a:t> lay like this forever</a:t>
            </a:r>
          </a:p>
          <a:p>
            <a:r>
              <a:rPr lang="en-US" sz="1100" b="1" dirty="0"/>
              <a:t>Until the sky falls down on me</a:t>
            </a:r>
          </a:p>
          <a:p>
            <a:endParaRPr lang="en-US" sz="1100" b="1" dirty="0"/>
          </a:p>
          <a:p>
            <a:r>
              <a:rPr lang="zh-CN" altLang="en-US" sz="1100" b="1" dirty="0"/>
              <a:t>我将是你的梦，</a:t>
            </a:r>
          </a:p>
          <a:p>
            <a:r>
              <a:rPr lang="zh-CN" altLang="en-US" sz="1100" b="1" dirty="0"/>
              <a:t>你的向往，你的幻想</a:t>
            </a:r>
          </a:p>
          <a:p>
            <a:r>
              <a:rPr lang="zh-CN" altLang="en-US" sz="1100" b="1" dirty="0"/>
              <a:t>我将是你的希望，你的真爱，</a:t>
            </a:r>
          </a:p>
          <a:p>
            <a:r>
              <a:rPr lang="zh-CN" altLang="en-US" sz="1100" b="1" dirty="0"/>
              <a:t>你所需要的一切</a:t>
            </a:r>
          </a:p>
          <a:p>
            <a:r>
              <a:rPr lang="zh-CN" altLang="en-US" sz="1100" b="1" dirty="0"/>
              <a:t>每一次呼吸都会加深我对你的爱，</a:t>
            </a:r>
          </a:p>
          <a:p>
            <a:r>
              <a:rPr lang="zh-CN" altLang="en-US" sz="1100" b="1" dirty="0"/>
              <a:t>那么深沉，那么疯狂</a:t>
            </a:r>
          </a:p>
          <a:p>
            <a:r>
              <a:rPr lang="zh-CN" altLang="en-US" sz="1100" b="1" dirty="0"/>
              <a:t>我将变得坚强，变得可以信赖</a:t>
            </a:r>
          </a:p>
          <a:p>
            <a:r>
              <a:rPr lang="zh-CN" altLang="en-US" sz="1100" b="1" dirty="0"/>
              <a:t>因为我正期待</a:t>
            </a:r>
          </a:p>
          <a:p>
            <a:r>
              <a:rPr lang="zh-CN" altLang="en-US" sz="1100" b="1" dirty="0"/>
              <a:t>一次重生</a:t>
            </a:r>
          </a:p>
          <a:p>
            <a:r>
              <a:rPr lang="zh-CN" altLang="en-US" sz="1100" b="1" dirty="0"/>
              <a:t>一个生存的理由</a:t>
            </a:r>
          </a:p>
          <a:p>
            <a:r>
              <a:rPr lang="zh-CN" altLang="en-US" sz="1100" b="1" dirty="0"/>
              <a:t>一个更深的涵义</a:t>
            </a:r>
          </a:p>
          <a:p>
            <a:r>
              <a:rPr lang="zh-CN" altLang="en-US" sz="1100" b="1" dirty="0"/>
              <a:t> </a:t>
            </a:r>
            <a:endParaRPr lang="en-US" altLang="zh-CN" sz="800" b="1" dirty="0"/>
          </a:p>
          <a:p>
            <a:r>
              <a:rPr lang="zh-CN" altLang="en-US" sz="1100" b="1" dirty="0"/>
              <a:t>我想和你屹立于山峰之颠</a:t>
            </a:r>
          </a:p>
          <a:p>
            <a:r>
              <a:rPr lang="zh-CN" altLang="en-US" sz="1100" b="1" dirty="0"/>
              <a:t>我想和你畅游在深深大海</a:t>
            </a:r>
          </a:p>
          <a:p>
            <a:r>
              <a:rPr lang="zh-CN" altLang="en-US" sz="1100" b="1" dirty="0"/>
              <a:t>我想就这样永远躺着</a:t>
            </a:r>
          </a:p>
          <a:p>
            <a:r>
              <a:rPr lang="zh-CN" altLang="en-US" sz="1100" b="1" dirty="0"/>
              <a:t>直到星星都坠落</a:t>
            </a:r>
            <a:endParaRPr lang="en-US" sz="1100" b="1" dirty="0"/>
          </a:p>
        </p:txBody>
      </p:sp>
      <p:sp>
        <p:nvSpPr>
          <p:cNvPr id="8" name="Rectangle 7">
            <a:extLst>
              <a:ext uri="{FF2B5EF4-FFF2-40B4-BE49-F238E27FC236}">
                <a16:creationId xmlns:a16="http://schemas.microsoft.com/office/drawing/2014/main" id="{F8D1E37C-B847-E5CD-E092-EE6CCBD1A3B6}"/>
              </a:ext>
            </a:extLst>
          </p:cNvPr>
          <p:cNvSpPr/>
          <p:nvPr/>
        </p:nvSpPr>
        <p:spPr>
          <a:xfrm>
            <a:off x="7586662" y="785227"/>
            <a:ext cx="4088174" cy="5810467"/>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9D71A6A-1EE9-B09C-2116-915BEC72A223}"/>
              </a:ext>
            </a:extLst>
          </p:cNvPr>
          <p:cNvPicPr>
            <a:picLocks noChangeAspect="1"/>
          </p:cNvPicPr>
          <p:nvPr/>
        </p:nvPicPr>
        <p:blipFill>
          <a:blip r:embed="rId2"/>
          <a:stretch>
            <a:fillRect/>
          </a:stretch>
        </p:blipFill>
        <p:spPr>
          <a:xfrm>
            <a:off x="3490457" y="402976"/>
            <a:ext cx="3539447" cy="1761641"/>
          </a:xfrm>
          <a:prstGeom prst="rect">
            <a:avLst/>
          </a:prstGeom>
        </p:spPr>
      </p:pic>
      <p:sp>
        <p:nvSpPr>
          <p:cNvPr id="12" name="Rectangle 11">
            <a:extLst>
              <a:ext uri="{FF2B5EF4-FFF2-40B4-BE49-F238E27FC236}">
                <a16:creationId xmlns:a16="http://schemas.microsoft.com/office/drawing/2014/main" id="{2F4A05D9-5A28-9637-1EC1-258139DB0B90}"/>
              </a:ext>
            </a:extLst>
          </p:cNvPr>
          <p:cNvSpPr/>
          <p:nvPr/>
        </p:nvSpPr>
        <p:spPr>
          <a:xfrm>
            <a:off x="3490457" y="402976"/>
            <a:ext cx="3539447" cy="1761641"/>
          </a:xfrm>
          <a:prstGeom prst="rect">
            <a:avLst/>
          </a:prstGeom>
          <a:noFill/>
          <a:ln w="57150">
            <a:solidFill>
              <a:srgbClr val="FF000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12C2E0E-ACD9-A062-BE07-3FF6C01B4B2B}"/>
              </a:ext>
            </a:extLst>
          </p:cNvPr>
          <p:cNvSpPr/>
          <p:nvPr/>
        </p:nvSpPr>
        <p:spPr>
          <a:xfrm>
            <a:off x="367145" y="785227"/>
            <a:ext cx="2792751" cy="10542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2681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A8567A6-E8CD-0D21-D792-63EC6734CECF}"/>
              </a:ext>
            </a:extLst>
          </p:cNvPr>
          <p:cNvSpPr>
            <a:spLocks noGrp="1"/>
          </p:cNvSpPr>
          <p:nvPr>
            <p:ph type="ftr" sz="quarter" idx="11"/>
          </p:nvPr>
        </p:nvSpPr>
        <p:spPr/>
        <p:txBody>
          <a:bodyPr/>
          <a:lstStyle/>
          <a:p>
            <a:r>
              <a:rPr lang="en-US"/>
              <a:t>Xuanzang's Heart Sutra in Sino-Korean</a:t>
            </a:r>
            <a:endParaRPr lang="en-US" dirty="0"/>
          </a:p>
        </p:txBody>
      </p:sp>
      <p:sp>
        <p:nvSpPr>
          <p:cNvPr id="3" name="TextBox 2">
            <a:extLst>
              <a:ext uri="{FF2B5EF4-FFF2-40B4-BE49-F238E27FC236}">
                <a16:creationId xmlns:a16="http://schemas.microsoft.com/office/drawing/2014/main" id="{0FF4333F-57F3-BDE0-E5B7-93F8149051E0}"/>
              </a:ext>
            </a:extLst>
          </p:cNvPr>
          <p:cNvSpPr txBox="1"/>
          <p:nvPr/>
        </p:nvSpPr>
        <p:spPr>
          <a:xfrm>
            <a:off x="358331" y="848456"/>
            <a:ext cx="8193024"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時 </a:t>
            </a:r>
            <a:r>
              <a:rPr kumimoji="0" lang="en-US" altLang="zh-TW" b="1" i="0" u="none" strike="noStrike" kern="1200" cap="none" spc="0" normalizeH="0" baseline="0" noProof="0" dirty="0" err="1">
                <a:ln>
                  <a:noFill/>
                </a:ln>
                <a:solidFill>
                  <a:prstClr val="black"/>
                </a:solidFill>
                <a:effectLst/>
                <a:uLnTx/>
                <a:uFillTx/>
                <a:ea typeface="DengXian" panose="02010600030101010101" pitchFamily="2" charset="-122"/>
                <a:cs typeface="+mn-cs"/>
              </a:rPr>
              <a:t>shi</a:t>
            </a:r>
            <a:r>
              <a:rPr kumimoji="0" lang="en-US" altLang="zh-TW" b="1" i="0" u="none" strike="noStrike" kern="1200" cap="none" spc="0" normalizeH="0" baseline="0" noProof="0" dirty="0">
                <a:ln>
                  <a:noFill/>
                </a:ln>
                <a:solidFill>
                  <a:prstClr val="black"/>
                </a:solidFill>
                <a:effectLst/>
                <a:uLnTx/>
                <a:uFillTx/>
                <a:ea typeface="DengXian" panose="02010600030101010101" pitchFamily="2" charset="-122"/>
                <a:cs typeface="+mn-cs"/>
              </a:rPr>
              <a:t> (</a:t>
            </a:r>
            <a:r>
              <a:rPr kumimoji="0" lang="ko-KR" altLang="en-US" b="1" i="0" u="none" strike="noStrike" kern="1200" cap="none" spc="0" normalizeH="0" baseline="0" noProof="0" dirty="0">
                <a:ln>
                  <a:noFill/>
                </a:ln>
                <a:solidFill>
                  <a:prstClr val="black"/>
                </a:solidFill>
                <a:effectLst/>
                <a:uLnTx/>
                <a:uFillTx/>
                <a:latin typeface="+mj-ea"/>
                <a:ea typeface="+mj-ea"/>
                <a:cs typeface="+mn-cs"/>
              </a:rPr>
              <a:t>시</a:t>
            </a:r>
            <a:r>
              <a:rPr kumimoji="0" lang="en-US" altLang="ko-KR" b="1" i="0" u="none" strike="noStrike" kern="1200" cap="none" spc="0" normalizeH="0" baseline="0" noProof="0" dirty="0">
                <a:ln>
                  <a:noFill/>
                </a:ln>
                <a:solidFill>
                  <a:prstClr val="black"/>
                </a:solidFill>
                <a:effectLst/>
                <a:uLnTx/>
                <a:uFillTx/>
                <a:ea typeface="DengXian" panose="02010600030101010101" pitchFamily="2" charset="-122"/>
                <a:cs typeface="+mn-cs"/>
              </a:rPr>
              <a:t>)  time; when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b="1" dirty="0">
              <a:solidFill>
                <a:prstClr val="black"/>
              </a:solidFill>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b="1" i="0" u="none" strike="noStrike" kern="1200" cap="none" spc="0" normalizeH="0" baseline="0" noProof="0" dirty="0">
                <a:ln>
                  <a:noFill/>
                </a:ln>
                <a:solidFill>
                  <a:prstClr val="black"/>
                </a:solidFill>
                <a:effectLst/>
                <a:uLnTx/>
                <a:uFillTx/>
                <a:ea typeface="DengXian" panose="02010600030101010101" pitchFamily="2" charset="-122"/>
                <a:cs typeface="+mn-cs"/>
              </a:rPr>
              <a:t>HSK 1; JLPT N5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b="1" dirty="0">
              <a:solidFill>
                <a:prstClr val="black"/>
              </a:solidFill>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1" dirty="0" err="1">
                <a:solidFill>
                  <a:prstClr val="black"/>
                </a:solidFill>
                <a:ea typeface="DengXian" panose="02010600030101010101" pitchFamily="2" charset="-122"/>
              </a:rPr>
              <a:t>Yebul</a:t>
            </a:r>
            <a:r>
              <a:rPr lang="en-US" altLang="zh-TW" b="1" dirty="0">
                <a:solidFill>
                  <a:prstClr val="black"/>
                </a:solidFill>
                <a:ea typeface="DengXian" panose="02010600030101010101" pitchFamily="2" charset="-122"/>
              </a:rPr>
              <a:t>:</a:t>
            </a:r>
            <a:endParaRPr kumimoji="0" lang="en-US" altLang="zh-TW" b="1" i="0" u="none" strike="noStrike" kern="1200" cap="none" spc="0" normalizeH="0" baseline="0" noProof="0" dirty="0">
              <a:ln>
                <a:noFill/>
              </a:ln>
              <a:solidFill>
                <a:prstClr val="black"/>
              </a:solidFill>
              <a:effectLst/>
              <a:uLnTx/>
              <a:uFillTx/>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0" normalizeH="0" baseline="0" noProof="0" dirty="0">
                <a:ln>
                  <a:noFill/>
                </a:ln>
                <a:solidFill>
                  <a:prstClr val="black"/>
                </a:solidFill>
                <a:effectLst/>
                <a:uLnTx/>
                <a:uFillTx/>
                <a:ea typeface="DengXian" panose="02010600030101010101" pitchFamily="2" charset="-122"/>
                <a:cs typeface="+mn-cs"/>
              </a:rPr>
              <a:t>靈山當時受佛付囑</a:t>
            </a:r>
            <a:r>
              <a:rPr kumimoji="0" lang="en-US" altLang="zh-TW" b="1" i="0" u="none" strike="noStrike" kern="1200" cap="none" spc="0" normalizeH="0" baseline="0" noProof="0" dirty="0">
                <a:ln>
                  <a:noFill/>
                </a:ln>
                <a:solidFill>
                  <a:prstClr val="black"/>
                </a:solidFill>
                <a:effectLst/>
                <a:uLnTx/>
                <a:uFillTx/>
                <a:ea typeface="DengXian" panose="02010600030101010101" pitchFamily="2" charset="-122"/>
                <a:cs typeface="+mn-cs"/>
              </a:rPr>
              <a:t>		Spirit Mountain (Vulture Peak) at that time receive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1" dirty="0">
                <a:solidFill>
                  <a:prstClr val="black"/>
                </a:solidFill>
                <a:ea typeface="DengXian" panose="02010600030101010101" pitchFamily="2" charset="-122"/>
              </a:rPr>
              <a:t>			Buddha teaching</a:t>
            </a:r>
            <a:r>
              <a:rPr kumimoji="0" lang="zh-TW" altLang="en-US" b="1" i="0" u="none" strike="noStrike" kern="1200" cap="none" spc="0" normalizeH="0" baseline="0" noProof="0" dirty="0">
                <a:ln>
                  <a:noFill/>
                </a:ln>
                <a:solidFill>
                  <a:prstClr val="black"/>
                </a:solidFill>
                <a:effectLst/>
                <a:uLnTx/>
                <a:uFillTx/>
                <a:ea typeface="DengXian" panose="02010600030101010101" pitchFamily="2" charset="-122"/>
                <a:cs typeface="+mn-cs"/>
              </a:rPr>
              <a:t> </a:t>
            </a:r>
            <a:endParaRPr kumimoji="0" lang="en-US" altLang="zh-TW" b="1" i="0" u="none" strike="noStrike" kern="1200" cap="none" spc="0" normalizeH="0" baseline="0" noProof="0" dirty="0">
              <a:ln>
                <a:noFill/>
              </a:ln>
              <a:solidFill>
                <a:prstClr val="black"/>
              </a:solidFill>
              <a:effectLst/>
              <a:uLnTx/>
              <a:uFillTx/>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b="1" dirty="0">
              <a:solidFill>
                <a:prstClr val="black"/>
              </a:solidFill>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b="1" i="0" u="none" strike="noStrike" kern="1200" cap="none" spc="0" normalizeH="0" baseline="0" noProof="0" dirty="0">
                <a:ln>
                  <a:noFill/>
                </a:ln>
                <a:solidFill>
                  <a:prstClr val="black"/>
                </a:solidFill>
                <a:effectLst/>
                <a:uLnTx/>
                <a:uFillTx/>
                <a:ea typeface="DengXian" panose="02010600030101010101" pitchFamily="2" charset="-122"/>
                <a:cs typeface="+mn-cs"/>
              </a:rPr>
              <a:t>Ox Herding Poem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0" normalizeH="0" baseline="0" noProof="0" dirty="0">
                <a:ln>
                  <a:noFill/>
                </a:ln>
                <a:solidFill>
                  <a:prstClr val="black"/>
                </a:solidFill>
                <a:effectLst/>
                <a:uLnTx/>
                <a:uFillTx/>
                <a:ea typeface="DengXian" panose="02010600030101010101" pitchFamily="2" charset="-122"/>
                <a:cs typeface="+mn-cs"/>
              </a:rPr>
              <a:t>鞭 索 時 時 不 離 身</a:t>
            </a:r>
            <a:r>
              <a:rPr kumimoji="0" lang="en-US" altLang="zh-TW" b="1" i="0" u="none" strike="noStrike" kern="1200" cap="none" spc="0" normalizeH="0" baseline="0" noProof="0" dirty="0">
                <a:ln>
                  <a:noFill/>
                </a:ln>
                <a:solidFill>
                  <a:prstClr val="black"/>
                </a:solidFill>
                <a:effectLst/>
                <a:uLnTx/>
                <a:uFillTx/>
                <a:ea typeface="DengXian" panose="02010600030101010101" pitchFamily="2" charset="-122"/>
                <a:cs typeface="+mn-cs"/>
              </a:rPr>
              <a:t>	The whip and the rope must never leave the body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1" dirty="0">
                <a:solidFill>
                  <a:prstClr val="black"/>
                </a:solidFill>
                <a:ea typeface="DengXian" panose="02010600030101010101" pitchFamily="2" charset="-122"/>
              </a:rPr>
              <a:t>			for even an instant (</a:t>
            </a:r>
            <a:r>
              <a:rPr lang="zh-CN" altLang="en-US" b="1" dirty="0">
                <a:solidFill>
                  <a:prstClr val="black"/>
                </a:solidFill>
                <a:ea typeface="DengXian" panose="02010600030101010101" pitchFamily="2" charset="-122"/>
              </a:rPr>
              <a:t>時 時 </a:t>
            </a:r>
            <a:r>
              <a:rPr lang="en-US" altLang="zh-CN" b="1" dirty="0">
                <a:solidFill>
                  <a:prstClr val="black"/>
                </a:solidFill>
                <a:ea typeface="DengXian" panose="02010600030101010101" pitchFamily="2" charset="-122"/>
              </a:rPr>
              <a:t>= constantly)[</a:t>
            </a:r>
            <a:endParaRPr kumimoji="0" lang="en-US" altLang="zh-TW" b="1" i="0" u="none" strike="noStrike" kern="1200" cap="none" spc="0" normalizeH="0" baseline="0" noProof="0" dirty="0">
              <a:ln>
                <a:noFill/>
              </a:ln>
              <a:solidFill>
                <a:prstClr val="black"/>
              </a:solidFill>
              <a:effectLst/>
              <a:uLnTx/>
              <a:uFillTx/>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b="1" dirty="0">
              <a:solidFill>
                <a:prstClr val="black"/>
              </a:solidFill>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b="1" i="0" u="none" strike="noStrike" kern="1200" cap="none" spc="0" normalizeH="0" baseline="0" noProof="0" dirty="0">
                <a:ln>
                  <a:noFill/>
                </a:ln>
                <a:solidFill>
                  <a:prstClr val="black"/>
                </a:solidFill>
                <a:effectLst/>
                <a:uLnTx/>
                <a:uFillTx/>
                <a:ea typeface="DengXian" panose="02010600030101010101" pitchFamily="2" charset="-122"/>
                <a:cs typeface="+mn-cs"/>
              </a:rPr>
              <a:t>Master </a:t>
            </a:r>
            <a:r>
              <a:rPr kumimoji="0" lang="en-US" altLang="zh-TW" b="1" i="0" u="none" strike="noStrike" kern="1200" cap="none" spc="0" normalizeH="0" baseline="0" noProof="0" dirty="0" err="1">
                <a:ln>
                  <a:noFill/>
                </a:ln>
                <a:solidFill>
                  <a:prstClr val="black"/>
                </a:solidFill>
                <a:effectLst/>
                <a:uLnTx/>
                <a:uFillTx/>
                <a:ea typeface="DengXian" panose="02010600030101010101" pitchFamily="2" charset="-122"/>
                <a:cs typeface="+mn-cs"/>
              </a:rPr>
              <a:t>Uisang's</a:t>
            </a:r>
            <a:r>
              <a:rPr kumimoji="0" lang="en-US" altLang="zh-TW" b="1" i="0" u="none" strike="noStrike" kern="1200" cap="none" spc="0" normalizeH="0" baseline="0" noProof="0" dirty="0">
                <a:ln>
                  <a:noFill/>
                </a:ln>
                <a:solidFill>
                  <a:prstClr val="black"/>
                </a:solidFill>
                <a:effectLst/>
                <a:uLnTx/>
                <a:uFillTx/>
                <a:ea typeface="DengXian" panose="02010600030101010101" pitchFamily="2" charset="-122"/>
                <a:cs typeface="+mn-cs"/>
              </a:rPr>
              <a:t> Song of Dharma Nature: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0" normalizeH="0" baseline="0" noProof="0" dirty="0">
                <a:ln>
                  <a:noFill/>
                </a:ln>
                <a:solidFill>
                  <a:prstClr val="black"/>
                </a:solidFill>
                <a:effectLst/>
                <a:uLnTx/>
                <a:uFillTx/>
                <a:ea typeface="DengXian" panose="02010600030101010101" pitchFamily="2" charset="-122"/>
                <a:cs typeface="+mn-cs"/>
              </a:rPr>
              <a:t>初發心時便正覺，</a:t>
            </a:r>
            <a:r>
              <a:rPr kumimoji="0" lang="en-US" altLang="zh-TW" b="1" i="0" u="none" strike="noStrike" kern="1200" cap="none" spc="0" normalizeH="0" baseline="0" noProof="0" dirty="0">
                <a:ln>
                  <a:noFill/>
                </a:ln>
                <a:solidFill>
                  <a:prstClr val="black"/>
                </a:solidFill>
                <a:effectLst/>
                <a:uLnTx/>
                <a:uFillTx/>
                <a:ea typeface="DengXian" panose="02010600030101010101" pitchFamily="2" charset="-122"/>
                <a:cs typeface="+mn-cs"/>
              </a:rPr>
              <a:t>	As soon as thought arises, this is true enlightenment,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b="1" i="0" u="none" strike="noStrike" kern="1200" cap="none" spc="0" normalizeH="0" baseline="0" noProof="0" dirty="0">
                <a:ln>
                  <a:noFill/>
                </a:ln>
                <a:solidFill>
                  <a:prstClr val="black"/>
                </a:solidFill>
                <a:effectLst/>
                <a:uLnTx/>
                <a:uFillTx/>
                <a:ea typeface="DengXian" panose="02010600030101010101" pitchFamily="2" charset="-122"/>
                <a:cs typeface="+mn-cs"/>
              </a:rPr>
              <a:t>生死涅槃常共和。</a:t>
            </a:r>
            <a:r>
              <a:rPr kumimoji="0" lang="en-US" altLang="zh-TW" b="1" i="0" u="none" strike="noStrike" kern="1200" cap="none" spc="0" normalizeH="0" baseline="0" noProof="0" dirty="0">
                <a:ln>
                  <a:noFill/>
                </a:ln>
                <a:solidFill>
                  <a:prstClr val="black"/>
                </a:solidFill>
                <a:effectLst/>
                <a:uLnTx/>
                <a:uFillTx/>
                <a:ea typeface="DengXian" panose="02010600030101010101" pitchFamily="2" charset="-122"/>
                <a:cs typeface="+mn-cs"/>
              </a:rPr>
              <a:t>	Samsara and nirvana are in complete harmony.</a:t>
            </a:r>
            <a:endParaRPr kumimoji="0" lang="zh-TW" altLang="en-US" b="1" i="0" u="none" strike="noStrike" kern="1200" cap="none" spc="0" normalizeH="0" baseline="0" noProof="0" dirty="0">
              <a:ln>
                <a:noFill/>
              </a:ln>
              <a:solidFill>
                <a:prstClr val="black"/>
              </a:solidFill>
              <a:effectLst/>
              <a:uLnTx/>
              <a:uFillTx/>
              <a:ea typeface="DengXian" panose="02010600030101010101" pitchFamily="2" charset="-122"/>
              <a:cs typeface="+mn-cs"/>
            </a:endParaRPr>
          </a:p>
        </p:txBody>
      </p:sp>
      <p:sp>
        <p:nvSpPr>
          <p:cNvPr id="4" name="TextBox 3">
            <a:extLst>
              <a:ext uri="{FF2B5EF4-FFF2-40B4-BE49-F238E27FC236}">
                <a16:creationId xmlns:a16="http://schemas.microsoft.com/office/drawing/2014/main" id="{4B15CE48-47A0-02CF-B396-60F6781186EF}"/>
              </a:ext>
            </a:extLst>
          </p:cNvPr>
          <p:cNvSpPr txBox="1"/>
          <p:nvPr/>
        </p:nvSpPr>
        <p:spPr>
          <a:xfrm>
            <a:off x="135731" y="85725"/>
            <a:ext cx="11930063"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4.15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Four)</a:t>
            </a:r>
          </a:p>
        </p:txBody>
      </p:sp>
      <p:pic>
        <p:nvPicPr>
          <p:cNvPr id="5" name="Picture 4">
            <a:extLst>
              <a:ext uri="{FF2B5EF4-FFF2-40B4-BE49-F238E27FC236}">
                <a16:creationId xmlns:a16="http://schemas.microsoft.com/office/drawing/2014/main" id="{E24069B8-6D9A-C2AE-AC83-F6B124727864}"/>
              </a:ext>
            </a:extLst>
          </p:cNvPr>
          <p:cNvPicPr>
            <a:picLocks noChangeAspect="1"/>
          </p:cNvPicPr>
          <p:nvPr/>
        </p:nvPicPr>
        <p:blipFill>
          <a:blip r:embed="rId2"/>
          <a:stretch>
            <a:fillRect/>
          </a:stretch>
        </p:blipFill>
        <p:spPr>
          <a:xfrm>
            <a:off x="8770418" y="990916"/>
            <a:ext cx="2754844" cy="3909850"/>
          </a:xfrm>
          <a:prstGeom prst="rect">
            <a:avLst/>
          </a:prstGeom>
        </p:spPr>
      </p:pic>
      <p:sp>
        <p:nvSpPr>
          <p:cNvPr id="6" name="TextBox 5">
            <a:extLst>
              <a:ext uri="{FF2B5EF4-FFF2-40B4-BE49-F238E27FC236}">
                <a16:creationId xmlns:a16="http://schemas.microsoft.com/office/drawing/2014/main" id="{7A2E72E7-7E13-9421-759F-AC384C970F1C}"/>
              </a:ext>
            </a:extLst>
          </p:cNvPr>
          <p:cNvSpPr txBox="1"/>
          <p:nvPr/>
        </p:nvSpPr>
        <p:spPr>
          <a:xfrm>
            <a:off x="8551355" y="5032911"/>
            <a:ext cx="3192970" cy="1323439"/>
          </a:xfrm>
          <a:prstGeom prst="rect">
            <a:avLst/>
          </a:prstGeom>
          <a:noFill/>
        </p:spPr>
        <p:txBody>
          <a:bodyPr wrap="square" rtlCol="0">
            <a:spAutoFit/>
          </a:bodyPr>
          <a:lstStyle/>
          <a:p>
            <a:pPr algn="ctr"/>
            <a:r>
              <a:rPr lang="en-US" b="1" dirty="0"/>
              <a:t>Soul Mountain (</a:t>
            </a:r>
            <a:r>
              <a:rPr kumimoji="0" lang="zh-TW" altLang="en-US" b="1" i="0" u="none" strike="noStrike" kern="1200" cap="none" spc="0" normalizeH="0" baseline="0" noProof="0" dirty="0">
                <a:ln>
                  <a:noFill/>
                </a:ln>
                <a:solidFill>
                  <a:prstClr val="black"/>
                </a:solidFill>
                <a:effectLst/>
                <a:uLnTx/>
                <a:uFillTx/>
                <a:ea typeface="DengXian" panose="02010600030101010101" pitchFamily="2" charset="-122"/>
                <a:cs typeface="+mn-cs"/>
              </a:rPr>
              <a:t>靈山</a:t>
            </a:r>
            <a:r>
              <a:rPr lang="en-US" b="1" dirty="0"/>
              <a:t>) </a:t>
            </a:r>
          </a:p>
          <a:p>
            <a:pPr algn="ctr"/>
            <a:r>
              <a:rPr lang="en-US" b="1" dirty="0"/>
              <a:t>by Gao Xingjian (</a:t>
            </a:r>
            <a:r>
              <a:rPr lang="zh-CN" altLang="en-US" b="1" dirty="0"/>
              <a:t>高行健</a:t>
            </a:r>
            <a:r>
              <a:rPr lang="en-US" altLang="zh-CN" b="1" dirty="0"/>
              <a:t>)</a:t>
            </a:r>
          </a:p>
          <a:p>
            <a:pPr algn="ctr"/>
            <a:r>
              <a:rPr lang="en-US" sz="1200" dirty="0"/>
              <a:t>When he was awarded the Nobel Prize for Literature in 2000, this novel was cited in particular by the committee.</a:t>
            </a:r>
          </a:p>
          <a:p>
            <a:pPr algn="ctr"/>
            <a:r>
              <a:rPr lang="en-US" sz="800" dirty="0">
                <a:hlinkClick r:id="rId3"/>
              </a:rPr>
              <a:t>https://www.harpercollins.com/products/soul-mountain-gao-xingjian</a:t>
            </a:r>
            <a:endParaRPr lang="en-US" sz="800" dirty="0"/>
          </a:p>
        </p:txBody>
      </p:sp>
      <p:sp>
        <p:nvSpPr>
          <p:cNvPr id="7" name="Rectangle 6">
            <a:extLst>
              <a:ext uri="{FF2B5EF4-FFF2-40B4-BE49-F238E27FC236}">
                <a16:creationId xmlns:a16="http://schemas.microsoft.com/office/drawing/2014/main" id="{AD54BB5C-65D9-2E71-6595-A6D42EB58195}"/>
              </a:ext>
            </a:extLst>
          </p:cNvPr>
          <p:cNvSpPr/>
          <p:nvPr/>
        </p:nvSpPr>
        <p:spPr>
          <a:xfrm>
            <a:off x="8551355" y="783830"/>
            <a:ext cx="3192970" cy="5733207"/>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E669085-CE25-ABE1-B48A-0B4627C2A821}"/>
              </a:ext>
            </a:extLst>
          </p:cNvPr>
          <p:cNvPicPr>
            <a:picLocks noChangeAspect="1"/>
          </p:cNvPicPr>
          <p:nvPr/>
        </p:nvPicPr>
        <p:blipFill>
          <a:blip r:embed="rId4"/>
          <a:stretch>
            <a:fillRect/>
          </a:stretch>
        </p:blipFill>
        <p:spPr>
          <a:xfrm>
            <a:off x="3950493" y="683254"/>
            <a:ext cx="3295793" cy="1853884"/>
          </a:xfrm>
          <a:prstGeom prst="rect">
            <a:avLst/>
          </a:prstGeom>
        </p:spPr>
      </p:pic>
      <p:sp>
        <p:nvSpPr>
          <p:cNvPr id="9" name="Rectangle: Rounded Corners 8">
            <a:extLst>
              <a:ext uri="{FF2B5EF4-FFF2-40B4-BE49-F238E27FC236}">
                <a16:creationId xmlns:a16="http://schemas.microsoft.com/office/drawing/2014/main" id="{0DD4CF23-BF4A-552D-63DA-F2C191581C59}"/>
              </a:ext>
            </a:extLst>
          </p:cNvPr>
          <p:cNvSpPr/>
          <p:nvPr/>
        </p:nvSpPr>
        <p:spPr>
          <a:xfrm>
            <a:off x="3800475" y="521494"/>
            <a:ext cx="3614738" cy="2171700"/>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AEBC09-770C-0248-26DA-63A2CE7B67A6}"/>
              </a:ext>
            </a:extLst>
          </p:cNvPr>
          <p:cNvSpPr/>
          <p:nvPr/>
        </p:nvSpPr>
        <p:spPr>
          <a:xfrm>
            <a:off x="255181" y="848456"/>
            <a:ext cx="3189768" cy="11079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0115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DB70CBC-93D2-892C-909F-421E52D98BCC}"/>
              </a:ext>
            </a:extLst>
          </p:cNvPr>
          <p:cNvSpPr>
            <a:spLocks noGrp="1"/>
          </p:cNvSpPr>
          <p:nvPr>
            <p:ph type="ftr" sz="quarter" idx="11"/>
          </p:nvPr>
        </p:nvSpPr>
        <p:spPr/>
        <p:txBody>
          <a:bodyPr/>
          <a:lstStyle/>
          <a:p>
            <a:r>
              <a:rPr lang="en-US"/>
              <a:t>Xuanzang's Heart Sutra in Sino-Korean</a:t>
            </a:r>
            <a:endParaRPr lang="en-US" dirty="0"/>
          </a:p>
        </p:txBody>
      </p:sp>
      <p:sp>
        <p:nvSpPr>
          <p:cNvPr id="3" name="TextBox 2">
            <a:extLst>
              <a:ext uri="{FF2B5EF4-FFF2-40B4-BE49-F238E27FC236}">
                <a16:creationId xmlns:a16="http://schemas.microsoft.com/office/drawing/2014/main" id="{4D362097-CD57-F30E-017F-2FE6FD0DE1BA}"/>
              </a:ext>
            </a:extLst>
          </p:cNvPr>
          <p:cNvSpPr txBox="1"/>
          <p:nvPr/>
        </p:nvSpPr>
        <p:spPr>
          <a:xfrm>
            <a:off x="378619" y="675778"/>
            <a:ext cx="7515225" cy="64940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照見 </a:t>
            </a:r>
            <a:r>
              <a:rPr kumimoji="0" lang="en-US" altLang="zh-TW" sz="24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jo </a:t>
            </a:r>
            <a:r>
              <a:rPr kumimoji="0" lang="en-US" altLang="ko-KR" sz="2400" b="1" i="0" u="none" strike="noStrike" kern="1200" cap="none" spc="0" normalizeH="0" baseline="0" noProof="0" dirty="0" err="1">
                <a:ln>
                  <a:noFill/>
                </a:ln>
                <a:solidFill>
                  <a:prstClr val="black"/>
                </a:solidFill>
                <a:effectLst/>
                <a:uLnTx/>
                <a:uFillTx/>
                <a:latin typeface="DengXian" panose="02010600030101010101" pitchFamily="2" charset="-122"/>
                <a:ea typeface="DengXian" panose="02010600030101010101" pitchFamily="2" charset="-122"/>
                <a:cs typeface="+mn-cs"/>
              </a:rPr>
              <a:t>gyeon</a:t>
            </a:r>
            <a:r>
              <a:rPr kumimoji="0" lang="en-US" altLang="ko-KR" sz="24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a:t>
            </a:r>
            <a:r>
              <a:rPr kumimoji="0" lang="ko-KR" altLang="en-US" sz="2400" b="1" i="0" u="none" strike="noStrike" kern="1200" cap="none" spc="0" normalizeH="0" baseline="0" noProof="0" dirty="0">
                <a:ln>
                  <a:noFill/>
                </a:ln>
                <a:solidFill>
                  <a:prstClr val="black"/>
                </a:solidFill>
                <a:effectLst/>
                <a:uLnTx/>
                <a:uFillTx/>
                <a:latin typeface="+mj-ea"/>
                <a:ea typeface="+mj-ea"/>
                <a:cs typeface="+mn-cs"/>
              </a:rPr>
              <a:t>조견</a:t>
            </a:r>
            <a:r>
              <a:rPr kumimoji="0" lang="en-US" altLang="ko-KR" sz="24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perceive</a:t>
            </a:r>
            <a:r>
              <a:rPr kumimoji="0" lang="en-US" altLang="ko-KR"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a:t>
            </a:r>
            <a:r>
              <a:rPr kumimoji="0" lang="en-US" altLang="ko-KR" sz="16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(lit: illuminate + see)</a:t>
            </a:r>
            <a:endParaRPr kumimoji="0" lang="en-US" altLang="zh-TW" sz="16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From the Digital Dictionary of Buddhism: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To shed light on; to observe clearly; to come to understand. To take a view (Skt.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vyavalokayati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[Charles Muller; source(s): Nakamura,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Hirakawa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To distinguish; to determine by seeing. [Charles Muller]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There is also a separate entry for the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whol</a:t>
            </a:r>
            <a:r>
              <a:rPr lang="en-US" dirty="0">
                <a:solidFill>
                  <a:prstClr val="black"/>
                </a:solidFill>
                <a:latin typeface="Calibri" panose="020F0502020204030204"/>
              </a:rPr>
              <a:t>e phrase </a:t>
            </a:r>
            <a:r>
              <a:rPr lang="zh-TW" altLang="en-US" b="1" dirty="0">
                <a:solidFill>
                  <a:prstClr val="black"/>
                </a:solidFill>
                <a:latin typeface="DengXian" panose="02010600030101010101" pitchFamily="2" charset="-122"/>
                <a:ea typeface="DengXian" panose="02010600030101010101" pitchFamily="2" charset="-122"/>
              </a:rPr>
              <a:t>照見五蘊皆空</a:t>
            </a:r>
            <a:r>
              <a:rPr lang="en-US" altLang="zh-TW" b="1" dirty="0">
                <a:solidFill>
                  <a:prstClr val="black"/>
                </a:solidFill>
                <a:latin typeface="DengXian" panose="02010600030101010101" pitchFamily="2" charset="-122"/>
                <a:ea typeface="DengXian" panose="02010600030101010101" pitchFamily="2" charset="-122"/>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dirty="0">
                <a:solidFill>
                  <a:prstClr val="black"/>
                </a:solidFill>
                <a:ea typeface="DengXian" panose="02010600030101010101" pitchFamily="2" charset="-122"/>
              </a:rPr>
              <a:t>Basic Meaning: perceiving that the five aggregates are empty in their intrinsic nature.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prstClr val="black"/>
                </a:solidFill>
                <a:ea typeface="DengXian" panose="02010600030101010101" pitchFamily="2" charset="-122"/>
              </a:rPr>
              <a:t>照</a:t>
            </a:r>
            <a:r>
              <a:rPr lang="zh-CN" altLang="en-US" dirty="0">
                <a:solidFill>
                  <a:prstClr val="black"/>
                </a:solidFill>
                <a:ea typeface="DengXian" panose="02010600030101010101" pitchFamily="2" charset="-122"/>
              </a:rPr>
              <a:t> </a:t>
            </a:r>
            <a:r>
              <a:rPr lang="en-US" altLang="zh-CN" dirty="0">
                <a:solidFill>
                  <a:prstClr val="black"/>
                </a:solidFill>
                <a:ea typeface="DengXian" panose="02010600030101010101" pitchFamily="2" charset="-122"/>
              </a:rPr>
              <a:t>HSK 3; JLPT N2</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prstClr val="black"/>
                </a:solidFill>
                <a:ea typeface="DengXian" panose="02010600030101010101" pitchFamily="2" charset="-122"/>
              </a:rPr>
              <a:t>見</a:t>
            </a:r>
            <a:r>
              <a:rPr lang="zh-CN" altLang="en-US" dirty="0">
                <a:solidFill>
                  <a:prstClr val="black"/>
                </a:solidFill>
                <a:ea typeface="DengXian" panose="02010600030101010101" pitchFamily="2" charset="-122"/>
              </a:rPr>
              <a:t> </a:t>
            </a:r>
            <a:r>
              <a:rPr lang="en-US" altLang="zh-CN" dirty="0">
                <a:solidFill>
                  <a:prstClr val="black"/>
                </a:solidFill>
                <a:ea typeface="DengXian" panose="02010600030101010101" pitchFamily="2" charset="-122"/>
              </a:rPr>
              <a:t>HSK 1; JLPT N5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solidFill>
                <a:prstClr val="black"/>
              </a:solidFill>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prstClr val="black"/>
                </a:solidFill>
                <a:ea typeface="DengXian" panose="02010600030101010101" pitchFamily="2" charset="-122"/>
              </a:rPr>
              <a:t>The second and third Ox Herding Pictures are called:</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b="1" dirty="0">
                <a:solidFill>
                  <a:prstClr val="black"/>
                </a:solidFill>
                <a:ea typeface="DengXian" panose="02010600030101010101" pitchFamily="2" charset="-122"/>
              </a:rPr>
              <a:t>見 跡</a:t>
            </a:r>
            <a:r>
              <a:rPr lang="zh-CN" altLang="en-US" dirty="0">
                <a:solidFill>
                  <a:prstClr val="black"/>
                </a:solidFill>
                <a:ea typeface="DengXian" panose="02010600030101010101" pitchFamily="2" charset="-122"/>
              </a:rPr>
              <a:t>  </a:t>
            </a:r>
            <a:r>
              <a:rPr lang="en-US" altLang="zh-CN" dirty="0">
                <a:solidFill>
                  <a:prstClr val="black"/>
                </a:solidFill>
                <a:ea typeface="DengXian" panose="02010600030101010101" pitchFamily="2" charset="-122"/>
              </a:rPr>
              <a:t>Seeing the Footsteps  (</a:t>
            </a:r>
            <a:r>
              <a:rPr lang="en-US" altLang="zh-CN" dirty="0" err="1">
                <a:solidFill>
                  <a:prstClr val="black"/>
                </a:solidFill>
                <a:ea typeface="DengXian" panose="02010600030101010101" pitchFamily="2" charset="-122"/>
              </a:rPr>
              <a:t>gyeon</a:t>
            </a:r>
            <a:r>
              <a:rPr lang="en-US" altLang="zh-CN" dirty="0">
                <a:solidFill>
                  <a:prstClr val="black"/>
                </a:solidFill>
                <a:ea typeface="DengXian" panose="02010600030101010101" pitchFamily="2" charset="-122"/>
              </a:rPr>
              <a:t> joek;  </a:t>
            </a:r>
            <a:r>
              <a:rPr lang="ko-KR" altLang="en-US" dirty="0">
                <a:solidFill>
                  <a:prstClr val="black"/>
                </a:solidFill>
                <a:latin typeface="+mj-ea"/>
                <a:ea typeface="+mj-ea"/>
              </a:rPr>
              <a:t>견적</a:t>
            </a:r>
            <a:r>
              <a:rPr lang="en-US" altLang="ko-KR" dirty="0">
                <a:solidFill>
                  <a:prstClr val="black"/>
                </a:solidFill>
                <a:ea typeface="+mj-ea"/>
              </a:rPr>
              <a:t>)</a:t>
            </a:r>
            <a:endParaRPr lang="en-US" altLang="zh-CN" dirty="0">
              <a:solidFill>
                <a:prstClr val="black"/>
              </a:solidFill>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b="1" dirty="0">
                <a:solidFill>
                  <a:prstClr val="black"/>
                </a:solidFill>
                <a:ea typeface="DengXian" panose="02010600030101010101" pitchFamily="2" charset="-122"/>
              </a:rPr>
              <a:t>見 牛</a:t>
            </a:r>
            <a:r>
              <a:rPr lang="zh-CN" altLang="en-US" dirty="0">
                <a:solidFill>
                  <a:prstClr val="black"/>
                </a:solidFill>
                <a:ea typeface="DengXian" panose="02010600030101010101" pitchFamily="2" charset="-122"/>
              </a:rPr>
              <a:t>  </a:t>
            </a:r>
            <a:r>
              <a:rPr lang="en-US" altLang="zh-CN" dirty="0">
                <a:solidFill>
                  <a:prstClr val="black"/>
                </a:solidFill>
                <a:ea typeface="DengXian" panose="02010600030101010101" pitchFamily="2" charset="-122"/>
              </a:rPr>
              <a:t>Seeing the Ox  (</a:t>
            </a:r>
            <a:r>
              <a:rPr lang="en-US" altLang="zh-CN" dirty="0" err="1">
                <a:solidFill>
                  <a:prstClr val="black"/>
                </a:solidFill>
                <a:ea typeface="DengXian" panose="02010600030101010101" pitchFamily="2" charset="-122"/>
              </a:rPr>
              <a:t>gyeon</a:t>
            </a:r>
            <a:r>
              <a:rPr lang="en-US" altLang="zh-CN" dirty="0">
                <a:solidFill>
                  <a:prstClr val="black"/>
                </a:solidFill>
                <a:ea typeface="DengXian" panose="02010600030101010101" pitchFamily="2" charset="-122"/>
              </a:rPr>
              <a:t> u; </a:t>
            </a:r>
            <a:r>
              <a:rPr lang="ko-KR" altLang="en-US" dirty="0">
                <a:solidFill>
                  <a:prstClr val="black"/>
                </a:solidFill>
                <a:latin typeface="+mj-ea"/>
                <a:ea typeface="+mj-ea"/>
              </a:rPr>
              <a:t>견우</a:t>
            </a:r>
            <a:r>
              <a:rPr lang="en-US" altLang="ko-KR" dirty="0">
                <a:solidFill>
                  <a:prstClr val="black"/>
                </a:solidFill>
                <a:ea typeface="+mj-ea"/>
              </a:rPr>
              <a:t>)</a:t>
            </a:r>
            <a:endParaRPr lang="en-US" altLang="zh-CN" dirty="0">
              <a:solidFill>
                <a:prstClr val="black"/>
              </a:solidFill>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2474412-C86C-143A-58E4-D2C294612CFD}"/>
              </a:ext>
            </a:extLst>
          </p:cNvPr>
          <p:cNvSpPr txBox="1"/>
          <p:nvPr/>
        </p:nvSpPr>
        <p:spPr>
          <a:xfrm>
            <a:off x="135731" y="142875"/>
            <a:ext cx="11872913"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4.16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Four)</a:t>
            </a:r>
          </a:p>
        </p:txBody>
      </p:sp>
      <p:pic>
        <p:nvPicPr>
          <p:cNvPr id="5" name="Picture 4">
            <a:extLst>
              <a:ext uri="{FF2B5EF4-FFF2-40B4-BE49-F238E27FC236}">
                <a16:creationId xmlns:a16="http://schemas.microsoft.com/office/drawing/2014/main" id="{C64D6C47-F160-2D9B-D4FB-692383600D24}"/>
              </a:ext>
            </a:extLst>
          </p:cNvPr>
          <p:cNvPicPr>
            <a:picLocks noChangeAspect="1"/>
          </p:cNvPicPr>
          <p:nvPr/>
        </p:nvPicPr>
        <p:blipFill>
          <a:blip r:embed="rId2"/>
          <a:stretch>
            <a:fillRect/>
          </a:stretch>
        </p:blipFill>
        <p:spPr>
          <a:xfrm>
            <a:off x="8825023" y="675778"/>
            <a:ext cx="2321599" cy="2511624"/>
          </a:xfrm>
          <a:prstGeom prst="rect">
            <a:avLst/>
          </a:prstGeom>
        </p:spPr>
      </p:pic>
      <p:pic>
        <p:nvPicPr>
          <p:cNvPr id="6" name="Picture 5">
            <a:extLst>
              <a:ext uri="{FF2B5EF4-FFF2-40B4-BE49-F238E27FC236}">
                <a16:creationId xmlns:a16="http://schemas.microsoft.com/office/drawing/2014/main" id="{60EA799A-F6B8-C6B4-7025-AE1CBE9B363D}"/>
              </a:ext>
            </a:extLst>
          </p:cNvPr>
          <p:cNvPicPr>
            <a:picLocks noChangeAspect="1"/>
          </p:cNvPicPr>
          <p:nvPr/>
        </p:nvPicPr>
        <p:blipFill>
          <a:blip r:embed="rId3"/>
          <a:stretch>
            <a:fillRect/>
          </a:stretch>
        </p:blipFill>
        <p:spPr>
          <a:xfrm>
            <a:off x="8113220" y="3019038"/>
            <a:ext cx="2544287" cy="2752538"/>
          </a:xfrm>
          <a:prstGeom prst="rect">
            <a:avLst/>
          </a:prstGeom>
        </p:spPr>
      </p:pic>
      <p:sp>
        <p:nvSpPr>
          <p:cNvPr id="7" name="TextBox 6">
            <a:extLst>
              <a:ext uri="{FF2B5EF4-FFF2-40B4-BE49-F238E27FC236}">
                <a16:creationId xmlns:a16="http://schemas.microsoft.com/office/drawing/2014/main" id="{40AD870A-945D-3F68-A842-089C58183269}"/>
              </a:ext>
            </a:extLst>
          </p:cNvPr>
          <p:cNvSpPr txBox="1"/>
          <p:nvPr/>
        </p:nvSpPr>
        <p:spPr>
          <a:xfrm>
            <a:off x="8136732" y="5808314"/>
            <a:ext cx="3466383" cy="584775"/>
          </a:xfrm>
          <a:prstGeom prst="rect">
            <a:avLst/>
          </a:prstGeom>
          <a:noFill/>
        </p:spPr>
        <p:txBody>
          <a:bodyPr wrap="square" rtlCol="0">
            <a:spAutoFit/>
          </a:bodyPr>
          <a:lstStyle/>
          <a:p>
            <a:r>
              <a:rPr lang="en-US" dirty="0"/>
              <a:t>Pictures by </a:t>
            </a:r>
            <a:r>
              <a:rPr lang="en-US" b="1" dirty="0" err="1"/>
              <a:t>Yokō</a:t>
            </a:r>
            <a:r>
              <a:rPr lang="en-US" b="1" dirty="0"/>
              <a:t> </a:t>
            </a:r>
            <a:r>
              <a:rPr lang="en-US" b="1" dirty="0" err="1"/>
              <a:t>Tatsuhiko</a:t>
            </a:r>
            <a:endParaRPr lang="en-US" b="1" dirty="0"/>
          </a:p>
          <a:p>
            <a:r>
              <a:rPr lang="en-US" sz="1400" dirty="0">
                <a:hlinkClick r:id="rId4"/>
              </a:rPr>
              <a:t>https://terebess.hu/english/oxherding.html</a:t>
            </a:r>
            <a:endParaRPr lang="en-US" sz="1400" dirty="0"/>
          </a:p>
        </p:txBody>
      </p:sp>
      <p:sp>
        <p:nvSpPr>
          <p:cNvPr id="8" name="Rectangle 7">
            <a:extLst>
              <a:ext uri="{FF2B5EF4-FFF2-40B4-BE49-F238E27FC236}">
                <a16:creationId xmlns:a16="http://schemas.microsoft.com/office/drawing/2014/main" id="{09627BA2-2FB6-B267-A0D6-BE1360B40F51}"/>
              </a:ext>
            </a:extLst>
          </p:cNvPr>
          <p:cNvSpPr/>
          <p:nvPr/>
        </p:nvSpPr>
        <p:spPr>
          <a:xfrm>
            <a:off x="8113220" y="5845052"/>
            <a:ext cx="3390900" cy="5847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62216FF-06BF-F3DD-AE5B-CC2373310455}"/>
              </a:ext>
            </a:extLst>
          </p:cNvPr>
          <p:cNvSpPr/>
          <p:nvPr/>
        </p:nvSpPr>
        <p:spPr>
          <a:xfrm>
            <a:off x="378619" y="765544"/>
            <a:ext cx="7319353" cy="8293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9529B36-BE3E-34B2-D8D7-E21489AD369D}"/>
              </a:ext>
            </a:extLst>
          </p:cNvPr>
          <p:cNvSpPr txBox="1"/>
          <p:nvPr/>
        </p:nvSpPr>
        <p:spPr>
          <a:xfrm>
            <a:off x="9385363" y="1166258"/>
            <a:ext cx="1123626" cy="584775"/>
          </a:xfrm>
          <a:prstGeom prst="rect">
            <a:avLst/>
          </a:prstGeom>
          <a:noFill/>
        </p:spPr>
        <p:txBody>
          <a:bodyPr wrap="square" rtlCol="0">
            <a:spAutoFit/>
          </a:bodyPr>
          <a:lstStyle/>
          <a:p>
            <a:r>
              <a:rPr lang="zh-CN" altLang="en-US" sz="3200" b="1" dirty="0">
                <a:solidFill>
                  <a:srgbClr val="FFFF00"/>
                </a:solidFill>
                <a:highlight>
                  <a:srgbClr val="000000"/>
                </a:highlight>
                <a:ea typeface="DengXian" panose="02010600030101010101" pitchFamily="2" charset="-122"/>
              </a:rPr>
              <a:t>見 跡</a:t>
            </a:r>
            <a:endParaRPr lang="en-US" sz="3200" dirty="0">
              <a:solidFill>
                <a:srgbClr val="FFFF00"/>
              </a:solidFill>
              <a:highlight>
                <a:srgbClr val="000000"/>
              </a:highlight>
            </a:endParaRPr>
          </a:p>
        </p:txBody>
      </p:sp>
      <p:sp>
        <p:nvSpPr>
          <p:cNvPr id="11" name="TextBox 10">
            <a:extLst>
              <a:ext uri="{FF2B5EF4-FFF2-40B4-BE49-F238E27FC236}">
                <a16:creationId xmlns:a16="http://schemas.microsoft.com/office/drawing/2014/main" id="{D518BC13-C80A-7EC3-0F14-18240219AAB4}"/>
              </a:ext>
            </a:extLst>
          </p:cNvPr>
          <p:cNvSpPr txBox="1"/>
          <p:nvPr/>
        </p:nvSpPr>
        <p:spPr>
          <a:xfrm>
            <a:off x="9137680" y="3630433"/>
            <a:ext cx="1162373" cy="584775"/>
          </a:xfrm>
          <a:prstGeom prst="rect">
            <a:avLst/>
          </a:prstGeom>
          <a:noFill/>
        </p:spPr>
        <p:txBody>
          <a:bodyPr wrap="square" rtlCol="0">
            <a:spAutoFit/>
          </a:bodyPr>
          <a:lstStyle/>
          <a:p>
            <a:r>
              <a:rPr lang="zh-CN" altLang="en-US" sz="3200" b="1" dirty="0">
                <a:solidFill>
                  <a:srgbClr val="FFFF00"/>
                </a:solidFill>
                <a:highlight>
                  <a:srgbClr val="000000"/>
                </a:highlight>
                <a:ea typeface="DengXian" panose="02010600030101010101" pitchFamily="2" charset="-122"/>
              </a:rPr>
              <a:t>見 牛</a:t>
            </a:r>
            <a:endParaRPr lang="en-US" sz="3200" dirty="0">
              <a:solidFill>
                <a:srgbClr val="FFFF00"/>
              </a:solidFill>
              <a:highlight>
                <a:srgbClr val="000000"/>
              </a:highlight>
            </a:endParaRPr>
          </a:p>
        </p:txBody>
      </p:sp>
    </p:spTree>
    <p:extLst>
      <p:ext uri="{BB962C8B-B14F-4D97-AF65-F5344CB8AC3E}">
        <p14:creationId xmlns:p14="http://schemas.microsoft.com/office/powerpoint/2010/main" val="3262049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D7411D-4A79-E4EE-AB5E-6591D8589919}"/>
              </a:ext>
            </a:extLst>
          </p:cNvPr>
          <p:cNvSpPr>
            <a:spLocks noGrp="1"/>
          </p:cNvSpPr>
          <p:nvPr>
            <p:ph type="ftr" sz="quarter" idx="11"/>
          </p:nvPr>
        </p:nvSpPr>
        <p:spPr/>
        <p:txBody>
          <a:bodyPr/>
          <a:lstStyle/>
          <a:p>
            <a:r>
              <a:rPr lang="en-US"/>
              <a:t>Xuanzang's Heart Sutra in Sino-Korean</a:t>
            </a:r>
            <a:endParaRPr lang="en-US" dirty="0"/>
          </a:p>
        </p:txBody>
      </p:sp>
      <p:sp>
        <p:nvSpPr>
          <p:cNvPr id="4" name="TextBox 3">
            <a:extLst>
              <a:ext uri="{FF2B5EF4-FFF2-40B4-BE49-F238E27FC236}">
                <a16:creationId xmlns:a16="http://schemas.microsoft.com/office/drawing/2014/main" id="{1478F5EE-974B-233D-89E2-8F6773DFD2F7}"/>
              </a:ext>
            </a:extLst>
          </p:cNvPr>
          <p:cNvSpPr txBox="1"/>
          <p:nvPr/>
        </p:nvSpPr>
        <p:spPr>
          <a:xfrm>
            <a:off x="405407" y="786201"/>
            <a:ext cx="7181256" cy="6555641"/>
          </a:xfrm>
          <a:prstGeom prst="rect">
            <a:avLst/>
          </a:prstGeom>
          <a:noFill/>
        </p:spPr>
        <p:txBody>
          <a:bodyPr wrap="square">
            <a:spAutoFit/>
          </a:bodyPr>
          <a:lstStyle/>
          <a:p>
            <a:r>
              <a:rPr kumimoji="0" lang="zh-TW" altLang="en-US" sz="6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五行 </a:t>
            </a:r>
            <a:r>
              <a:rPr kumimoji="0" lang="en-US" altLang="zh-TW" sz="24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o haeng  </a:t>
            </a:r>
            <a:r>
              <a:rPr kumimoji="0" lang="ko-KR" altLang="en-US" sz="2400" b="1" i="0" u="none" strike="noStrike" kern="1200" cap="none" spc="0" normalizeH="0" baseline="0" noProof="0" dirty="0">
                <a:ln>
                  <a:noFill/>
                </a:ln>
                <a:solidFill>
                  <a:prstClr val="black"/>
                </a:solidFill>
                <a:effectLst/>
                <a:uLnTx/>
                <a:uFillTx/>
                <a:latin typeface="+mj-ea"/>
                <a:ea typeface="+mj-ea"/>
                <a:cs typeface="+mn-cs"/>
              </a:rPr>
              <a:t>오행 </a:t>
            </a:r>
            <a:r>
              <a:rPr kumimoji="0" lang="en-US" altLang="ko-KR" sz="2400" b="1" i="0" u="none" strike="noStrike" kern="1200" cap="none" spc="0" normalizeH="0" baseline="0" noProof="0" dirty="0">
                <a:ln>
                  <a:noFill/>
                </a:ln>
                <a:solidFill>
                  <a:prstClr val="black"/>
                </a:solidFill>
                <a:effectLst/>
                <a:uLnTx/>
                <a:uFillTx/>
                <a:latin typeface="+mj-ea"/>
                <a:ea typeface="+mj-ea"/>
                <a:cs typeface="+mn-cs"/>
              </a:rPr>
              <a:t>(five elements)</a:t>
            </a:r>
            <a:endParaRPr kumimoji="0" lang="en-US" altLang="zh-TW" sz="2400" b="1" i="0" u="none" strike="noStrike" kern="1200" cap="none" spc="0" normalizeH="0" baseline="0" noProof="0" dirty="0">
              <a:ln>
                <a:noFill/>
              </a:ln>
              <a:solidFill>
                <a:prstClr val="black"/>
              </a:solidFill>
              <a:effectLst/>
              <a:uLnTx/>
              <a:uFillTx/>
              <a:latin typeface="+mj-ea"/>
              <a:ea typeface="+mj-ea"/>
              <a:cs typeface="+mn-cs"/>
            </a:endParaRPr>
          </a:p>
          <a:p>
            <a:endParaRPr lang="en-US" b="1" dirty="0">
              <a:solidFill>
                <a:prstClr val="black"/>
              </a:solidFill>
              <a:latin typeface="DengXian" panose="02010600030101010101" pitchFamily="2" charset="-122"/>
              <a:ea typeface="DengXian" panose="02010600030101010101" pitchFamily="2" charset="-122"/>
            </a:endParaRPr>
          </a:p>
          <a:p>
            <a:r>
              <a:rPr lang="zh-CN" altLang="en-US" sz="2400" b="1" dirty="0"/>
              <a:t>天有五星</a:t>
            </a:r>
            <a:r>
              <a:rPr lang="en-US" altLang="zh-CN" sz="2400" b="1" dirty="0"/>
              <a:t>			</a:t>
            </a:r>
            <a:r>
              <a:rPr lang="en-US" altLang="zh-CN" dirty="0"/>
              <a:t>heaven has five stars</a:t>
            </a:r>
          </a:p>
          <a:p>
            <a:r>
              <a:rPr lang="zh-CN" altLang="en-US" b="1" dirty="0"/>
              <a:t>太白、歲星、辰星、荧惑、鎮星    </a:t>
            </a:r>
            <a:r>
              <a:rPr lang="en-US" altLang="zh-CN" b="1" dirty="0"/>
              <a:t>	</a:t>
            </a:r>
            <a:r>
              <a:rPr lang="en-US" altLang="zh-CN" sz="1600" dirty="0"/>
              <a:t>Venus, Jupiter, Mercury, Mars, Saturn</a:t>
            </a:r>
          </a:p>
          <a:p>
            <a:r>
              <a:rPr lang="zh-CN" altLang="en-US" sz="2400" b="1" dirty="0"/>
              <a:t>地 有 五 行 </a:t>
            </a:r>
            <a:r>
              <a:rPr lang="en-US" altLang="zh-CN" dirty="0"/>
              <a:t>			earth has five elements</a:t>
            </a:r>
          </a:p>
          <a:p>
            <a:r>
              <a:rPr lang="zh-CN" altLang="en-US" sz="2400" b="1" dirty="0"/>
              <a:t>金、木、水、火、土</a:t>
            </a:r>
            <a:r>
              <a:rPr lang="en-US" altLang="zh-CN" dirty="0"/>
              <a:t>	metal, wood, water, fire, earth</a:t>
            </a:r>
          </a:p>
          <a:p>
            <a:endParaRPr lang="en-US" altLang="zh-CN" dirty="0"/>
          </a:p>
          <a:p>
            <a:endParaRPr lang="en-US" altLang="zh-CN" dirty="0"/>
          </a:p>
          <a:p>
            <a:r>
              <a:rPr lang="en-US" altLang="zh-CN" sz="2000" b="1" dirty="0"/>
              <a:t>In their purified form, the five skandhas are the "five fragrances":</a:t>
            </a:r>
          </a:p>
          <a:p>
            <a:r>
              <a:rPr kumimoji="0" lang="zh-TW" altLang="en-US" sz="1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五</a:t>
            </a:r>
            <a:r>
              <a:rPr lang="zh-CN" altLang="en-US" dirty="0"/>
              <a:t>香 </a:t>
            </a:r>
            <a:r>
              <a:rPr lang="en-US" altLang="zh-CN" dirty="0"/>
              <a:t>= five fragrances  (o hyang)</a:t>
            </a:r>
          </a:p>
          <a:p>
            <a:r>
              <a:rPr lang="zh-CN" altLang="en-US" dirty="0"/>
              <a:t>戒 </a:t>
            </a:r>
            <a:r>
              <a:rPr lang="en-US" altLang="zh-CN" dirty="0"/>
              <a:t>= </a:t>
            </a:r>
            <a:r>
              <a:rPr lang="en-US" altLang="zh-CN" dirty="0" err="1"/>
              <a:t>śīla</a:t>
            </a:r>
            <a:r>
              <a:rPr lang="en-US" altLang="zh-CN" dirty="0"/>
              <a:t>  (</a:t>
            </a:r>
            <a:r>
              <a:rPr lang="en-US" altLang="zh-CN" dirty="0" err="1"/>
              <a:t>gye</a:t>
            </a:r>
            <a:r>
              <a:rPr lang="en-US" altLang="zh-CN" dirty="0"/>
              <a:t>  </a:t>
            </a:r>
            <a:r>
              <a:rPr lang="ko-KR" altLang="en-US" dirty="0"/>
              <a:t>계</a:t>
            </a:r>
            <a:r>
              <a:rPr lang="en-US" altLang="zh-CN" dirty="0"/>
              <a:t>)</a:t>
            </a:r>
          </a:p>
          <a:p>
            <a:r>
              <a:rPr lang="zh-CN" altLang="en-US" dirty="0"/>
              <a:t>定 </a:t>
            </a:r>
            <a:r>
              <a:rPr lang="en-US" altLang="zh-CN" dirty="0"/>
              <a:t>= </a:t>
            </a:r>
            <a:r>
              <a:rPr lang="en-US" altLang="zh-CN" dirty="0" err="1"/>
              <a:t>samādhi</a:t>
            </a:r>
            <a:r>
              <a:rPr lang="en-US" altLang="zh-CN" dirty="0"/>
              <a:t>  (</a:t>
            </a:r>
            <a:r>
              <a:rPr lang="en-US" altLang="zh-CN" dirty="0" err="1"/>
              <a:t>jeong</a:t>
            </a:r>
            <a:r>
              <a:rPr lang="en-US" altLang="zh-CN" dirty="0"/>
              <a:t>  </a:t>
            </a:r>
            <a:r>
              <a:rPr lang="ko-KR" altLang="en-US" dirty="0"/>
              <a:t>정</a:t>
            </a:r>
            <a:r>
              <a:rPr lang="en-US" altLang="zh-CN" dirty="0"/>
              <a:t>)</a:t>
            </a:r>
          </a:p>
          <a:p>
            <a:r>
              <a:rPr lang="zh-CN" altLang="en-US" dirty="0"/>
              <a:t>慧 </a:t>
            </a:r>
            <a:r>
              <a:rPr lang="en-US" altLang="zh-CN" dirty="0"/>
              <a:t>= </a:t>
            </a:r>
            <a:r>
              <a:rPr lang="en-US" altLang="zh-CN" dirty="0" err="1"/>
              <a:t>prajñā</a:t>
            </a:r>
            <a:r>
              <a:rPr lang="en-US" altLang="zh-CN" dirty="0"/>
              <a:t>  (</a:t>
            </a:r>
            <a:r>
              <a:rPr lang="en-US" altLang="zh-CN" dirty="0" err="1"/>
              <a:t>hye</a:t>
            </a:r>
            <a:r>
              <a:rPr lang="en-US" altLang="zh-CN" dirty="0"/>
              <a:t>  </a:t>
            </a:r>
            <a:r>
              <a:rPr lang="ko-KR" altLang="en-US" dirty="0"/>
              <a:t>혜</a:t>
            </a:r>
            <a:r>
              <a:rPr lang="en-US" altLang="zh-CN" dirty="0"/>
              <a:t>)</a:t>
            </a:r>
          </a:p>
          <a:p>
            <a:r>
              <a:rPr lang="zh-CN" altLang="en-US" dirty="0"/>
              <a:t>解脫 </a:t>
            </a:r>
            <a:r>
              <a:rPr lang="en-US" altLang="zh-CN" dirty="0"/>
              <a:t>= </a:t>
            </a:r>
            <a:r>
              <a:rPr lang="en-US" altLang="zh-CN" dirty="0" err="1"/>
              <a:t>mokṣa</a:t>
            </a:r>
            <a:r>
              <a:rPr lang="en-US" altLang="zh-CN" dirty="0"/>
              <a:t>  (</a:t>
            </a:r>
            <a:r>
              <a:rPr lang="en-US" altLang="zh-CN" dirty="0" err="1"/>
              <a:t>hae</a:t>
            </a:r>
            <a:r>
              <a:rPr lang="en-US" altLang="zh-CN" dirty="0"/>
              <a:t> </a:t>
            </a:r>
            <a:r>
              <a:rPr lang="en-US" altLang="zh-CN" dirty="0" err="1"/>
              <a:t>tal</a:t>
            </a:r>
            <a:r>
              <a:rPr lang="en-US" altLang="zh-CN" dirty="0"/>
              <a:t>  </a:t>
            </a:r>
            <a:r>
              <a:rPr lang="ko-KR" altLang="en-US" dirty="0"/>
              <a:t>해탈</a:t>
            </a:r>
            <a:r>
              <a:rPr lang="en-US" altLang="zh-CN" dirty="0"/>
              <a:t>) </a:t>
            </a:r>
          </a:p>
          <a:p>
            <a:r>
              <a:rPr lang="zh-CN" altLang="en-US" dirty="0"/>
              <a:t>知見 </a:t>
            </a:r>
            <a:r>
              <a:rPr lang="en-US" altLang="zh-CN" dirty="0"/>
              <a:t>= knowledge of moksha (</a:t>
            </a:r>
            <a:r>
              <a:rPr lang="en-US" altLang="zh-CN" dirty="0" err="1"/>
              <a:t>hae</a:t>
            </a:r>
            <a:r>
              <a:rPr lang="en-US" altLang="zh-CN" dirty="0"/>
              <a:t> </a:t>
            </a:r>
            <a:r>
              <a:rPr lang="en-US" altLang="zh-CN" dirty="0" err="1"/>
              <a:t>tal</a:t>
            </a:r>
            <a:r>
              <a:rPr lang="en-US" altLang="zh-CN" dirty="0"/>
              <a:t> ji </a:t>
            </a:r>
            <a:r>
              <a:rPr lang="en-US" altLang="zh-CN" dirty="0" err="1"/>
              <a:t>gyeon</a:t>
            </a:r>
            <a:r>
              <a:rPr lang="en-US" altLang="zh-CN" dirty="0"/>
              <a:t> </a:t>
            </a:r>
            <a:r>
              <a:rPr lang="ko-KR" altLang="en-US" dirty="0"/>
              <a:t>해탈 지견</a:t>
            </a:r>
            <a:r>
              <a:rPr lang="en-US" altLang="zh-CN" dirty="0"/>
              <a:t>)</a:t>
            </a:r>
          </a:p>
          <a:p>
            <a:r>
              <a:rPr lang="en-US" altLang="zh-CN" dirty="0"/>
              <a:t>The "five fragrances" are found at the beginning of the Homage to the Three Jewels (Ye </a:t>
            </a:r>
            <a:r>
              <a:rPr lang="en-US" altLang="zh-CN" dirty="0" err="1"/>
              <a:t>Bul</a:t>
            </a:r>
            <a:r>
              <a:rPr lang="en-US" altLang="zh-CN" dirty="0"/>
              <a:t>).</a:t>
            </a:r>
          </a:p>
          <a:p>
            <a:endParaRPr lang="en-US" altLang="zh-CN" dirty="0"/>
          </a:p>
          <a:p>
            <a:endParaRPr lang="en-US" dirty="0"/>
          </a:p>
        </p:txBody>
      </p:sp>
      <p:sp>
        <p:nvSpPr>
          <p:cNvPr id="5" name="TextBox 4">
            <a:extLst>
              <a:ext uri="{FF2B5EF4-FFF2-40B4-BE49-F238E27FC236}">
                <a16:creationId xmlns:a16="http://schemas.microsoft.com/office/drawing/2014/main" id="{C3CEEF8F-7873-F911-40A9-6DB6A4535B5E}"/>
              </a:ext>
            </a:extLst>
          </p:cNvPr>
          <p:cNvSpPr txBox="1"/>
          <p:nvPr/>
        </p:nvSpPr>
        <p:spPr>
          <a:xfrm>
            <a:off x="114300" y="114300"/>
            <a:ext cx="11808619"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4.17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Four)</a:t>
            </a:r>
          </a:p>
        </p:txBody>
      </p:sp>
      <p:pic>
        <p:nvPicPr>
          <p:cNvPr id="6" name="Picture 5">
            <a:extLst>
              <a:ext uri="{FF2B5EF4-FFF2-40B4-BE49-F238E27FC236}">
                <a16:creationId xmlns:a16="http://schemas.microsoft.com/office/drawing/2014/main" id="{D20ADE8B-124C-F710-7001-AE7C5DF28B29}"/>
              </a:ext>
            </a:extLst>
          </p:cNvPr>
          <p:cNvPicPr>
            <a:picLocks noChangeAspect="1"/>
          </p:cNvPicPr>
          <p:nvPr/>
        </p:nvPicPr>
        <p:blipFill>
          <a:blip r:embed="rId2"/>
          <a:stretch>
            <a:fillRect/>
          </a:stretch>
        </p:blipFill>
        <p:spPr>
          <a:xfrm>
            <a:off x="7239177" y="950120"/>
            <a:ext cx="4433115" cy="3794746"/>
          </a:xfrm>
          <a:prstGeom prst="rect">
            <a:avLst/>
          </a:prstGeom>
        </p:spPr>
      </p:pic>
      <p:sp>
        <p:nvSpPr>
          <p:cNvPr id="7" name="TextBox 6">
            <a:extLst>
              <a:ext uri="{FF2B5EF4-FFF2-40B4-BE49-F238E27FC236}">
                <a16:creationId xmlns:a16="http://schemas.microsoft.com/office/drawing/2014/main" id="{B445E89C-FFCD-6380-70BE-4E4FAD3D758E}"/>
              </a:ext>
            </a:extLst>
          </p:cNvPr>
          <p:cNvSpPr txBox="1"/>
          <p:nvPr/>
        </p:nvSpPr>
        <p:spPr>
          <a:xfrm>
            <a:off x="7979569" y="4907140"/>
            <a:ext cx="3000375" cy="646331"/>
          </a:xfrm>
          <a:prstGeom prst="rect">
            <a:avLst/>
          </a:prstGeom>
          <a:noFill/>
        </p:spPr>
        <p:txBody>
          <a:bodyPr wrap="square" rtlCol="0">
            <a:spAutoFit/>
          </a:bodyPr>
          <a:lstStyle/>
          <a:p>
            <a:pPr algn="ctr"/>
            <a:r>
              <a:rPr lang="en-US" b="1" dirty="0">
                <a:hlinkClick r:id="rId3"/>
              </a:rPr>
              <a:t>https://zixun.jia.com/article/530832.html</a:t>
            </a:r>
            <a:endParaRPr lang="en-US" b="1" dirty="0"/>
          </a:p>
        </p:txBody>
      </p:sp>
      <p:cxnSp>
        <p:nvCxnSpPr>
          <p:cNvPr id="9" name="Straight Connector 8">
            <a:extLst>
              <a:ext uri="{FF2B5EF4-FFF2-40B4-BE49-F238E27FC236}">
                <a16:creationId xmlns:a16="http://schemas.microsoft.com/office/drawing/2014/main" id="{110E0D77-9885-D6C3-176C-9DDD60DCCCBC}"/>
              </a:ext>
            </a:extLst>
          </p:cNvPr>
          <p:cNvCxnSpPr>
            <a:cxnSpLocks/>
          </p:cNvCxnSpPr>
          <p:nvPr/>
        </p:nvCxnSpPr>
        <p:spPr>
          <a:xfrm>
            <a:off x="442913" y="3679031"/>
            <a:ext cx="6758758" cy="0"/>
          </a:xfrm>
          <a:prstGeom prst="line">
            <a:avLst/>
          </a:prstGeom>
          <a:ln w="57150">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5A46BB4-4053-3869-4AC4-B260698BBACE}"/>
              </a:ext>
            </a:extLst>
          </p:cNvPr>
          <p:cNvSpPr txBox="1"/>
          <p:nvPr/>
        </p:nvSpPr>
        <p:spPr>
          <a:xfrm>
            <a:off x="7953375" y="5650312"/>
            <a:ext cx="3393281" cy="923330"/>
          </a:xfrm>
          <a:prstGeom prst="rect">
            <a:avLst/>
          </a:prstGeom>
          <a:noFill/>
        </p:spPr>
        <p:txBody>
          <a:bodyPr wrap="square" rtlCol="0">
            <a:spAutoFit/>
          </a:bodyPr>
          <a:lstStyle/>
          <a:p>
            <a:r>
              <a:rPr lang="zh-CN" altLang="en-US" b="1" dirty="0"/>
              <a:t>木</a:t>
            </a:r>
            <a:r>
              <a:rPr lang="zh-CN" altLang="en-US" dirty="0"/>
              <a:t> </a:t>
            </a:r>
            <a:r>
              <a:rPr lang="en-US" altLang="zh-CN" dirty="0"/>
              <a:t>and </a:t>
            </a:r>
            <a:r>
              <a:rPr lang="zh-CN" altLang="en-US" sz="1800" b="1" dirty="0"/>
              <a:t>水 </a:t>
            </a:r>
            <a:r>
              <a:rPr lang="en-US" altLang="zh-CN" dirty="0"/>
              <a:t>were in Lesson 1, </a:t>
            </a:r>
            <a:r>
              <a:rPr lang="zh-CN" altLang="en-US" b="1" dirty="0"/>
              <a:t>土</a:t>
            </a:r>
            <a:r>
              <a:rPr lang="zh-CN" altLang="en-US" dirty="0"/>
              <a:t> </a:t>
            </a:r>
            <a:r>
              <a:rPr lang="en-US" altLang="zh-CN" dirty="0"/>
              <a:t>was in Lesson 3, </a:t>
            </a:r>
            <a:r>
              <a:rPr lang="zh-CN" altLang="en-US" b="1" dirty="0"/>
              <a:t>火</a:t>
            </a:r>
            <a:r>
              <a:rPr lang="zh-CN" altLang="en-US" dirty="0"/>
              <a:t> </a:t>
            </a:r>
            <a:r>
              <a:rPr lang="en-US" altLang="zh-CN" dirty="0"/>
              <a:t>is in Lesson 4, and </a:t>
            </a:r>
            <a:r>
              <a:rPr lang="zh-CN" altLang="en-US" b="1" dirty="0"/>
              <a:t>金</a:t>
            </a:r>
            <a:r>
              <a:rPr lang="zh-CN" altLang="en-US" dirty="0"/>
              <a:t> </a:t>
            </a:r>
            <a:r>
              <a:rPr lang="en-US" altLang="zh-CN" dirty="0"/>
              <a:t>will be in Lesson 7.</a:t>
            </a:r>
            <a:endParaRPr lang="en-US" dirty="0"/>
          </a:p>
        </p:txBody>
      </p:sp>
      <p:sp>
        <p:nvSpPr>
          <p:cNvPr id="12" name="Rectangle 11">
            <a:extLst>
              <a:ext uri="{FF2B5EF4-FFF2-40B4-BE49-F238E27FC236}">
                <a16:creationId xmlns:a16="http://schemas.microsoft.com/office/drawing/2014/main" id="{F08693E4-5A0B-A6BE-1B9E-E0D19047B500}"/>
              </a:ext>
            </a:extLst>
          </p:cNvPr>
          <p:cNvSpPr/>
          <p:nvPr/>
        </p:nvSpPr>
        <p:spPr>
          <a:xfrm>
            <a:off x="7953376" y="5634178"/>
            <a:ext cx="3393281" cy="92333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D831419-2FAF-F8EA-7C9C-77C35A754B5E}"/>
              </a:ext>
            </a:extLst>
          </p:cNvPr>
          <p:cNvSpPr/>
          <p:nvPr/>
        </p:nvSpPr>
        <p:spPr>
          <a:xfrm>
            <a:off x="405407" y="811122"/>
            <a:ext cx="6160490" cy="9645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5271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70227A6-AB14-8BB7-B926-D009AA5913EF}"/>
              </a:ext>
            </a:extLst>
          </p:cNvPr>
          <p:cNvSpPr>
            <a:spLocks noGrp="1"/>
          </p:cNvSpPr>
          <p:nvPr>
            <p:ph type="ftr" sz="quarter" idx="11"/>
          </p:nvPr>
        </p:nvSpPr>
        <p:spPr/>
        <p:txBody>
          <a:bodyPr/>
          <a:lstStyle/>
          <a:p>
            <a:r>
              <a:rPr lang="en-US"/>
              <a:t>Xuanzang's Heart Sutra in Sino-Korean</a:t>
            </a:r>
            <a:endParaRPr lang="en-US" dirty="0"/>
          </a:p>
        </p:txBody>
      </p:sp>
      <p:sp>
        <p:nvSpPr>
          <p:cNvPr id="4" name="TextBox 3">
            <a:extLst>
              <a:ext uri="{FF2B5EF4-FFF2-40B4-BE49-F238E27FC236}">
                <a16:creationId xmlns:a16="http://schemas.microsoft.com/office/drawing/2014/main" id="{BC45F812-37AF-C61D-2CD6-0DCBAC3FE29B}"/>
              </a:ext>
            </a:extLst>
          </p:cNvPr>
          <p:cNvSpPr txBox="1"/>
          <p:nvPr/>
        </p:nvSpPr>
        <p:spPr>
          <a:xfrm>
            <a:off x="458196" y="763756"/>
            <a:ext cx="7038381" cy="5632311"/>
          </a:xfrm>
          <a:prstGeom prst="rect">
            <a:avLst/>
          </a:prstGeom>
          <a:noFill/>
        </p:spPr>
        <p:txBody>
          <a:bodyPr wrap="square">
            <a:spAutoFit/>
          </a:bodyPr>
          <a:lstStyle/>
          <a:p>
            <a:r>
              <a:rPr kumimoji="0" lang="zh-TW" altLang="en-US" sz="6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蘊 </a:t>
            </a:r>
            <a:r>
              <a:rPr kumimoji="0" lang="en-US" altLang="zh-TW" sz="36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on </a:t>
            </a:r>
            <a:r>
              <a:rPr kumimoji="0" lang="ko-KR" altLang="en-US" sz="3600" b="1" i="0" u="none" strike="noStrike" kern="1200" cap="none" spc="0" normalizeH="0" baseline="0" noProof="0" dirty="0">
                <a:ln>
                  <a:noFill/>
                </a:ln>
                <a:solidFill>
                  <a:prstClr val="black"/>
                </a:solidFill>
                <a:effectLst/>
                <a:uLnTx/>
                <a:uFillTx/>
                <a:latin typeface="+mn-ea"/>
                <a:cs typeface="+mn-cs"/>
              </a:rPr>
              <a:t>온 </a:t>
            </a:r>
            <a:r>
              <a:rPr kumimoji="0" lang="en-US" altLang="ko-KR" sz="3600" b="1" i="0" u="none" strike="noStrike" kern="1200" cap="none" spc="0" normalizeH="0" baseline="0" noProof="0" dirty="0">
                <a:ln>
                  <a:noFill/>
                </a:ln>
                <a:solidFill>
                  <a:prstClr val="black"/>
                </a:solidFill>
                <a:effectLst/>
                <a:uLnTx/>
                <a:uFillTx/>
                <a:latin typeface="+mn-ea"/>
                <a:cs typeface="+mn-cs"/>
              </a:rPr>
              <a:t>skandhas</a:t>
            </a:r>
          </a:p>
          <a:p>
            <a:r>
              <a:rPr lang="en-US" altLang="zh-TW" sz="2400" b="1" dirty="0">
                <a:solidFill>
                  <a:prstClr val="black"/>
                </a:solidFill>
                <a:ea typeface="DengXian" panose="02010600030101010101" pitchFamily="2" charset="-122"/>
              </a:rPr>
              <a:t>According to the </a:t>
            </a:r>
            <a:r>
              <a:rPr lang="en-US" altLang="zh-TW" sz="2400" b="1" dirty="0" err="1">
                <a:solidFill>
                  <a:prstClr val="black"/>
                </a:solidFill>
                <a:ea typeface="DengXian" panose="02010600030101010101" pitchFamily="2" charset="-122"/>
                <a:hlinkClick r:id="rId2"/>
              </a:rPr>
              <a:t>hsk.academy</a:t>
            </a:r>
            <a:r>
              <a:rPr lang="en-US" altLang="zh-TW" sz="2400" b="1" dirty="0">
                <a:solidFill>
                  <a:prstClr val="black"/>
                </a:solidFill>
                <a:ea typeface="DengXian" panose="02010600030101010101" pitchFamily="2" charset="-122"/>
                <a:hlinkClick r:id="rId2"/>
              </a:rPr>
              <a:t> website</a:t>
            </a:r>
            <a:r>
              <a:rPr lang="en-US" altLang="zh-TW" sz="2400" b="1" dirty="0">
                <a:solidFill>
                  <a:prstClr val="black"/>
                </a:solidFill>
                <a:ea typeface="DengXian" panose="02010600030101010101" pitchFamily="2" charset="-122"/>
              </a:rPr>
              <a:t>, this is an HSK 6 character with these meanings in modern Mandarin:</a:t>
            </a:r>
          </a:p>
          <a:p>
            <a:pPr marL="342900" indent="-342900">
              <a:buFont typeface="Wingdings" panose="05000000000000000000" pitchFamily="2" charset="2"/>
              <a:buChar char="§"/>
            </a:pPr>
            <a:r>
              <a:rPr kumimoji="0" lang="en-US" altLang="zh-TW" sz="2000" b="1" i="0" u="none" strike="noStrike" kern="1200" cap="none" spc="0" normalizeH="0" baseline="0" noProof="0" dirty="0">
                <a:ln>
                  <a:noFill/>
                </a:ln>
                <a:solidFill>
                  <a:prstClr val="black"/>
                </a:solidFill>
                <a:effectLst/>
                <a:uLnTx/>
                <a:uFillTx/>
                <a:ea typeface="DengXian" panose="02010600030101010101" pitchFamily="2" charset="-122"/>
                <a:cs typeface="+mn-cs"/>
              </a:rPr>
              <a:t>to accumulate</a:t>
            </a:r>
          </a:p>
          <a:p>
            <a:pPr marL="342900" indent="-342900">
              <a:buFont typeface="Wingdings" panose="05000000000000000000" pitchFamily="2" charset="2"/>
              <a:buChar char="§"/>
            </a:pPr>
            <a:r>
              <a:rPr kumimoji="0" lang="en-US" altLang="zh-TW" sz="2000" b="1" i="0" u="none" strike="noStrike" kern="1200" cap="none" spc="0" normalizeH="0" baseline="0" noProof="0" dirty="0">
                <a:ln>
                  <a:noFill/>
                </a:ln>
                <a:solidFill>
                  <a:prstClr val="black"/>
                </a:solidFill>
                <a:effectLst/>
                <a:uLnTx/>
                <a:uFillTx/>
                <a:ea typeface="DengXian" panose="02010600030101010101" pitchFamily="2" charset="-122"/>
                <a:cs typeface="+mn-cs"/>
              </a:rPr>
              <a:t>to hold in store</a:t>
            </a:r>
          </a:p>
          <a:p>
            <a:pPr marL="342900" indent="-342900">
              <a:buFont typeface="Wingdings" panose="05000000000000000000" pitchFamily="2" charset="2"/>
              <a:buChar char="§"/>
            </a:pPr>
            <a:r>
              <a:rPr kumimoji="0" lang="en-US" altLang="zh-TW" sz="2000" b="1" i="0" u="none" strike="noStrike" kern="1200" cap="none" spc="0" normalizeH="0" baseline="0" noProof="0" dirty="0">
                <a:ln>
                  <a:noFill/>
                </a:ln>
                <a:solidFill>
                  <a:prstClr val="black"/>
                </a:solidFill>
                <a:effectLst/>
                <a:uLnTx/>
                <a:uFillTx/>
                <a:ea typeface="DengXian" panose="02010600030101010101" pitchFamily="2" charset="-122"/>
                <a:cs typeface="+mn-cs"/>
              </a:rPr>
              <a:t>to contain</a:t>
            </a:r>
          </a:p>
          <a:p>
            <a:pPr marL="342900" indent="-342900">
              <a:buFont typeface="Wingdings" panose="05000000000000000000" pitchFamily="2" charset="2"/>
              <a:buChar char="§"/>
            </a:pPr>
            <a:r>
              <a:rPr kumimoji="0" lang="en-US" altLang="zh-TW" sz="2000" b="1" i="0" u="none" strike="noStrike" kern="1200" cap="none" spc="0" normalizeH="0" baseline="0" noProof="0" dirty="0">
                <a:ln>
                  <a:noFill/>
                </a:ln>
                <a:solidFill>
                  <a:prstClr val="black"/>
                </a:solidFill>
                <a:effectLst/>
                <a:uLnTx/>
                <a:uFillTx/>
                <a:ea typeface="DengXian" panose="02010600030101010101" pitchFamily="2" charset="-122"/>
                <a:cs typeface="+mn-cs"/>
              </a:rPr>
              <a:t>to gather together</a:t>
            </a:r>
          </a:p>
          <a:p>
            <a:pPr marL="342900" indent="-342900">
              <a:buFont typeface="Wingdings" panose="05000000000000000000" pitchFamily="2" charset="2"/>
              <a:buChar char="§"/>
            </a:pPr>
            <a:r>
              <a:rPr kumimoji="0" lang="en-US" altLang="zh-TW" sz="2000" b="1" i="0" u="none" strike="noStrike" kern="1200" cap="none" spc="0" normalizeH="0" baseline="0" noProof="0" dirty="0">
                <a:ln>
                  <a:noFill/>
                </a:ln>
                <a:solidFill>
                  <a:prstClr val="black"/>
                </a:solidFill>
                <a:effectLst/>
                <a:uLnTx/>
                <a:uFillTx/>
                <a:ea typeface="DengXian" panose="02010600030101010101" pitchFamily="2" charset="-122"/>
                <a:cs typeface="+mn-cs"/>
              </a:rPr>
              <a:t>to collect</a:t>
            </a:r>
          </a:p>
          <a:p>
            <a:pPr marL="342900" indent="-342900">
              <a:buFont typeface="Wingdings" panose="05000000000000000000" pitchFamily="2" charset="2"/>
              <a:buChar char="§"/>
            </a:pPr>
            <a:r>
              <a:rPr kumimoji="0" lang="en-US" altLang="zh-TW" sz="2000" b="1" i="0" u="none" strike="noStrike" kern="1200" cap="none" spc="0" normalizeH="0" baseline="0" noProof="0" dirty="0">
                <a:ln>
                  <a:noFill/>
                </a:ln>
                <a:solidFill>
                  <a:prstClr val="black"/>
                </a:solidFill>
                <a:effectLst/>
                <a:uLnTx/>
                <a:uFillTx/>
                <a:ea typeface="DengXian" panose="02010600030101010101" pitchFamily="2" charset="-122"/>
                <a:cs typeface="+mn-cs"/>
              </a:rPr>
              <a:t>depth</a:t>
            </a:r>
          </a:p>
          <a:p>
            <a:pPr marL="342900" indent="-342900">
              <a:buFont typeface="Wingdings" panose="05000000000000000000" pitchFamily="2" charset="2"/>
              <a:buChar char="§"/>
            </a:pPr>
            <a:r>
              <a:rPr kumimoji="0" lang="en-US" altLang="zh-TW" sz="2000" b="1" i="0" u="none" strike="noStrike" kern="1200" cap="none" spc="0" normalizeH="0" baseline="0" noProof="0" dirty="0">
                <a:ln>
                  <a:noFill/>
                </a:ln>
                <a:solidFill>
                  <a:prstClr val="black"/>
                </a:solidFill>
                <a:effectLst/>
                <a:uLnTx/>
                <a:uFillTx/>
                <a:ea typeface="DengXian" panose="02010600030101010101" pitchFamily="2" charset="-122"/>
                <a:cs typeface="+mn-cs"/>
              </a:rPr>
              <a:t>inner strength</a:t>
            </a:r>
          </a:p>
          <a:p>
            <a:pPr marL="342900" indent="-342900">
              <a:buFont typeface="Wingdings" panose="05000000000000000000" pitchFamily="2" charset="2"/>
              <a:buChar char="§"/>
            </a:pPr>
            <a:r>
              <a:rPr kumimoji="0" lang="en-US" altLang="zh-TW" sz="2000" b="1" i="0" u="none" strike="noStrike" kern="1200" cap="none" spc="0" normalizeH="0" baseline="0" noProof="0" dirty="0">
                <a:ln>
                  <a:noFill/>
                </a:ln>
                <a:solidFill>
                  <a:prstClr val="black"/>
                </a:solidFill>
                <a:effectLst/>
                <a:uLnTx/>
                <a:uFillTx/>
                <a:ea typeface="DengXian" panose="02010600030101010101" pitchFamily="2" charset="-122"/>
                <a:cs typeface="+mn-cs"/>
              </a:rPr>
              <a:t>Profundity</a:t>
            </a:r>
          </a:p>
          <a:p>
            <a:endParaRPr kumimoji="0" lang="en-US" altLang="zh-TW" sz="1400" b="1" i="0" u="none" strike="noStrike" kern="1200" cap="none" spc="0" normalizeH="0" baseline="0" noProof="0" dirty="0">
              <a:ln>
                <a:noFill/>
              </a:ln>
              <a:solidFill>
                <a:prstClr val="black"/>
              </a:solidFill>
              <a:effectLst/>
              <a:uLnTx/>
              <a:uFillTx/>
              <a:ea typeface="DengXian" panose="02010600030101010101" pitchFamily="2" charset="-122"/>
              <a:cs typeface="+mn-cs"/>
            </a:endParaRPr>
          </a:p>
          <a:p>
            <a:r>
              <a:rPr lang="zh-CN" altLang="en-US" sz="2400" b="1" dirty="0"/>
              <a:t>蕴藏</a:t>
            </a:r>
            <a:r>
              <a:rPr lang="en-US" dirty="0"/>
              <a:t>: to hold in store; to contain (untapped reserves </a:t>
            </a:r>
            <a:r>
              <a:rPr lang="en-US" dirty="0" err="1"/>
              <a:t>etc</a:t>
            </a:r>
            <a:r>
              <a:rPr lang="en-US" dirty="0"/>
              <a:t>)</a:t>
            </a:r>
          </a:p>
          <a:p>
            <a:r>
              <a:rPr lang="zh-CN" altLang="en-US" b="1" dirty="0"/>
              <a:t>藏</a:t>
            </a:r>
            <a:r>
              <a:rPr lang="zh-CN" altLang="en-US" dirty="0"/>
              <a:t> </a:t>
            </a:r>
            <a:r>
              <a:rPr lang="en-US" altLang="zh-CN" dirty="0"/>
              <a:t>(</a:t>
            </a:r>
            <a:r>
              <a:rPr lang="en-US" altLang="zh-CN" dirty="0" err="1"/>
              <a:t>jang</a:t>
            </a:r>
            <a:r>
              <a:rPr lang="en-US" altLang="zh-CN" dirty="0"/>
              <a:t> </a:t>
            </a:r>
            <a:r>
              <a:rPr lang="ko-KR" altLang="en-US" dirty="0"/>
              <a:t>장</a:t>
            </a:r>
            <a:r>
              <a:rPr lang="en-US" altLang="ko-KR" dirty="0"/>
              <a:t>) </a:t>
            </a:r>
            <a:r>
              <a:rPr lang="en-US" altLang="zh-CN" dirty="0"/>
              <a:t>by itself means to hide or to store.</a:t>
            </a:r>
          </a:p>
          <a:p>
            <a:r>
              <a:rPr lang="en-US" dirty="0"/>
              <a:t>So </a:t>
            </a:r>
            <a:r>
              <a:rPr lang="zh-CN" altLang="en-US" b="1" dirty="0"/>
              <a:t>蕴藏</a:t>
            </a:r>
            <a:r>
              <a:rPr lang="en-US" dirty="0"/>
              <a:t> is a good example of a two character word where both characters have very similar meaning.</a:t>
            </a:r>
          </a:p>
        </p:txBody>
      </p:sp>
      <p:sp>
        <p:nvSpPr>
          <p:cNvPr id="5" name="TextBox 4">
            <a:extLst>
              <a:ext uri="{FF2B5EF4-FFF2-40B4-BE49-F238E27FC236}">
                <a16:creationId xmlns:a16="http://schemas.microsoft.com/office/drawing/2014/main" id="{F56F308E-4CAC-C068-E6EC-D51DD8752556}"/>
              </a:ext>
            </a:extLst>
          </p:cNvPr>
          <p:cNvSpPr txBox="1"/>
          <p:nvPr/>
        </p:nvSpPr>
        <p:spPr>
          <a:xfrm>
            <a:off x="100013" y="135731"/>
            <a:ext cx="11944350"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4.18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Four)</a:t>
            </a:r>
          </a:p>
        </p:txBody>
      </p:sp>
      <p:pic>
        <p:nvPicPr>
          <p:cNvPr id="6" name="Picture 5">
            <a:extLst>
              <a:ext uri="{FF2B5EF4-FFF2-40B4-BE49-F238E27FC236}">
                <a16:creationId xmlns:a16="http://schemas.microsoft.com/office/drawing/2014/main" id="{6141CE20-2A20-8421-3DA6-0A95EA9907AD}"/>
              </a:ext>
            </a:extLst>
          </p:cNvPr>
          <p:cNvPicPr>
            <a:picLocks noChangeAspect="1"/>
          </p:cNvPicPr>
          <p:nvPr/>
        </p:nvPicPr>
        <p:blipFill>
          <a:blip r:embed="rId3"/>
          <a:stretch>
            <a:fillRect/>
          </a:stretch>
        </p:blipFill>
        <p:spPr>
          <a:xfrm>
            <a:off x="7603588" y="923839"/>
            <a:ext cx="4366695" cy="3018453"/>
          </a:xfrm>
          <a:prstGeom prst="rect">
            <a:avLst/>
          </a:prstGeom>
        </p:spPr>
      </p:pic>
      <p:sp>
        <p:nvSpPr>
          <p:cNvPr id="7" name="TextBox 6">
            <a:extLst>
              <a:ext uri="{FF2B5EF4-FFF2-40B4-BE49-F238E27FC236}">
                <a16:creationId xmlns:a16="http://schemas.microsoft.com/office/drawing/2014/main" id="{1C818D1C-F598-0034-14E7-7E692FDDB38F}"/>
              </a:ext>
            </a:extLst>
          </p:cNvPr>
          <p:cNvSpPr txBox="1"/>
          <p:nvPr/>
        </p:nvSpPr>
        <p:spPr>
          <a:xfrm>
            <a:off x="8181926" y="4037414"/>
            <a:ext cx="3210017" cy="292388"/>
          </a:xfrm>
          <a:prstGeom prst="rect">
            <a:avLst/>
          </a:prstGeom>
          <a:noFill/>
        </p:spPr>
        <p:txBody>
          <a:bodyPr wrap="square" rtlCol="0">
            <a:spAutoFit/>
          </a:bodyPr>
          <a:lstStyle/>
          <a:p>
            <a:r>
              <a:rPr lang="en-US" sz="1300" dirty="0">
                <a:hlinkClick r:id="rId4"/>
              </a:rPr>
              <a:t>https://www.hrfjw.com/remen/wuyun.html</a:t>
            </a:r>
            <a:endParaRPr lang="en-US" sz="1300" dirty="0"/>
          </a:p>
        </p:txBody>
      </p:sp>
      <p:sp>
        <p:nvSpPr>
          <p:cNvPr id="8" name="TextBox 7">
            <a:extLst>
              <a:ext uri="{FF2B5EF4-FFF2-40B4-BE49-F238E27FC236}">
                <a16:creationId xmlns:a16="http://schemas.microsoft.com/office/drawing/2014/main" id="{45E530E3-067C-0A16-1B4C-C49A5D417AC6}"/>
              </a:ext>
            </a:extLst>
          </p:cNvPr>
          <p:cNvSpPr txBox="1"/>
          <p:nvPr/>
        </p:nvSpPr>
        <p:spPr>
          <a:xfrm>
            <a:off x="8307092" y="4329802"/>
            <a:ext cx="3030441" cy="1969770"/>
          </a:xfrm>
          <a:prstGeom prst="rect">
            <a:avLst/>
          </a:prstGeom>
          <a:noFill/>
        </p:spPr>
        <p:txBody>
          <a:bodyPr wrap="square" rtlCol="0">
            <a:spAutoFit/>
          </a:bodyPr>
          <a:lstStyle/>
          <a:p>
            <a:r>
              <a:rPr lang="zh-TW" altLang="en-US" b="1" dirty="0">
                <a:latin typeface="DengXian" panose="02010600030101010101" pitchFamily="2" charset="-122"/>
                <a:ea typeface="DengXian" panose="02010600030101010101" pitchFamily="2" charset="-122"/>
              </a:rPr>
              <a:t>色 </a:t>
            </a:r>
            <a:r>
              <a:rPr lang="en-US" altLang="zh-TW" b="1" dirty="0">
                <a:latin typeface="DengXian" panose="02010600030101010101" pitchFamily="2" charset="-122"/>
                <a:ea typeface="DengXian" panose="02010600030101010101" pitchFamily="2" charset="-122"/>
              </a:rPr>
              <a:t>form </a:t>
            </a:r>
            <a:r>
              <a:rPr lang="en-US" altLang="zh-TW" b="1" dirty="0" err="1">
                <a:latin typeface="DengXian" panose="02010600030101010101" pitchFamily="2" charset="-122"/>
                <a:ea typeface="DengXian" panose="02010600030101010101" pitchFamily="2" charset="-122"/>
              </a:rPr>
              <a:t>saek</a:t>
            </a:r>
            <a:r>
              <a:rPr lang="en-US" altLang="zh-TW" b="1" dirty="0">
                <a:latin typeface="DengXian" panose="02010600030101010101" pitchFamily="2" charset="-122"/>
                <a:ea typeface="DengXian" panose="02010600030101010101" pitchFamily="2" charset="-122"/>
              </a:rPr>
              <a:t> (</a:t>
            </a:r>
            <a:r>
              <a:rPr lang="ko-KR" altLang="en-US" b="1" dirty="0">
                <a:latin typeface="+mj-ea"/>
                <a:ea typeface="+mj-ea"/>
              </a:rPr>
              <a:t>색</a:t>
            </a:r>
            <a:r>
              <a:rPr lang="en-US" altLang="ko-KR" b="1" dirty="0">
                <a:latin typeface="DengXian" panose="02010600030101010101" pitchFamily="2" charset="-122"/>
                <a:ea typeface="DengXian" panose="02010600030101010101" pitchFamily="2" charset="-122"/>
              </a:rPr>
              <a:t>) </a:t>
            </a:r>
            <a:r>
              <a:rPr lang="en-US" altLang="zh-TW" b="1" dirty="0">
                <a:latin typeface="DengXian" panose="02010600030101010101" pitchFamily="2" charset="-122"/>
                <a:ea typeface="DengXian" panose="02010600030101010101" pitchFamily="2" charset="-122"/>
              </a:rPr>
              <a:t> </a:t>
            </a:r>
            <a:r>
              <a:rPr lang="zh-TW" altLang="en-US" b="1" dirty="0">
                <a:latin typeface="DengXian" panose="02010600030101010101" pitchFamily="2" charset="-122"/>
                <a:ea typeface="DengXian" panose="02010600030101010101" pitchFamily="2" charset="-122"/>
              </a:rPr>
              <a:t> </a:t>
            </a:r>
            <a:endParaRPr lang="en-US" altLang="zh-TW" b="1" dirty="0">
              <a:latin typeface="DengXian" panose="02010600030101010101" pitchFamily="2" charset="-122"/>
              <a:ea typeface="DengXian" panose="02010600030101010101" pitchFamily="2" charset="-122"/>
            </a:endParaRPr>
          </a:p>
          <a:p>
            <a:r>
              <a:rPr lang="zh-TW" altLang="en-US" b="1" dirty="0">
                <a:latin typeface="DengXian" panose="02010600030101010101" pitchFamily="2" charset="-122"/>
                <a:ea typeface="DengXian" panose="02010600030101010101" pitchFamily="2" charset="-122"/>
              </a:rPr>
              <a:t>受 </a:t>
            </a:r>
            <a:r>
              <a:rPr lang="en-US" altLang="zh-TW" b="1" dirty="0">
                <a:latin typeface="DengXian" panose="02010600030101010101" pitchFamily="2" charset="-122"/>
                <a:ea typeface="DengXian" panose="02010600030101010101" pitchFamily="2" charset="-122"/>
              </a:rPr>
              <a:t>feeling </a:t>
            </a:r>
            <a:r>
              <a:rPr lang="en-US" altLang="zh-TW" b="1" dirty="0" err="1">
                <a:latin typeface="DengXian" panose="02010600030101010101" pitchFamily="2" charset="-122"/>
                <a:ea typeface="DengXian" panose="02010600030101010101" pitchFamily="2" charset="-122"/>
              </a:rPr>
              <a:t>su</a:t>
            </a:r>
            <a:r>
              <a:rPr lang="en-US" altLang="zh-TW" b="1" dirty="0">
                <a:latin typeface="DengXian" panose="02010600030101010101" pitchFamily="2" charset="-122"/>
                <a:ea typeface="DengXian" panose="02010600030101010101" pitchFamily="2" charset="-122"/>
              </a:rPr>
              <a:t> (</a:t>
            </a:r>
            <a:r>
              <a:rPr lang="ko-KR" altLang="en-US" b="1" dirty="0">
                <a:latin typeface="+mj-ea"/>
                <a:ea typeface="+mj-ea"/>
              </a:rPr>
              <a:t>수</a:t>
            </a:r>
            <a:r>
              <a:rPr lang="en-US" altLang="ko-KR" b="1" dirty="0">
                <a:latin typeface="DengXian" panose="02010600030101010101" pitchFamily="2" charset="-122"/>
                <a:ea typeface="DengXian" panose="02010600030101010101" pitchFamily="2" charset="-122"/>
              </a:rPr>
              <a:t>) </a:t>
            </a:r>
            <a:endParaRPr lang="en-US" altLang="zh-TW" b="1" dirty="0">
              <a:latin typeface="DengXian" panose="02010600030101010101" pitchFamily="2" charset="-122"/>
              <a:ea typeface="DengXian" panose="02010600030101010101" pitchFamily="2" charset="-122"/>
            </a:endParaRPr>
          </a:p>
          <a:p>
            <a:r>
              <a:rPr lang="zh-TW" altLang="en-US" b="1" dirty="0">
                <a:latin typeface="DengXian" panose="02010600030101010101" pitchFamily="2" charset="-122"/>
                <a:ea typeface="DengXian" panose="02010600030101010101" pitchFamily="2" charset="-122"/>
              </a:rPr>
              <a:t>想 </a:t>
            </a:r>
            <a:r>
              <a:rPr lang="en-US" altLang="zh-TW" b="1" dirty="0">
                <a:latin typeface="DengXian" panose="02010600030101010101" pitchFamily="2" charset="-122"/>
                <a:ea typeface="DengXian" panose="02010600030101010101" pitchFamily="2" charset="-122"/>
              </a:rPr>
              <a:t>perception sang (</a:t>
            </a:r>
            <a:r>
              <a:rPr lang="ko-KR" altLang="en-US" b="1" dirty="0">
                <a:latin typeface="+mj-ea"/>
                <a:ea typeface="+mj-ea"/>
              </a:rPr>
              <a:t>상</a:t>
            </a:r>
            <a:r>
              <a:rPr lang="en-US" altLang="ko-KR" b="1" dirty="0">
                <a:latin typeface="DengXian" panose="02010600030101010101" pitchFamily="2" charset="-122"/>
                <a:ea typeface="DengXian" panose="02010600030101010101" pitchFamily="2" charset="-122"/>
              </a:rPr>
              <a:t>) </a:t>
            </a:r>
            <a:endParaRPr lang="en-US" altLang="zh-TW" b="1" dirty="0">
              <a:latin typeface="DengXian" panose="02010600030101010101" pitchFamily="2" charset="-122"/>
              <a:ea typeface="DengXian" panose="02010600030101010101" pitchFamily="2" charset="-122"/>
            </a:endParaRPr>
          </a:p>
          <a:p>
            <a:r>
              <a:rPr lang="zh-TW" altLang="en-US" b="1" dirty="0">
                <a:latin typeface="DengXian" panose="02010600030101010101" pitchFamily="2" charset="-122"/>
                <a:ea typeface="DengXian" panose="02010600030101010101" pitchFamily="2" charset="-122"/>
              </a:rPr>
              <a:t>行 </a:t>
            </a:r>
            <a:r>
              <a:rPr lang="en-US" altLang="zh-TW" b="1" dirty="0">
                <a:latin typeface="DengXian" panose="02010600030101010101" pitchFamily="2" charset="-122"/>
                <a:ea typeface="DengXian" panose="02010600030101010101" pitchFamily="2" charset="-122"/>
              </a:rPr>
              <a:t>impulse haeng (</a:t>
            </a:r>
            <a:r>
              <a:rPr lang="ko-KR" altLang="en-US" b="1" dirty="0">
                <a:latin typeface="+mj-ea"/>
                <a:ea typeface="+mj-ea"/>
              </a:rPr>
              <a:t>행</a:t>
            </a:r>
            <a:r>
              <a:rPr lang="en-US" altLang="ko-KR" b="1" dirty="0">
                <a:latin typeface="DengXian" panose="02010600030101010101" pitchFamily="2" charset="-122"/>
                <a:ea typeface="DengXian" panose="02010600030101010101" pitchFamily="2" charset="-122"/>
              </a:rPr>
              <a:t>)</a:t>
            </a:r>
            <a:endParaRPr lang="en-US" altLang="zh-TW" b="1" dirty="0">
              <a:latin typeface="DengXian" panose="02010600030101010101" pitchFamily="2" charset="-122"/>
              <a:ea typeface="DengXian" panose="02010600030101010101" pitchFamily="2" charset="-122"/>
            </a:endParaRPr>
          </a:p>
          <a:p>
            <a:r>
              <a:rPr lang="zh-TW" altLang="en-US" b="1" dirty="0">
                <a:latin typeface="DengXian" panose="02010600030101010101" pitchFamily="2" charset="-122"/>
                <a:ea typeface="DengXian" panose="02010600030101010101" pitchFamily="2" charset="-122"/>
              </a:rPr>
              <a:t>識 </a:t>
            </a:r>
            <a:r>
              <a:rPr lang="en-US" altLang="zh-TW" b="1" dirty="0">
                <a:latin typeface="DengXian" panose="02010600030101010101" pitchFamily="2" charset="-122"/>
                <a:ea typeface="DengXian" panose="02010600030101010101" pitchFamily="2" charset="-122"/>
              </a:rPr>
              <a:t>consciousness </a:t>
            </a:r>
            <a:r>
              <a:rPr lang="en-US" altLang="zh-TW" b="1" dirty="0" err="1">
                <a:latin typeface="DengXian" panose="02010600030101010101" pitchFamily="2" charset="-122"/>
                <a:ea typeface="DengXian" panose="02010600030101010101" pitchFamily="2" charset="-122"/>
              </a:rPr>
              <a:t>shik</a:t>
            </a:r>
            <a:r>
              <a:rPr lang="en-US" altLang="zh-TW" b="1" dirty="0">
                <a:latin typeface="DengXian" panose="02010600030101010101" pitchFamily="2" charset="-122"/>
                <a:ea typeface="DengXian" panose="02010600030101010101" pitchFamily="2" charset="-122"/>
              </a:rPr>
              <a:t> (</a:t>
            </a:r>
            <a:r>
              <a:rPr lang="ko-KR" altLang="en-US" b="1" dirty="0">
                <a:latin typeface="+mj-ea"/>
                <a:ea typeface="+mj-ea"/>
              </a:rPr>
              <a:t>식</a:t>
            </a:r>
            <a:r>
              <a:rPr lang="en-US" altLang="ko-KR" b="1" dirty="0">
                <a:latin typeface="DengXian" panose="02010600030101010101" pitchFamily="2" charset="-122"/>
                <a:ea typeface="DengXian" panose="02010600030101010101" pitchFamily="2" charset="-122"/>
              </a:rPr>
              <a:t>)</a:t>
            </a:r>
          </a:p>
          <a:p>
            <a:endParaRPr lang="en-US" altLang="ko-KR" sz="400" b="1" dirty="0">
              <a:latin typeface="DengXian" panose="02010600030101010101" pitchFamily="2" charset="-122"/>
              <a:ea typeface="DengXian" panose="02010600030101010101" pitchFamily="2" charset="-122"/>
            </a:endParaRPr>
          </a:p>
          <a:p>
            <a:r>
              <a:rPr lang="en-US" altLang="zh-TW" sz="1400" b="1" dirty="0">
                <a:latin typeface="DengXian" panose="02010600030101010101" pitchFamily="2" charset="-122"/>
                <a:ea typeface="DengXian" panose="02010600030101010101" pitchFamily="2" charset="-122"/>
              </a:rPr>
              <a:t>(</a:t>
            </a:r>
            <a:r>
              <a:rPr lang="zh-TW" altLang="en-US" sz="1400" b="1" dirty="0">
                <a:latin typeface="DengXian" panose="02010600030101010101" pitchFamily="2" charset="-122"/>
                <a:ea typeface="DengXian" panose="02010600030101010101" pitchFamily="2" charset="-122"/>
              </a:rPr>
              <a:t>行 </a:t>
            </a:r>
            <a:r>
              <a:rPr lang="en-US" altLang="zh-TW" sz="1400" b="1" dirty="0">
                <a:latin typeface="DengXian" panose="02010600030101010101" pitchFamily="2" charset="-122"/>
                <a:ea typeface="DengXian" panose="02010600030101010101" pitchFamily="2" charset="-122"/>
              </a:rPr>
              <a:t>is in Lesson 4, </a:t>
            </a:r>
            <a:r>
              <a:rPr lang="zh-TW" altLang="en-US" sz="1400" b="1" dirty="0">
                <a:latin typeface="DengXian" panose="02010600030101010101" pitchFamily="2" charset="-122"/>
                <a:ea typeface="DengXian" panose="02010600030101010101" pitchFamily="2" charset="-122"/>
              </a:rPr>
              <a:t>色 </a:t>
            </a:r>
            <a:r>
              <a:rPr lang="en-US" altLang="zh-TW" sz="1400" b="1" dirty="0">
                <a:latin typeface="DengXian" panose="02010600030101010101" pitchFamily="2" charset="-122"/>
                <a:ea typeface="DengXian" panose="02010600030101010101" pitchFamily="2" charset="-122"/>
              </a:rPr>
              <a:t>is in Lesson 5, and </a:t>
            </a:r>
            <a:r>
              <a:rPr lang="zh-TW" altLang="en-US" sz="1400" b="1" dirty="0">
                <a:latin typeface="DengXian" panose="02010600030101010101" pitchFamily="2" charset="-122"/>
                <a:ea typeface="DengXian" panose="02010600030101010101" pitchFamily="2" charset="-122"/>
              </a:rPr>
              <a:t>受</a:t>
            </a:r>
            <a:r>
              <a:rPr lang="en-US" altLang="zh-TW" sz="1400" b="1" dirty="0">
                <a:latin typeface="DengXian" panose="02010600030101010101" pitchFamily="2" charset="-122"/>
                <a:ea typeface="DengXian" panose="02010600030101010101" pitchFamily="2" charset="-122"/>
              </a:rPr>
              <a:t>, </a:t>
            </a:r>
            <a:r>
              <a:rPr lang="zh-TW" altLang="en-US" sz="1400" b="1" dirty="0">
                <a:latin typeface="DengXian" panose="02010600030101010101" pitchFamily="2" charset="-122"/>
                <a:ea typeface="DengXian" panose="02010600030101010101" pitchFamily="2" charset="-122"/>
              </a:rPr>
              <a:t>想</a:t>
            </a:r>
            <a:r>
              <a:rPr lang="en-US" altLang="zh-TW" sz="1400" b="1" dirty="0">
                <a:latin typeface="DengXian" panose="02010600030101010101" pitchFamily="2" charset="-122"/>
                <a:ea typeface="DengXian" panose="02010600030101010101" pitchFamily="2" charset="-122"/>
              </a:rPr>
              <a:t>, and </a:t>
            </a:r>
            <a:r>
              <a:rPr lang="zh-TW" altLang="en-US" sz="1400" b="1" dirty="0">
                <a:latin typeface="DengXian" panose="02010600030101010101" pitchFamily="2" charset="-122"/>
                <a:ea typeface="DengXian" panose="02010600030101010101" pitchFamily="2" charset="-122"/>
              </a:rPr>
              <a:t>識 </a:t>
            </a:r>
            <a:r>
              <a:rPr lang="en-US" altLang="zh-TW" sz="1400" b="1" dirty="0">
                <a:latin typeface="DengXian" panose="02010600030101010101" pitchFamily="2" charset="-122"/>
                <a:ea typeface="DengXian" panose="02010600030101010101" pitchFamily="2" charset="-122"/>
              </a:rPr>
              <a:t>are in Lesson 6.)</a:t>
            </a:r>
            <a:r>
              <a:rPr lang="en-US" altLang="ko-KR" sz="1400" b="1" i="1" dirty="0">
                <a:latin typeface="DengXian" panose="02010600030101010101" pitchFamily="2" charset="-122"/>
                <a:ea typeface="DengXian" panose="02010600030101010101" pitchFamily="2" charset="-122"/>
              </a:rPr>
              <a:t> </a:t>
            </a:r>
            <a:endParaRPr lang="en-US" sz="1400" b="1" i="1" dirty="0">
              <a:latin typeface="DengXian" panose="02010600030101010101" pitchFamily="2" charset="-122"/>
              <a:ea typeface="DengXian" panose="02010600030101010101" pitchFamily="2" charset="-122"/>
            </a:endParaRPr>
          </a:p>
        </p:txBody>
      </p:sp>
      <p:sp>
        <p:nvSpPr>
          <p:cNvPr id="9" name="Rectangle 8">
            <a:extLst>
              <a:ext uri="{FF2B5EF4-FFF2-40B4-BE49-F238E27FC236}">
                <a16:creationId xmlns:a16="http://schemas.microsoft.com/office/drawing/2014/main" id="{1423BDCC-9D42-1918-AD8A-D1ACFD6F73D4}"/>
              </a:ext>
            </a:extLst>
          </p:cNvPr>
          <p:cNvSpPr/>
          <p:nvPr/>
        </p:nvSpPr>
        <p:spPr>
          <a:xfrm>
            <a:off x="7879556" y="763756"/>
            <a:ext cx="3814763" cy="5679907"/>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A16A538-B58F-D92E-9EBC-C127B3467F99}"/>
              </a:ext>
            </a:extLst>
          </p:cNvPr>
          <p:cNvSpPr/>
          <p:nvPr/>
        </p:nvSpPr>
        <p:spPr>
          <a:xfrm>
            <a:off x="382772" y="763756"/>
            <a:ext cx="4603898" cy="9374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9207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87335E-C392-69B8-D266-CB1136D92B42}"/>
              </a:ext>
            </a:extLst>
          </p:cNvPr>
          <p:cNvSpPr txBox="1"/>
          <p:nvPr/>
        </p:nvSpPr>
        <p:spPr>
          <a:xfrm>
            <a:off x="894522" y="1134789"/>
            <a:ext cx="8905461"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C00000"/>
                </a:solidFill>
                <a:effectLst/>
                <a:highlight>
                  <a:srgbClr val="FFFF00"/>
                </a:highlight>
                <a:uLnTx/>
                <a:uFillTx/>
                <a:latin typeface="Calibri" panose="020F0502020204030204"/>
                <a:ea typeface="新細明體" panose="02020500000000000000" pitchFamily="18" charset="-120"/>
                <a:cs typeface="+mn-cs"/>
              </a:rPr>
              <a:t>摩 訶 般 若 波 羅 蜜 多 心 經</a:t>
            </a:r>
            <a:r>
              <a:rPr kumimoji="0" lang="zh-TW" altLang="en-US" sz="1800" b="1" i="0" u="none" strike="noStrike" kern="1200" cap="none" spc="0" normalizeH="0" baseline="0" noProof="0" dirty="0">
                <a:ln>
                  <a:noFill/>
                </a:ln>
                <a:solidFill>
                  <a:srgbClr val="C00000"/>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Title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C00000"/>
                </a:solidFill>
                <a:effectLst/>
                <a:highlight>
                  <a:srgbClr val="FFFF00"/>
                </a:highlight>
                <a:uLnTx/>
                <a:uFillTx/>
                <a:latin typeface="Calibri" panose="020F0502020204030204"/>
                <a:ea typeface="新細明體" panose="02020500000000000000" pitchFamily="18" charset="-120"/>
                <a:cs typeface="+mn-cs"/>
              </a:rPr>
              <a:t>觀 自 在 </a:t>
            </a:r>
            <a:r>
              <a:rPr kumimoji="0" lang="zh-TW" altLang="en-US" sz="1800" b="1" i="0" u="none" strike="noStrike" kern="1200" cap="none" spc="0" normalizeH="0" baseline="0" noProof="0" dirty="0">
                <a:ln>
                  <a:noFill/>
                </a:ln>
                <a:solidFill>
                  <a:srgbClr val="FFFF00"/>
                </a:solidFill>
                <a:effectLst/>
                <a:highlight>
                  <a:srgbClr val="008000"/>
                </a:highlight>
                <a:uLnTx/>
                <a:uFillTx/>
                <a:latin typeface="Calibri" panose="020F0502020204030204"/>
                <a:ea typeface="新細明體" panose="02020500000000000000" pitchFamily="18" charset="-120"/>
                <a:cs typeface="+mn-cs"/>
              </a:rPr>
              <a:t>菩 薩 行 深 般 若</a:t>
            </a:r>
            <a:r>
              <a:rPr kumimoji="0" lang="zh-TW" altLang="en-US" sz="1800" b="1" i="0" u="none" strike="noStrike" kern="1200" cap="none" spc="0" normalizeH="0" baseline="0" noProof="0" dirty="0">
                <a:ln>
                  <a:noFill/>
                </a:ln>
                <a:solidFill>
                  <a:srgbClr val="FFFF00"/>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1	 		</a:t>
            </a:r>
            <a:r>
              <a:rPr kumimoji="0" lang="zh-TW" altLang="en-US" sz="1800" b="1" i="0" u="none" strike="noStrike" kern="1200" cap="none" spc="0" normalizeH="0" baseline="0" noProof="0" dirty="0">
                <a:ln>
                  <a:noFill/>
                </a:ln>
                <a:solidFill>
                  <a:prstClr val="black"/>
                </a:solidFill>
                <a:effectLst/>
                <a:highlight>
                  <a:srgbClr val="00FFFF"/>
                </a:highlight>
                <a:uLnTx/>
                <a:uFillTx/>
                <a:latin typeface="Calibri" panose="020F0502020204030204"/>
                <a:ea typeface="新細明體" panose="02020500000000000000" pitchFamily="18" charset="-120"/>
                <a:cs typeface="+mn-cs"/>
              </a:rPr>
              <a:t>乃 至 無 老 死 亦 無 老 死 盡 </a:t>
            </a:r>
            <a:r>
              <a:rPr kumimoji="0" lang="zh-TW" altLang="en-US"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FFFF00"/>
                </a:solidFill>
                <a:effectLst/>
                <a:highlight>
                  <a:srgbClr val="008000"/>
                </a:highlight>
                <a:uLnTx/>
                <a:uFillTx/>
                <a:latin typeface="Calibri" panose="020F0502020204030204"/>
                <a:ea typeface="新細明體" panose="02020500000000000000" pitchFamily="18" charset="-120"/>
                <a:cs typeface="+mn-cs"/>
              </a:rPr>
              <a:t>波 羅 蜜 多 時 照 見 五 蘊 皆 空</a:t>
            </a:r>
            <a:r>
              <a:rPr kumimoji="0" lang="zh-TW" altLang="en-US"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2	 	</a:t>
            </a:r>
            <a:r>
              <a:rPr kumimoji="0" lang="zh-TW" altLang="en-US" sz="1800" b="1" i="0" u="none" strike="noStrike" kern="1200" cap="none" spc="0" normalizeH="0" baseline="0" noProof="0" dirty="0">
                <a:ln>
                  <a:noFill/>
                </a:ln>
                <a:solidFill>
                  <a:prstClr val="black"/>
                </a:solidFill>
                <a:effectLst/>
                <a:highlight>
                  <a:srgbClr val="00FFFF"/>
                </a:highlight>
                <a:uLnTx/>
                <a:uFillTx/>
                <a:latin typeface="Calibri" panose="020F0502020204030204"/>
                <a:ea typeface="新細明體" panose="02020500000000000000" pitchFamily="18" charset="-120"/>
                <a:cs typeface="+mn-cs"/>
              </a:rPr>
              <a:t>無 苦 集 滅 道 無 智 亦 無 得 以 </a:t>
            </a:r>
            <a:r>
              <a:rPr kumimoji="0" lang="zh-TW" altLang="en-US"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highlight>
                  <a:srgbClr val="00FF00"/>
                </a:highlight>
                <a:uLnTx/>
                <a:uFillTx/>
                <a:latin typeface="Calibri" panose="020F0502020204030204"/>
                <a:ea typeface="新細明體" panose="02020500000000000000" pitchFamily="18" charset="-120"/>
                <a:cs typeface="+mn-cs"/>
              </a:rPr>
              <a:t>度 一 切 苦 厄</a:t>
            </a:r>
            <a:r>
              <a:rPr kumimoji="0" lang="zh-TW" altLang="en-US"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3	 			</a:t>
            </a:r>
            <a:r>
              <a:rPr kumimoji="0" lang="zh-TW" altLang="en-US" sz="1800" b="1" i="0" u="none" strike="noStrike" kern="1200" cap="none" spc="0" normalizeH="0" baseline="0" noProof="0" dirty="0">
                <a:ln>
                  <a:noFill/>
                </a:ln>
                <a:solidFill>
                  <a:prstClr val="black"/>
                </a:solidFill>
                <a:effectLst/>
                <a:highlight>
                  <a:srgbClr val="00FFFF"/>
                </a:highlight>
                <a:uLnTx/>
                <a:uFillTx/>
                <a:latin typeface="Calibri" panose="020F0502020204030204"/>
                <a:ea typeface="新細明體" panose="02020500000000000000" pitchFamily="18" charset="-120"/>
                <a:cs typeface="+mn-cs"/>
              </a:rPr>
              <a:t>無 所 得 故 菩 提 薩 埵 依</a:t>
            </a:r>
            <a:r>
              <a:rPr kumimoji="0" lang="zh-TW" altLang="en-US"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highlight>
                  <a:srgbClr val="00FF00"/>
                </a:highlight>
                <a:uLnTx/>
                <a:uFillTx/>
                <a:latin typeface="Calibri" panose="020F0502020204030204"/>
                <a:ea typeface="新細明體" panose="02020500000000000000" pitchFamily="18" charset="-120"/>
                <a:cs typeface="+mn-cs"/>
              </a:rPr>
              <a:t>舍 利 子 色 不 異 空</a:t>
            </a:r>
            <a:r>
              <a:rPr kumimoji="0" lang="zh-TW" altLang="en-US"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4	 		</a:t>
            </a:r>
            <a:r>
              <a:rPr kumimoji="0" lang="zh-TW" altLang="en-US" sz="1800" b="1" i="0" u="none" strike="noStrike" kern="1200" cap="none" spc="0" normalizeH="0" baseline="0" noProof="0" dirty="0">
                <a:ln>
                  <a:noFill/>
                </a:ln>
                <a:solidFill>
                  <a:prstClr val="black"/>
                </a:solidFill>
                <a:effectLst/>
                <a:highlight>
                  <a:srgbClr val="00FFFF"/>
                </a:highlight>
                <a:uLnTx/>
                <a:uFillTx/>
                <a:latin typeface="Calibri" panose="020F0502020204030204"/>
                <a:ea typeface="新細明體" panose="02020500000000000000" pitchFamily="18" charset="-120"/>
                <a:cs typeface="+mn-cs"/>
              </a:rPr>
              <a:t>般 若 波 羅 蜜 多 故 心 無 罣 礙</a:t>
            </a:r>
            <a:r>
              <a:rPr kumimoji="0" lang="zh-TW" altLang="en-US"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highlight>
                  <a:srgbClr val="00FF00"/>
                </a:highlight>
                <a:uLnTx/>
                <a:uFillTx/>
                <a:latin typeface="Calibri" panose="020F0502020204030204"/>
                <a:ea typeface="新細明體" panose="02020500000000000000" pitchFamily="18" charset="-120"/>
                <a:cs typeface="+mn-cs"/>
              </a:rPr>
              <a:t>空 不 異 色 色 即 是 空</a:t>
            </a:r>
            <a:r>
              <a:rPr kumimoji="0" lang="zh-TW" altLang="en-US"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5	 		</a:t>
            </a:r>
            <a:r>
              <a:rPr kumimoji="0" lang="zh-TW" altLang="en-US" sz="1800" b="1" i="0" u="none" strike="noStrike" kern="1200" cap="none" spc="0" normalizeH="0" baseline="0" noProof="0" dirty="0">
                <a:ln>
                  <a:noFill/>
                </a:ln>
                <a:solidFill>
                  <a:prstClr val="black"/>
                </a:solidFill>
                <a:effectLst/>
                <a:highlight>
                  <a:srgbClr val="00FFFF"/>
                </a:highlight>
                <a:uLnTx/>
                <a:uFillTx/>
                <a:latin typeface="Calibri" panose="020F0502020204030204"/>
                <a:ea typeface="新細明體" panose="02020500000000000000" pitchFamily="18" charset="-120"/>
                <a:cs typeface="+mn-cs"/>
              </a:rPr>
              <a:t>無 罣 礙 故 無 有 恐 怖</a:t>
            </a:r>
            <a:r>
              <a:rPr kumimoji="0" lang="zh-TW" altLang="en-US"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highlight>
                  <a:srgbClr val="00FF00"/>
                </a:highlight>
                <a:uLnTx/>
                <a:uFillTx/>
                <a:latin typeface="Calibri" panose="020F0502020204030204"/>
                <a:ea typeface="新細明體" panose="02020500000000000000" pitchFamily="18" charset="-120"/>
                <a:cs typeface="+mn-cs"/>
              </a:rPr>
              <a:t>空 即 是 色</a:t>
            </a:r>
            <a:r>
              <a:rPr kumimoji="0" lang="zh-TW" altLang="en-US"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6	 			</a:t>
            </a:r>
            <a:r>
              <a:rPr kumimoji="0" lang="zh-TW" altLang="en-US" sz="1800" b="1" i="0" u="none" strike="noStrike" kern="1200" cap="none" spc="0" normalizeH="0" baseline="0" noProof="0" dirty="0">
                <a:ln>
                  <a:noFill/>
                </a:ln>
                <a:solidFill>
                  <a:srgbClr val="FFFF00"/>
                </a:solidFill>
                <a:effectLst/>
                <a:highlight>
                  <a:srgbClr val="000080"/>
                </a:highlight>
                <a:uLnTx/>
                <a:uFillTx/>
                <a:latin typeface="Calibri" panose="020F0502020204030204"/>
                <a:ea typeface="新細明體" panose="02020500000000000000" pitchFamily="18" charset="-120"/>
                <a:cs typeface="+mn-cs"/>
              </a:rPr>
              <a:t>遠 離 顚 倒 夢 想 究 竟 涅 槃</a:t>
            </a:r>
            <a:r>
              <a:rPr kumimoji="0" lang="zh-TW" altLang="en-US" sz="1800" b="1" i="0" u="none" strike="noStrike" kern="1200" cap="none" spc="0" normalizeH="0" baseline="0" noProof="0" dirty="0">
                <a:ln>
                  <a:noFill/>
                </a:ln>
                <a:solidFill>
                  <a:srgbClr val="FFFF00"/>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highlight>
                  <a:srgbClr val="00FF00"/>
                </a:highlight>
                <a:uLnTx/>
                <a:uFillTx/>
                <a:latin typeface="Calibri" panose="020F0502020204030204"/>
                <a:ea typeface="新細明體" panose="02020500000000000000" pitchFamily="18" charset="-120"/>
                <a:cs typeface="+mn-cs"/>
              </a:rPr>
              <a:t>受 想 行 識 亦 復 如 是</a:t>
            </a:r>
            <a:r>
              <a:rPr kumimoji="0" lang="zh-TW" altLang="en-US"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7	 		</a:t>
            </a:r>
            <a:r>
              <a:rPr kumimoji="0" lang="zh-TW" altLang="en-US" sz="1800" b="1" i="0" u="none" strike="noStrike" kern="1200" cap="none" spc="0" normalizeH="0" baseline="0" noProof="0" dirty="0">
                <a:ln>
                  <a:noFill/>
                </a:ln>
                <a:solidFill>
                  <a:srgbClr val="FFFF00"/>
                </a:solidFill>
                <a:effectLst/>
                <a:highlight>
                  <a:srgbClr val="000080"/>
                </a:highlight>
                <a:uLnTx/>
                <a:uFillTx/>
                <a:latin typeface="Calibri" panose="020F0502020204030204"/>
                <a:ea typeface="新細明體" panose="02020500000000000000" pitchFamily="18" charset="-120"/>
                <a:cs typeface="+mn-cs"/>
              </a:rPr>
              <a:t>三 世 諸 佛 依 般 若 </a:t>
            </a:r>
            <a:r>
              <a:rPr kumimoji="0" lang="zh-TW" altLang="en-US"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highlight>
                  <a:srgbClr val="00FF00"/>
                </a:highlight>
                <a:uLnTx/>
                <a:uFillTx/>
                <a:latin typeface="Calibri" panose="020F0502020204030204"/>
                <a:ea typeface="新細明體" panose="02020500000000000000" pitchFamily="18" charset="-120"/>
                <a:cs typeface="+mn-cs"/>
              </a:rPr>
              <a:t>舍 利 子 是 諸 法 空 相</a:t>
            </a:r>
            <a:r>
              <a:rPr kumimoji="0" lang="zh-TW" altLang="en-US"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8	 		</a:t>
            </a:r>
            <a:r>
              <a:rPr kumimoji="0" lang="zh-TW" altLang="en-US" sz="1800" b="1" i="0" u="none" strike="noStrike" kern="1200" cap="none" spc="0" normalizeH="0" baseline="0" noProof="0" dirty="0">
                <a:ln>
                  <a:noFill/>
                </a:ln>
                <a:solidFill>
                  <a:srgbClr val="FFFF00"/>
                </a:solidFill>
                <a:effectLst/>
                <a:highlight>
                  <a:srgbClr val="000080"/>
                </a:highlight>
                <a:uLnTx/>
                <a:uFillTx/>
                <a:latin typeface="Calibri" panose="020F0502020204030204"/>
                <a:ea typeface="新細明體" panose="02020500000000000000" pitchFamily="18" charset="-120"/>
                <a:cs typeface="+mn-cs"/>
              </a:rPr>
              <a:t>波 羅 蜜 多 故 得 阿 耨 多 羅 </a:t>
            </a:r>
            <a:r>
              <a:rPr kumimoji="0" lang="zh-TW" altLang="en-US" sz="1800" b="1" i="0" u="none" strike="noStrike" kern="1200" cap="none" spc="0" normalizeH="0" baseline="0" noProof="0" dirty="0">
                <a:ln>
                  <a:noFill/>
                </a:ln>
                <a:solidFill>
                  <a:srgbClr val="FFFF00"/>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highlight>
                  <a:srgbClr val="00FF00"/>
                </a:highlight>
                <a:uLnTx/>
                <a:uFillTx/>
                <a:latin typeface="Calibri" panose="020F0502020204030204"/>
                <a:ea typeface="新細明體" panose="02020500000000000000" pitchFamily="18" charset="-120"/>
                <a:cs typeface="+mn-cs"/>
              </a:rPr>
              <a:t>不 生 不 滅 不 垢 不 淨</a:t>
            </a:r>
            <a:r>
              <a:rPr kumimoji="0" lang="zh-TW" altLang="en-US"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9	 		</a:t>
            </a:r>
            <a:r>
              <a:rPr kumimoji="0" lang="zh-TW" altLang="en-US" sz="1800" b="1" i="0" u="none" strike="noStrike" kern="1200" cap="none" spc="0" normalizeH="0" baseline="0" noProof="0" dirty="0">
                <a:ln>
                  <a:noFill/>
                </a:ln>
                <a:solidFill>
                  <a:srgbClr val="FFFF00"/>
                </a:solidFill>
                <a:effectLst/>
                <a:highlight>
                  <a:srgbClr val="000080"/>
                </a:highlight>
                <a:uLnTx/>
                <a:uFillTx/>
                <a:latin typeface="Calibri" panose="020F0502020204030204"/>
                <a:ea typeface="新細明體" panose="02020500000000000000" pitchFamily="18" charset="-120"/>
                <a:cs typeface="+mn-cs"/>
              </a:rPr>
              <a:t>三 藐 三 菩 提 故 知 般 若 </a:t>
            </a:r>
            <a:r>
              <a:rPr kumimoji="0" lang="zh-TW" altLang="en-US" sz="1800" b="1" i="0" u="none" strike="noStrike" kern="1200" cap="none" spc="0" normalizeH="0" baseline="0" noProof="0" dirty="0">
                <a:ln>
                  <a:noFill/>
                </a:ln>
                <a:solidFill>
                  <a:srgbClr val="FFFF00"/>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highlight>
                  <a:srgbClr val="00FFFF"/>
                </a:highlight>
                <a:uLnTx/>
                <a:uFillTx/>
                <a:latin typeface="Calibri" panose="020F0502020204030204"/>
                <a:ea typeface="新細明體" panose="02020500000000000000" pitchFamily="18" charset="-120"/>
                <a:cs typeface="+mn-cs"/>
              </a:rPr>
              <a:t>不 增 不 減 是 故 空 中 無 色 </a:t>
            </a:r>
            <a:r>
              <a:rPr kumimoji="0" lang="zh-TW" altLang="en-US"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10	 	</a:t>
            </a:r>
            <a:r>
              <a:rPr kumimoji="0" lang="zh-TW" altLang="en-US" sz="1800" b="1" i="0" u="none" strike="noStrike" kern="1200" cap="none" spc="0" normalizeH="0" baseline="0" noProof="0" dirty="0">
                <a:ln>
                  <a:noFill/>
                </a:ln>
                <a:solidFill>
                  <a:srgbClr val="FFFF00"/>
                </a:solidFill>
                <a:effectLst/>
                <a:highlight>
                  <a:srgbClr val="000080"/>
                </a:highlight>
                <a:uLnTx/>
                <a:uFillTx/>
                <a:latin typeface="Calibri" panose="020F0502020204030204"/>
                <a:ea typeface="新細明體" panose="02020500000000000000" pitchFamily="18" charset="-120"/>
                <a:cs typeface="+mn-cs"/>
              </a:rPr>
              <a:t>波 羅 蜜 多 是 大 神 呪 </a:t>
            </a:r>
            <a:r>
              <a:rPr kumimoji="0" lang="zh-TW" altLang="en-US" sz="1800" b="1" i="0" u="none" strike="noStrike" kern="1200" cap="none" spc="0" normalizeH="0" baseline="0" noProof="0" dirty="0">
                <a:ln>
                  <a:noFill/>
                </a:ln>
                <a:solidFill>
                  <a:srgbClr val="FFFF00"/>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highlight>
                  <a:srgbClr val="00FFFF"/>
                </a:highlight>
                <a:uLnTx/>
                <a:uFillTx/>
                <a:latin typeface="Calibri" panose="020F0502020204030204"/>
                <a:ea typeface="新細明體" panose="02020500000000000000" pitchFamily="18" charset="-120"/>
                <a:cs typeface="+mn-cs"/>
              </a:rPr>
              <a:t>無 受 想 行 識 無 眼 耳 鼻 舌 身 意 </a:t>
            </a:r>
            <a:r>
              <a:rPr kumimoji="0" lang="zh-TW" altLang="en-US"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11	 	</a:t>
            </a:r>
            <a:r>
              <a:rPr kumimoji="0" lang="zh-TW" altLang="en-US" sz="1800" b="1" i="0" u="none" strike="noStrike" kern="1200" cap="none" spc="0" normalizeH="0" baseline="0" noProof="0" dirty="0">
                <a:ln>
                  <a:noFill/>
                </a:ln>
                <a:solidFill>
                  <a:srgbClr val="FFFF00"/>
                </a:solidFill>
                <a:effectLst/>
                <a:highlight>
                  <a:srgbClr val="000080"/>
                </a:highlight>
                <a:uLnTx/>
                <a:uFillTx/>
                <a:latin typeface="Calibri" panose="020F0502020204030204"/>
                <a:ea typeface="新細明體" panose="02020500000000000000" pitchFamily="18" charset="-120"/>
                <a:cs typeface="+mn-cs"/>
              </a:rPr>
              <a:t>是 大 明 呪 是 無 上 呪</a:t>
            </a:r>
            <a:r>
              <a:rPr kumimoji="0" lang="zh-TW" altLang="en-US"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highlight>
                  <a:srgbClr val="00FFFF"/>
                </a:highlight>
                <a:uLnTx/>
                <a:uFillTx/>
                <a:latin typeface="Calibri" panose="020F0502020204030204"/>
                <a:ea typeface="新細明體" panose="02020500000000000000" pitchFamily="18" charset="-120"/>
                <a:cs typeface="+mn-cs"/>
              </a:rPr>
              <a:t>無 色 聲 香 味 觸 法</a:t>
            </a:r>
            <a:r>
              <a:rPr kumimoji="0" lang="zh-TW" altLang="en-US"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12	 		</a:t>
            </a:r>
            <a:r>
              <a:rPr kumimoji="0" lang="zh-TW" altLang="en-US" sz="1800" b="1" i="0" u="none" strike="noStrike" kern="1200" cap="none" spc="0" normalizeH="0" baseline="0" noProof="0" dirty="0">
                <a:ln>
                  <a:noFill/>
                </a:ln>
                <a:solidFill>
                  <a:srgbClr val="FFFF00"/>
                </a:solidFill>
                <a:effectLst/>
                <a:highlight>
                  <a:srgbClr val="000080"/>
                </a:highlight>
                <a:uLnTx/>
                <a:uFillTx/>
                <a:latin typeface="Calibri" panose="020F0502020204030204"/>
                <a:ea typeface="新細明體" panose="02020500000000000000" pitchFamily="18" charset="-120"/>
                <a:cs typeface="+mn-cs"/>
              </a:rPr>
              <a:t>是 無 等 等 呪 能 除 一 切 苦</a:t>
            </a:r>
            <a:r>
              <a:rPr kumimoji="0" lang="zh-TW" altLang="en-US" sz="1800" b="1" i="0" u="none" strike="noStrike" kern="1200" cap="none" spc="0" normalizeH="0" baseline="0" noProof="0" dirty="0">
                <a:ln>
                  <a:noFill/>
                </a:ln>
                <a:solidFill>
                  <a:srgbClr val="FFFF00"/>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highlight>
                  <a:srgbClr val="00FFFF"/>
                </a:highlight>
                <a:uLnTx/>
                <a:uFillTx/>
                <a:latin typeface="Calibri" panose="020F0502020204030204"/>
                <a:ea typeface="新細明體" panose="02020500000000000000" pitchFamily="18" charset="-120"/>
                <a:cs typeface="+mn-cs"/>
              </a:rPr>
              <a:t>無 眼 界 乃 至 無 意 識 界 </a:t>
            </a:r>
            <a:r>
              <a:rPr kumimoji="0" lang="zh-TW" altLang="en-US"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13	 	</a:t>
            </a:r>
            <a:r>
              <a:rPr kumimoji="0" lang="zh-TW" altLang="en-US" sz="1800" b="1" i="0" u="none" strike="noStrike" kern="1200" cap="none" spc="0" normalizeH="0" baseline="0" noProof="0" dirty="0">
                <a:ln>
                  <a:noFill/>
                </a:ln>
                <a:solidFill>
                  <a:srgbClr val="FFFF00"/>
                </a:solidFill>
                <a:effectLst/>
                <a:highlight>
                  <a:srgbClr val="000080"/>
                </a:highlight>
                <a:uLnTx/>
                <a:uFillTx/>
                <a:latin typeface="Calibri" panose="020F0502020204030204"/>
                <a:ea typeface="新細明體" panose="02020500000000000000" pitchFamily="18" charset="-120"/>
                <a:cs typeface="+mn-cs"/>
              </a:rPr>
              <a:t>眞 實 不 虛 故 說 般 若 波 羅 蜜 多</a:t>
            </a:r>
            <a:r>
              <a:rPr kumimoji="0" lang="zh-TW" altLang="en-US" sz="1800" b="1" i="0" u="none" strike="noStrike" kern="1200" cap="none" spc="0" normalizeH="0" baseline="0" noProof="0" dirty="0">
                <a:ln>
                  <a:noFill/>
                </a:ln>
                <a:solidFill>
                  <a:srgbClr val="FFFF00"/>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highlight>
                  <a:srgbClr val="00FFFF"/>
                </a:highlight>
                <a:uLnTx/>
                <a:uFillTx/>
                <a:latin typeface="Calibri" panose="020F0502020204030204"/>
                <a:ea typeface="新細明體" panose="02020500000000000000" pitchFamily="18" charset="-120"/>
                <a:cs typeface="+mn-cs"/>
              </a:rPr>
              <a:t>無 無 明 亦 無 無 明 盡</a:t>
            </a:r>
            <a:r>
              <a:rPr kumimoji="0" lang="zh-TW" altLang="en-US"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14	 		</a:t>
            </a:r>
            <a:r>
              <a:rPr kumimoji="0" lang="zh-TW" altLang="en-US" sz="1800" b="1" i="0" u="none" strike="noStrike" kern="1200" cap="none" spc="0" normalizeH="0" baseline="0" noProof="0" dirty="0">
                <a:ln>
                  <a:noFill/>
                </a:ln>
                <a:solidFill>
                  <a:srgbClr val="FFFF00"/>
                </a:solidFill>
                <a:effectLst/>
                <a:highlight>
                  <a:srgbClr val="000080"/>
                </a:highlight>
                <a:uLnTx/>
                <a:uFillTx/>
                <a:latin typeface="Calibri" panose="020F0502020204030204"/>
                <a:ea typeface="新細明體" panose="02020500000000000000" pitchFamily="18" charset="-120"/>
                <a:cs typeface="+mn-cs"/>
              </a:rPr>
              <a:t>呪 即 說 呪 曰</a:t>
            </a:r>
            <a:r>
              <a:rPr kumimoji="0" lang="zh-TW" altLang="en-US" sz="1800" b="1" i="0" u="none" strike="noStrike" kern="1200" cap="none" spc="0" normalizeH="0" baseline="0" noProof="0" dirty="0">
                <a:ln>
                  <a:noFill/>
                </a:ln>
                <a:solidFill>
                  <a:srgbClr val="FFFF00"/>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28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C00000"/>
                </a:solidFill>
                <a:effectLst/>
                <a:highlight>
                  <a:srgbClr val="FFFF00"/>
                </a:highlight>
                <a:uLnTx/>
                <a:uFillTx/>
                <a:latin typeface="Calibri" panose="020F0502020204030204"/>
                <a:ea typeface="新細明體" panose="02020500000000000000" pitchFamily="18" charset="-120"/>
                <a:cs typeface="+mn-cs"/>
              </a:rPr>
              <a:t>揭 諦 揭 諦 波 羅 揭 諦 波 羅 僧 揭 諦 菩 提 娑 婆 訶</a:t>
            </a:r>
            <a:r>
              <a:rPr kumimoji="0" lang="zh-TW" altLang="en-US" sz="1800" b="1" i="0" u="none" strike="noStrike" kern="1200" cap="none" spc="0" normalizeH="0" baseline="0" noProof="0" dirty="0">
                <a:ln>
                  <a:noFill/>
                </a:ln>
                <a:solidFill>
                  <a:srgbClr val="C00000"/>
                </a:solidFill>
                <a:effectLst/>
                <a:uLnTx/>
                <a:uFillTx/>
                <a:latin typeface="Calibri" panose="020F0502020204030204"/>
                <a:ea typeface="新細明體" panose="02020500000000000000" pitchFamily="18" charset="-120"/>
                <a:cs typeface="+mn-cs"/>
              </a:rPr>
              <a:t>  </a:t>
            </a:r>
            <a:r>
              <a:rPr kumimoji="0" lang="en-US" altLang="zh-TW" sz="1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Mantra</a:t>
            </a:r>
          </a:p>
        </p:txBody>
      </p:sp>
      <p:sp>
        <p:nvSpPr>
          <p:cNvPr id="4" name="TextBox 3">
            <a:extLst>
              <a:ext uri="{FF2B5EF4-FFF2-40B4-BE49-F238E27FC236}">
                <a16:creationId xmlns:a16="http://schemas.microsoft.com/office/drawing/2014/main" id="{67AC8BF1-3E19-73C0-99A6-F0C14504052B}"/>
              </a:ext>
            </a:extLst>
          </p:cNvPr>
          <p:cNvSpPr txBox="1"/>
          <p:nvPr/>
        </p:nvSpPr>
        <p:spPr>
          <a:xfrm>
            <a:off x="4489174" y="1163565"/>
            <a:ext cx="12987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highlight>
                  <a:srgbClr val="FFFF00"/>
                </a:highlight>
                <a:uLnTx/>
                <a:uFillTx/>
                <a:latin typeface="Calibri" panose="020F0502020204030204"/>
                <a:ea typeface="+mn-ea"/>
                <a:cs typeface="+mn-cs"/>
              </a:rPr>
              <a:t>Months 1-3</a:t>
            </a:r>
          </a:p>
        </p:txBody>
      </p:sp>
      <p:sp>
        <p:nvSpPr>
          <p:cNvPr id="6" name="TextBox 5">
            <a:extLst>
              <a:ext uri="{FF2B5EF4-FFF2-40B4-BE49-F238E27FC236}">
                <a16:creationId xmlns:a16="http://schemas.microsoft.com/office/drawing/2014/main" id="{3CA0BCC0-F6BC-AA4C-2CDA-2F5D55639C1A}"/>
              </a:ext>
            </a:extLst>
          </p:cNvPr>
          <p:cNvSpPr txBox="1"/>
          <p:nvPr/>
        </p:nvSpPr>
        <p:spPr>
          <a:xfrm>
            <a:off x="6950765" y="5843770"/>
            <a:ext cx="22462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highlight>
                  <a:srgbClr val="FFFF00"/>
                </a:highlight>
                <a:uLnTx/>
                <a:uFillTx/>
                <a:latin typeface="Calibri" panose="020F0502020204030204"/>
                <a:ea typeface="+mn-ea"/>
                <a:cs typeface="+mn-cs"/>
              </a:rPr>
              <a:t>Months 1-3</a:t>
            </a:r>
          </a:p>
        </p:txBody>
      </p:sp>
      <p:sp>
        <p:nvSpPr>
          <p:cNvPr id="7" name="TextBox 6">
            <a:extLst>
              <a:ext uri="{FF2B5EF4-FFF2-40B4-BE49-F238E27FC236}">
                <a16:creationId xmlns:a16="http://schemas.microsoft.com/office/drawing/2014/main" id="{8C1297D2-BBC7-3D12-D0DD-CA6EB73A2BBF}"/>
              </a:ext>
            </a:extLst>
          </p:cNvPr>
          <p:cNvSpPr txBox="1"/>
          <p:nvPr/>
        </p:nvSpPr>
        <p:spPr>
          <a:xfrm>
            <a:off x="3955774" y="5002072"/>
            <a:ext cx="13185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Months 7-9</a:t>
            </a:r>
          </a:p>
        </p:txBody>
      </p:sp>
      <p:sp>
        <p:nvSpPr>
          <p:cNvPr id="8" name="TextBox 7">
            <a:extLst>
              <a:ext uri="{FF2B5EF4-FFF2-40B4-BE49-F238E27FC236}">
                <a16:creationId xmlns:a16="http://schemas.microsoft.com/office/drawing/2014/main" id="{7A2468D4-3E64-9F2C-AC4A-845F2E669511}"/>
              </a:ext>
            </a:extLst>
          </p:cNvPr>
          <p:cNvSpPr txBox="1"/>
          <p:nvPr/>
        </p:nvSpPr>
        <p:spPr>
          <a:xfrm>
            <a:off x="9107557" y="1883491"/>
            <a:ext cx="13848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Months 7-9</a:t>
            </a:r>
          </a:p>
        </p:txBody>
      </p:sp>
      <p:sp>
        <p:nvSpPr>
          <p:cNvPr id="9" name="TextBox 8">
            <a:extLst>
              <a:ext uri="{FF2B5EF4-FFF2-40B4-BE49-F238E27FC236}">
                <a16:creationId xmlns:a16="http://schemas.microsoft.com/office/drawing/2014/main" id="{0FA2694F-C962-3916-0DCB-E51347A5ECF5}"/>
              </a:ext>
            </a:extLst>
          </p:cNvPr>
          <p:cNvSpPr txBox="1"/>
          <p:nvPr/>
        </p:nvSpPr>
        <p:spPr>
          <a:xfrm>
            <a:off x="3597964" y="3008243"/>
            <a:ext cx="13848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Months 4-6</a:t>
            </a:r>
          </a:p>
        </p:txBody>
      </p:sp>
      <p:sp>
        <p:nvSpPr>
          <p:cNvPr id="10" name="TextBox 9">
            <a:extLst>
              <a:ext uri="{FF2B5EF4-FFF2-40B4-BE49-F238E27FC236}">
                <a16:creationId xmlns:a16="http://schemas.microsoft.com/office/drawing/2014/main" id="{C4B22BB7-5E9E-9DAB-3D77-14013CE06968}"/>
              </a:ext>
            </a:extLst>
          </p:cNvPr>
          <p:cNvSpPr txBox="1"/>
          <p:nvPr/>
        </p:nvSpPr>
        <p:spPr>
          <a:xfrm>
            <a:off x="8700052" y="4149919"/>
            <a:ext cx="154387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highlight>
                  <a:srgbClr val="000080"/>
                </a:highlight>
                <a:uLnTx/>
                <a:uFillTx/>
                <a:latin typeface="Calibri" panose="020F0502020204030204"/>
                <a:ea typeface="+mn-ea"/>
                <a:cs typeface="+mn-cs"/>
              </a:rPr>
              <a:t>Months 10-12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69F4BDBB-B2E5-AA04-0C76-98F0E27ECC9D}"/>
              </a:ext>
            </a:extLst>
          </p:cNvPr>
          <p:cNvSpPr txBox="1"/>
          <p:nvPr/>
        </p:nvSpPr>
        <p:spPr>
          <a:xfrm>
            <a:off x="268514" y="159441"/>
            <a:ext cx="11807371"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8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4</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.1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 Heart Sutra, Lesson Three)</a:t>
            </a:r>
          </a:p>
        </p:txBody>
      </p:sp>
      <p:sp>
        <p:nvSpPr>
          <p:cNvPr id="12" name="Footer Placeholder 11">
            <a:extLst>
              <a:ext uri="{FF2B5EF4-FFF2-40B4-BE49-F238E27FC236}">
                <a16:creationId xmlns:a16="http://schemas.microsoft.com/office/drawing/2014/main" id="{DB22F829-4538-BD41-D994-7AEB7668250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Xuanzang's Heart Sutra in Sino-Korean</a:t>
            </a:r>
          </a:p>
        </p:txBody>
      </p:sp>
      <p:sp>
        <p:nvSpPr>
          <p:cNvPr id="20" name="TextBox 19">
            <a:extLst>
              <a:ext uri="{FF2B5EF4-FFF2-40B4-BE49-F238E27FC236}">
                <a16:creationId xmlns:a16="http://schemas.microsoft.com/office/drawing/2014/main" id="{B08CE81F-7BD9-9A47-6EAB-D15CC38FE47A}"/>
              </a:ext>
            </a:extLst>
          </p:cNvPr>
          <p:cNvSpPr txBox="1"/>
          <p:nvPr/>
        </p:nvSpPr>
        <p:spPr>
          <a:xfrm>
            <a:off x="2962965" y="366481"/>
            <a:ext cx="305241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The Big Picture</a:t>
            </a:r>
          </a:p>
        </p:txBody>
      </p:sp>
      <p:sp>
        <p:nvSpPr>
          <p:cNvPr id="21" name="Rectangle 20">
            <a:extLst>
              <a:ext uri="{FF2B5EF4-FFF2-40B4-BE49-F238E27FC236}">
                <a16:creationId xmlns:a16="http://schemas.microsoft.com/office/drawing/2014/main" id="{FDA58B11-DBC1-4388-1FFD-9ABA513D23FF}"/>
              </a:ext>
            </a:extLst>
          </p:cNvPr>
          <p:cNvSpPr/>
          <p:nvPr/>
        </p:nvSpPr>
        <p:spPr>
          <a:xfrm>
            <a:off x="2962965" y="418353"/>
            <a:ext cx="2697606" cy="532903"/>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23094026-7695-6D33-182A-0F4260E6BF90}"/>
              </a:ext>
            </a:extLst>
          </p:cNvPr>
          <p:cNvSpPr txBox="1"/>
          <p:nvPr/>
        </p:nvSpPr>
        <p:spPr>
          <a:xfrm>
            <a:off x="89686" y="2325655"/>
            <a:ext cx="641023" cy="923330"/>
          </a:xfrm>
          <a:prstGeom prst="rect">
            <a:avLst/>
          </a:prstGeom>
          <a:noFill/>
        </p:spPr>
        <p:txBody>
          <a:bodyPr wrap="square" rtlCol="0">
            <a:spAutoFit/>
          </a:bodyPr>
          <a:lstStyle/>
          <a:p>
            <a:r>
              <a:rPr lang="en-US" dirty="0"/>
              <a:t>We</a:t>
            </a:r>
          </a:p>
          <a:p>
            <a:r>
              <a:rPr lang="en-US" dirty="0"/>
              <a:t>Are</a:t>
            </a:r>
          </a:p>
          <a:p>
            <a:r>
              <a:rPr lang="en-US" dirty="0"/>
              <a:t>Here</a:t>
            </a:r>
          </a:p>
        </p:txBody>
      </p:sp>
      <p:sp>
        <p:nvSpPr>
          <p:cNvPr id="24" name="Arrow: Right 23">
            <a:extLst>
              <a:ext uri="{FF2B5EF4-FFF2-40B4-BE49-F238E27FC236}">
                <a16:creationId xmlns:a16="http://schemas.microsoft.com/office/drawing/2014/main" id="{C8CC9BBF-9743-642D-3D6E-EE85AD1FA978}"/>
              </a:ext>
            </a:extLst>
          </p:cNvPr>
          <p:cNvSpPr/>
          <p:nvPr/>
        </p:nvSpPr>
        <p:spPr>
          <a:xfrm>
            <a:off x="103695" y="2007909"/>
            <a:ext cx="790827" cy="244914"/>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CAB3BB4-0C83-CFB7-21DE-9DF1B1DD1A53}"/>
              </a:ext>
            </a:extLst>
          </p:cNvPr>
          <p:cNvSpPr/>
          <p:nvPr/>
        </p:nvSpPr>
        <p:spPr>
          <a:xfrm>
            <a:off x="103695" y="2338342"/>
            <a:ext cx="641023" cy="92333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62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EFE42E1-5257-ED4E-F0F7-FA46F4885BD7}"/>
              </a:ext>
            </a:extLst>
          </p:cNvPr>
          <p:cNvSpPr>
            <a:spLocks noGrp="1"/>
          </p:cNvSpPr>
          <p:nvPr>
            <p:ph type="ftr" sz="quarter" idx="11"/>
          </p:nvPr>
        </p:nvSpPr>
        <p:spPr/>
        <p:txBody>
          <a:bodyPr/>
          <a:lstStyle/>
          <a:p>
            <a:r>
              <a:rPr lang="en-US"/>
              <a:t>Xuanzang's Heart Sutra in Sino-Korean</a:t>
            </a:r>
            <a:endParaRPr lang="en-US" dirty="0"/>
          </a:p>
        </p:txBody>
      </p:sp>
      <p:sp>
        <p:nvSpPr>
          <p:cNvPr id="4" name="TextBox 3">
            <a:extLst>
              <a:ext uri="{FF2B5EF4-FFF2-40B4-BE49-F238E27FC236}">
                <a16:creationId xmlns:a16="http://schemas.microsoft.com/office/drawing/2014/main" id="{46A5C79C-593B-8242-1842-29E7A2B80B81}"/>
              </a:ext>
            </a:extLst>
          </p:cNvPr>
          <p:cNvSpPr txBox="1"/>
          <p:nvPr/>
        </p:nvSpPr>
        <p:spPr>
          <a:xfrm>
            <a:off x="364332" y="668634"/>
            <a:ext cx="8458200" cy="6032421"/>
          </a:xfrm>
          <a:prstGeom prst="rect">
            <a:avLst/>
          </a:prstGeom>
          <a:noFill/>
        </p:spPr>
        <p:txBody>
          <a:bodyPr wrap="square">
            <a:spAutoFit/>
          </a:bodyPr>
          <a:lstStyle/>
          <a:p>
            <a:r>
              <a:rPr kumimoji="0" lang="en-US" altLang="zh-TW"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The last two characters in Line 2 are: </a:t>
            </a:r>
          </a:p>
          <a:p>
            <a:r>
              <a:rPr kumimoji="0" lang="zh-TW" altLang="en-US" sz="4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皆 空</a:t>
            </a:r>
            <a:r>
              <a:rPr kumimoji="0" lang="en-US" altLang="zh-TW"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"all empty" (</a:t>
            </a:r>
            <a:r>
              <a:rPr kumimoji="0" lang="en-US" altLang="zh-TW" sz="2000" b="1" i="0" u="none" strike="noStrike" kern="1200" cap="none" spc="0" normalizeH="0" baseline="0" noProof="0" dirty="0" err="1">
                <a:ln>
                  <a:noFill/>
                </a:ln>
                <a:solidFill>
                  <a:prstClr val="black"/>
                </a:solidFill>
                <a:effectLst/>
                <a:uLnTx/>
                <a:uFillTx/>
                <a:latin typeface="DengXian" panose="02010600030101010101" pitchFamily="2" charset="-122"/>
                <a:ea typeface="DengXian" panose="02010600030101010101" pitchFamily="2" charset="-122"/>
                <a:cs typeface="+mn-cs"/>
              </a:rPr>
              <a:t>gae</a:t>
            </a:r>
            <a:r>
              <a:rPr kumimoji="0" lang="en-US" altLang="zh-TW"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gong  </a:t>
            </a:r>
            <a:r>
              <a:rPr kumimoji="0" lang="ko-KR" altLang="en-US" sz="2000" b="1" i="0" u="none" strike="noStrike" kern="1200" cap="none" spc="0" normalizeH="0" baseline="0" noProof="0" dirty="0">
                <a:ln>
                  <a:noFill/>
                </a:ln>
                <a:solidFill>
                  <a:prstClr val="black"/>
                </a:solidFill>
                <a:effectLst/>
                <a:uLnTx/>
                <a:uFillTx/>
                <a:latin typeface="+mj-ea"/>
                <a:ea typeface="+mj-ea"/>
                <a:cs typeface="+mn-cs"/>
              </a:rPr>
              <a:t>개공</a:t>
            </a:r>
            <a:r>
              <a:rPr kumimoji="0" lang="en-US" altLang="ko-KR"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a:t>
            </a:r>
          </a:p>
          <a:p>
            <a:endParaRPr lang="en-US" altLang="zh-TW" sz="1200" b="1" dirty="0">
              <a:solidFill>
                <a:prstClr val="black"/>
              </a:solidFill>
              <a:latin typeface="DengXian" panose="02010600030101010101" pitchFamily="2" charset="-122"/>
              <a:ea typeface="DengXian" panose="02010600030101010101" pitchFamily="2" charset="-122"/>
            </a:endParaRPr>
          </a:p>
          <a:p>
            <a:r>
              <a:rPr lang="en-US" altLang="zh-TW" sz="2000" b="1" dirty="0">
                <a:solidFill>
                  <a:prstClr val="black"/>
                </a:solidFill>
                <a:latin typeface="DengXian" panose="02010600030101010101" pitchFamily="2" charset="-122"/>
                <a:ea typeface="DengXian" panose="02010600030101010101" pitchFamily="2" charset="-122"/>
              </a:rPr>
              <a:t>In the next lesson we will meet the following two character word: </a:t>
            </a:r>
          </a:p>
          <a:p>
            <a:r>
              <a:rPr lang="zh-CN" altLang="en-US" sz="2400" b="1" dirty="0">
                <a:solidFill>
                  <a:prstClr val="black"/>
                </a:solidFill>
                <a:latin typeface="DengXian" panose="02010600030101010101" pitchFamily="2" charset="-122"/>
                <a:ea typeface="DengXian" panose="02010600030101010101" pitchFamily="2" charset="-122"/>
              </a:rPr>
              <a:t>一 切</a:t>
            </a:r>
            <a:r>
              <a:rPr lang="en-US" altLang="zh-CN" sz="2000" b="1" dirty="0">
                <a:solidFill>
                  <a:prstClr val="black"/>
                </a:solidFill>
                <a:latin typeface="DengXian" panose="02010600030101010101" pitchFamily="2" charset="-122"/>
                <a:ea typeface="DengXian" panose="02010600030101010101" pitchFamily="2" charset="-122"/>
              </a:rPr>
              <a:t>,</a:t>
            </a:r>
            <a:r>
              <a:rPr lang="zh-CN" altLang="en-US" sz="2000" b="1" dirty="0">
                <a:solidFill>
                  <a:prstClr val="black"/>
                </a:solidFill>
                <a:latin typeface="DengXian" panose="02010600030101010101" pitchFamily="2" charset="-122"/>
                <a:ea typeface="DengXian" panose="02010600030101010101" pitchFamily="2" charset="-122"/>
              </a:rPr>
              <a:t> </a:t>
            </a:r>
            <a:r>
              <a:rPr lang="en-US" altLang="zh-CN" sz="2000" b="1" dirty="0">
                <a:solidFill>
                  <a:prstClr val="black"/>
                </a:solidFill>
                <a:latin typeface="DengXian" panose="02010600030101010101" pitchFamily="2" charset="-122"/>
                <a:ea typeface="DengXian" panose="02010600030101010101" pitchFamily="2" charset="-122"/>
              </a:rPr>
              <a:t>"everything" (il che  </a:t>
            </a:r>
            <a:r>
              <a:rPr lang="ko-KR" altLang="en-US" sz="2000" b="1" dirty="0">
                <a:solidFill>
                  <a:prstClr val="black"/>
                </a:solidFill>
                <a:latin typeface="+mj-ea"/>
                <a:ea typeface="+mj-ea"/>
              </a:rPr>
              <a:t>일체</a:t>
            </a:r>
            <a:r>
              <a:rPr lang="en-US" altLang="ko-KR" sz="2000" b="1" dirty="0">
                <a:solidFill>
                  <a:prstClr val="black"/>
                </a:solidFill>
                <a:latin typeface="DengXian" panose="02010600030101010101" pitchFamily="2" charset="-122"/>
                <a:ea typeface="DengXian" panose="02010600030101010101" pitchFamily="2" charset="-122"/>
              </a:rPr>
              <a:t>)</a:t>
            </a:r>
          </a:p>
          <a:p>
            <a:endParaRPr kumimoji="0" lang="en-US" altLang="zh-TW" sz="12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r>
              <a:rPr lang="en-US" altLang="zh-TW" sz="2000" b="1" dirty="0">
                <a:solidFill>
                  <a:prstClr val="black"/>
                </a:solidFill>
                <a:latin typeface="DengXian" panose="02010600030101010101" pitchFamily="2" charset="-122"/>
                <a:ea typeface="DengXian" panose="02010600030101010101" pitchFamily="2" charset="-122"/>
              </a:rPr>
              <a:t>These can be combined to make: </a:t>
            </a:r>
            <a:r>
              <a:rPr lang="zh-CN" altLang="en-US" sz="2000" b="1" dirty="0">
                <a:solidFill>
                  <a:prstClr val="black"/>
                </a:solidFill>
                <a:latin typeface="DengXian" panose="02010600030101010101" pitchFamily="2" charset="-122"/>
                <a:ea typeface="DengXian" panose="02010600030101010101" pitchFamily="2" charset="-122"/>
              </a:rPr>
              <a:t>一切皆空  </a:t>
            </a:r>
            <a:r>
              <a:rPr lang="en-US" altLang="zh-CN" sz="2000" b="1" dirty="0">
                <a:solidFill>
                  <a:prstClr val="black"/>
                </a:solidFill>
                <a:latin typeface="DengXian" panose="02010600030101010101" pitchFamily="2" charset="-122"/>
                <a:ea typeface="DengXian" panose="02010600030101010101" pitchFamily="2" charset="-122"/>
              </a:rPr>
              <a:t>"everything all empty" </a:t>
            </a:r>
            <a:endParaRPr kumimoji="0" lang="en-US" altLang="zh-TW"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endParaRPr lang="en-US" sz="1200" dirty="0"/>
          </a:p>
          <a:p>
            <a:r>
              <a:rPr lang="en-US" sz="1400" dirty="0"/>
              <a:t>"How do we develop this understanding of the non-substantiality or </a:t>
            </a:r>
            <a:r>
              <a:rPr lang="en-US" sz="1400" b="1" dirty="0"/>
              <a:t>emptiness of everything</a:t>
            </a:r>
            <a:r>
              <a:rPr lang="en-US" sz="1400" dirty="0"/>
              <a:t>? It is not enough just to imagine that everything is empty and devoid of substantial existence. It is not enough to simply keep repeating this verse in one’s mind, almost like a formula; that is also not adequate. What is required is to develop a genuine insight into emptiness through a rational process of analysis and through a process of reflection.</a:t>
            </a:r>
          </a:p>
          <a:p>
            <a:endParaRPr lang="en-US" sz="800" dirty="0"/>
          </a:p>
          <a:p>
            <a:r>
              <a:rPr lang="en-US" sz="1400" dirty="0"/>
              <a:t>"One of the most effective ways to understand everything as empty of substantial reality is to understand the interdependent nature of reality. What is unique about dependent origination is that within this understanding there is a possibility to find a middle way between total nothingness on the one hand, and substantial or independent existence on the other. So by finding that true middle way, one can arrive at a genuine understanding and insight into emptiness.</a:t>
            </a:r>
          </a:p>
          <a:p>
            <a:endParaRPr lang="en-US" sz="800" dirty="0"/>
          </a:p>
          <a:p>
            <a:r>
              <a:rPr lang="en-US" sz="1400" dirty="0"/>
              <a:t>"Once this kind of insight into emptiness is found in one’s meditation through a rational process and deep contemplation, then there is a kind of new-quality when you interact with the world and the objects around you. There is a new quality to your engagement with the world because there is this awareness of the illusion-like nature of reality. The text suggests that practitioners should engage in mind training with this awareness of the illusory nature of reality."</a:t>
            </a:r>
          </a:p>
        </p:txBody>
      </p:sp>
      <p:sp>
        <p:nvSpPr>
          <p:cNvPr id="5" name="TextBox 4">
            <a:extLst>
              <a:ext uri="{FF2B5EF4-FFF2-40B4-BE49-F238E27FC236}">
                <a16:creationId xmlns:a16="http://schemas.microsoft.com/office/drawing/2014/main" id="{5BCACB98-A385-93AE-7ACA-E5D8DD6CADF6}"/>
              </a:ext>
            </a:extLst>
          </p:cNvPr>
          <p:cNvSpPr txBox="1"/>
          <p:nvPr/>
        </p:nvSpPr>
        <p:spPr>
          <a:xfrm>
            <a:off x="142875" y="135731"/>
            <a:ext cx="11865769"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4.19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Four)</a:t>
            </a:r>
          </a:p>
        </p:txBody>
      </p:sp>
      <p:pic>
        <p:nvPicPr>
          <p:cNvPr id="8" name="Picture 7">
            <a:extLst>
              <a:ext uri="{FF2B5EF4-FFF2-40B4-BE49-F238E27FC236}">
                <a16:creationId xmlns:a16="http://schemas.microsoft.com/office/drawing/2014/main" id="{2B438A5C-39C6-C8DC-1E90-EB268DC0DECD}"/>
              </a:ext>
            </a:extLst>
          </p:cNvPr>
          <p:cNvPicPr>
            <a:picLocks noChangeAspect="1"/>
          </p:cNvPicPr>
          <p:nvPr/>
        </p:nvPicPr>
        <p:blipFill>
          <a:blip r:embed="rId2"/>
          <a:stretch>
            <a:fillRect/>
          </a:stretch>
        </p:blipFill>
        <p:spPr>
          <a:xfrm>
            <a:off x="9136856" y="922635"/>
            <a:ext cx="2525310" cy="3103733"/>
          </a:xfrm>
          <a:prstGeom prst="rect">
            <a:avLst/>
          </a:prstGeom>
        </p:spPr>
      </p:pic>
      <p:sp>
        <p:nvSpPr>
          <p:cNvPr id="9" name="TextBox 8">
            <a:extLst>
              <a:ext uri="{FF2B5EF4-FFF2-40B4-BE49-F238E27FC236}">
                <a16:creationId xmlns:a16="http://schemas.microsoft.com/office/drawing/2014/main" id="{6EA2EB4E-F08A-11BB-18EA-8640D806C052}"/>
              </a:ext>
            </a:extLst>
          </p:cNvPr>
          <p:cNvSpPr txBox="1"/>
          <p:nvPr/>
        </p:nvSpPr>
        <p:spPr>
          <a:xfrm>
            <a:off x="9136856" y="4026368"/>
            <a:ext cx="2525310" cy="2616101"/>
          </a:xfrm>
          <a:prstGeom prst="rect">
            <a:avLst/>
          </a:prstGeom>
          <a:noFill/>
        </p:spPr>
        <p:txBody>
          <a:bodyPr wrap="square" rtlCol="0">
            <a:spAutoFit/>
          </a:bodyPr>
          <a:lstStyle/>
          <a:p>
            <a:r>
              <a:rPr lang="en-US" sz="1600" dirty="0"/>
              <a:t>The quote to the left is from "Basically Good", an article by His Holiness the Dalai Lama that appeared in the May 29, 2016 issue of </a:t>
            </a:r>
            <a:r>
              <a:rPr lang="en-US" sz="1600" b="1" i="1" dirty="0"/>
              <a:t>Lion's Roar</a:t>
            </a:r>
            <a:r>
              <a:rPr lang="en-US" sz="1600" dirty="0"/>
              <a:t> magazine.</a:t>
            </a:r>
          </a:p>
          <a:p>
            <a:pPr algn="ctr"/>
            <a:r>
              <a:rPr lang="en-US" sz="1600" dirty="0">
                <a:hlinkClick r:id="rId3"/>
              </a:rPr>
              <a:t>https://www.lionsroar.com/basically-good/</a:t>
            </a:r>
            <a:endParaRPr lang="en-US" sz="1600" dirty="0"/>
          </a:p>
          <a:p>
            <a:endParaRPr lang="en-US" dirty="0"/>
          </a:p>
          <a:p>
            <a:endParaRPr lang="en-US" dirty="0"/>
          </a:p>
        </p:txBody>
      </p:sp>
      <p:sp>
        <p:nvSpPr>
          <p:cNvPr id="10" name="Rectangle 9">
            <a:extLst>
              <a:ext uri="{FF2B5EF4-FFF2-40B4-BE49-F238E27FC236}">
                <a16:creationId xmlns:a16="http://schemas.microsoft.com/office/drawing/2014/main" id="{EC59A7C9-1373-C814-2CF8-12DDCFDE4C20}"/>
              </a:ext>
            </a:extLst>
          </p:cNvPr>
          <p:cNvSpPr/>
          <p:nvPr/>
        </p:nvSpPr>
        <p:spPr>
          <a:xfrm>
            <a:off x="9043988" y="742950"/>
            <a:ext cx="2686050" cy="539353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8DF122F-DDDC-D766-9649-5237A4CF1530}"/>
              </a:ext>
            </a:extLst>
          </p:cNvPr>
          <p:cNvSpPr/>
          <p:nvPr/>
        </p:nvSpPr>
        <p:spPr>
          <a:xfrm>
            <a:off x="364332" y="1041991"/>
            <a:ext cx="5005110" cy="7123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2830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57168A7-BDFA-A8F6-D17D-76E339C73ECD}"/>
              </a:ext>
            </a:extLst>
          </p:cNvPr>
          <p:cNvSpPr>
            <a:spLocks noGrp="1"/>
          </p:cNvSpPr>
          <p:nvPr>
            <p:ph type="ftr" sz="quarter" idx="11"/>
          </p:nvPr>
        </p:nvSpPr>
        <p:spPr/>
        <p:txBody>
          <a:bodyPr/>
          <a:lstStyle/>
          <a:p>
            <a:r>
              <a:rPr lang="en-US"/>
              <a:t>Xuanzang's Heart Sutra in Sino-Korean</a:t>
            </a:r>
            <a:endParaRPr lang="en-US" dirty="0"/>
          </a:p>
        </p:txBody>
      </p:sp>
      <p:sp>
        <p:nvSpPr>
          <p:cNvPr id="3" name="TextBox 2">
            <a:extLst>
              <a:ext uri="{FF2B5EF4-FFF2-40B4-BE49-F238E27FC236}">
                <a16:creationId xmlns:a16="http://schemas.microsoft.com/office/drawing/2014/main" id="{7317EFB2-A01B-822E-EE5B-DF3082ADB781}"/>
              </a:ext>
            </a:extLst>
          </p:cNvPr>
          <p:cNvSpPr txBox="1"/>
          <p:nvPr/>
        </p:nvSpPr>
        <p:spPr>
          <a:xfrm>
            <a:off x="71438" y="57150"/>
            <a:ext cx="12065793"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4.20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Four)</a:t>
            </a:r>
          </a:p>
        </p:txBody>
      </p:sp>
      <p:sp>
        <p:nvSpPr>
          <p:cNvPr id="4" name="TextBox 3">
            <a:extLst>
              <a:ext uri="{FF2B5EF4-FFF2-40B4-BE49-F238E27FC236}">
                <a16:creationId xmlns:a16="http://schemas.microsoft.com/office/drawing/2014/main" id="{59918B14-1C13-0AFF-8B61-070D9877120E}"/>
              </a:ext>
            </a:extLst>
          </p:cNvPr>
          <p:cNvSpPr txBox="1"/>
          <p:nvPr/>
        </p:nvSpPr>
        <p:spPr>
          <a:xfrm>
            <a:off x="264319" y="671512"/>
            <a:ext cx="8251031" cy="5909310"/>
          </a:xfrm>
          <a:prstGeom prst="rect">
            <a:avLst/>
          </a:prstGeom>
          <a:noFill/>
        </p:spPr>
        <p:txBody>
          <a:bodyPr wrap="square" rtlCol="0">
            <a:spAutoFit/>
          </a:bodyPr>
          <a:lstStyle/>
          <a:p>
            <a:r>
              <a:rPr lang="en-US" dirty="0"/>
              <a:t>One of the problems with Sunyata (</a:t>
            </a:r>
            <a:r>
              <a:rPr lang="en-US" dirty="0" err="1"/>
              <a:t>Śūnyatā</a:t>
            </a:r>
            <a:r>
              <a:rPr lang="en-US" dirty="0"/>
              <a:t>,</a:t>
            </a:r>
            <a:r>
              <a:rPr lang="hi-IN" dirty="0"/>
              <a:t> शून्यता</a:t>
            </a:r>
            <a:r>
              <a:rPr lang="en-US" dirty="0"/>
              <a:t>), aka "Emptiness", is that it really  isn't that hard to get a little glimpse of it. Then the real problem comes when someone mistakes such a brief glimpse with a full understanding, or what the Dalai Lama refers to as "a genuine insight into emptiness". Gaining a little bit of understanding of Sunyata is a good thing, as long as you keep going, instead of saying, "oh! - this is it! – I've got it!"</a:t>
            </a:r>
          </a:p>
          <a:p>
            <a:endParaRPr lang="en-US" dirty="0"/>
          </a:p>
          <a:p>
            <a:r>
              <a:rPr lang="en-US" dirty="0"/>
              <a:t>Another, related problem, is to think that Mahayana Buddhist philosophy teaches that ultimately nothing really matters, since it's all just "nothing" anyway. Zen Master Seung </a:t>
            </a:r>
            <a:r>
              <a:rPr lang="en-US" dirty="0" err="1"/>
              <a:t>Sahn</a:t>
            </a:r>
            <a:r>
              <a:rPr lang="en-US" dirty="0"/>
              <a:t> taught that however deep one's understanding of emptiness is, one should never lose sight of what he called "correct function". The title of his most famous book relates directly to this issue: "Dropping Ashes on the Buddha". Despite its ultimately empty nature, treating a statue of the Buddha as an ashtray is not "correct function".</a:t>
            </a:r>
          </a:p>
          <a:p>
            <a:endParaRPr lang="en-US" dirty="0"/>
          </a:p>
          <a:p>
            <a:r>
              <a:rPr lang="en-US" dirty="0"/>
              <a:t>Thich </a:t>
            </a:r>
            <a:r>
              <a:rPr lang="en-US" dirty="0" err="1"/>
              <a:t>Nhat</a:t>
            </a:r>
            <a:r>
              <a:rPr lang="en-US" dirty="0"/>
              <a:t> Hanh was of the opinion that this is such a grave issue that </a:t>
            </a:r>
            <a:r>
              <a:rPr lang="en-US" dirty="0" err="1"/>
              <a:t>Xuanzang's</a:t>
            </a:r>
            <a:r>
              <a:rPr lang="en-US" dirty="0"/>
              <a:t> Heart Sutra needs to be changed to make it more obvious that it does not advocate a nihilistic point of view. In 2014 he presented a new "translation" of the Heart Sutra which was in fact (and he himself very clearly explains this) not really a "translation" but rather a revision of </a:t>
            </a:r>
            <a:r>
              <a:rPr lang="en-US" dirty="0" err="1"/>
              <a:t>Xuanzang's</a:t>
            </a:r>
            <a:r>
              <a:rPr lang="en-US" dirty="0"/>
              <a:t> Heart Sutra. In fact, Thich </a:t>
            </a:r>
            <a:r>
              <a:rPr lang="en-US" dirty="0" err="1"/>
              <a:t>Nhat</a:t>
            </a:r>
            <a:r>
              <a:rPr lang="en-US" dirty="0"/>
              <a:t> Hanh criticizes both </a:t>
            </a:r>
            <a:r>
              <a:rPr lang="en-US" dirty="0" err="1"/>
              <a:t>Xuanzang</a:t>
            </a:r>
            <a:r>
              <a:rPr lang="en-US" dirty="0"/>
              <a:t>, and the Sixth Ancestor Hui Neng for presenting a "wrong view" of emptiness.</a:t>
            </a:r>
          </a:p>
        </p:txBody>
      </p:sp>
      <p:pic>
        <p:nvPicPr>
          <p:cNvPr id="6" name="Picture 5">
            <a:extLst>
              <a:ext uri="{FF2B5EF4-FFF2-40B4-BE49-F238E27FC236}">
                <a16:creationId xmlns:a16="http://schemas.microsoft.com/office/drawing/2014/main" id="{128F63F3-4775-1729-4215-55300E08993C}"/>
              </a:ext>
            </a:extLst>
          </p:cNvPr>
          <p:cNvPicPr>
            <a:picLocks noChangeAspect="1"/>
          </p:cNvPicPr>
          <p:nvPr/>
        </p:nvPicPr>
        <p:blipFill>
          <a:blip r:embed="rId2"/>
          <a:stretch>
            <a:fillRect/>
          </a:stretch>
        </p:blipFill>
        <p:spPr>
          <a:xfrm>
            <a:off x="8806921" y="790113"/>
            <a:ext cx="3041578" cy="4604505"/>
          </a:xfrm>
          <a:prstGeom prst="rect">
            <a:avLst/>
          </a:prstGeom>
        </p:spPr>
      </p:pic>
      <p:sp>
        <p:nvSpPr>
          <p:cNvPr id="7" name="TextBox 6">
            <a:extLst>
              <a:ext uri="{FF2B5EF4-FFF2-40B4-BE49-F238E27FC236}">
                <a16:creationId xmlns:a16="http://schemas.microsoft.com/office/drawing/2014/main" id="{19F181B0-A46E-DCA3-DF56-EA7C8477BECF}"/>
              </a:ext>
            </a:extLst>
          </p:cNvPr>
          <p:cNvSpPr txBox="1"/>
          <p:nvPr/>
        </p:nvSpPr>
        <p:spPr>
          <a:xfrm>
            <a:off x="8806922" y="5394618"/>
            <a:ext cx="3041578" cy="923330"/>
          </a:xfrm>
          <a:prstGeom prst="rect">
            <a:avLst/>
          </a:prstGeom>
          <a:noFill/>
        </p:spPr>
        <p:txBody>
          <a:bodyPr wrap="square" rtlCol="0">
            <a:spAutoFit/>
          </a:bodyPr>
          <a:lstStyle/>
          <a:p>
            <a:pPr algn="ctr"/>
            <a:r>
              <a:rPr lang="en-US" sz="1200" b="1" i="1" dirty="0"/>
              <a:t>The Other Shore: A New Translation of the Heart Sutra with Commentaries </a:t>
            </a:r>
          </a:p>
          <a:p>
            <a:pPr algn="ctr"/>
            <a:r>
              <a:rPr lang="en-US" sz="1200" dirty="0"/>
              <a:t>by Thich </a:t>
            </a:r>
            <a:r>
              <a:rPr lang="en-US" sz="1200" dirty="0" err="1"/>
              <a:t>Nhat</a:t>
            </a:r>
            <a:r>
              <a:rPr lang="en-US" sz="1200" dirty="0"/>
              <a:t> Hanh</a:t>
            </a:r>
            <a:endParaRPr lang="en-US" sz="900" dirty="0"/>
          </a:p>
          <a:p>
            <a:pPr algn="ctr"/>
            <a:r>
              <a:rPr lang="en-US" sz="900" dirty="0">
                <a:hlinkClick r:id="rId3"/>
              </a:rPr>
              <a:t>https://www.parallax.org/product/the-other-shore-a-new-translation-of-the-heart-sutra-with-commentaries/</a:t>
            </a:r>
            <a:endParaRPr lang="en-US" sz="900" dirty="0"/>
          </a:p>
        </p:txBody>
      </p:sp>
    </p:spTree>
    <p:extLst>
      <p:ext uri="{BB962C8B-B14F-4D97-AF65-F5344CB8AC3E}">
        <p14:creationId xmlns:p14="http://schemas.microsoft.com/office/powerpoint/2010/main" val="2318326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0050AE2-E315-FF2E-F0DD-C28DF5247470}"/>
              </a:ext>
            </a:extLst>
          </p:cNvPr>
          <p:cNvSpPr>
            <a:spLocks noGrp="1"/>
          </p:cNvSpPr>
          <p:nvPr>
            <p:ph type="ftr" sz="quarter" idx="11"/>
          </p:nvPr>
        </p:nvSpPr>
        <p:spPr/>
        <p:txBody>
          <a:bodyPr/>
          <a:lstStyle/>
          <a:p>
            <a:r>
              <a:rPr lang="en-US"/>
              <a:t>Xuanzang's Heart Sutra in Sino-Korean</a:t>
            </a:r>
            <a:endParaRPr lang="en-US" dirty="0"/>
          </a:p>
        </p:txBody>
      </p:sp>
      <p:sp>
        <p:nvSpPr>
          <p:cNvPr id="3" name="TextBox 2">
            <a:extLst>
              <a:ext uri="{FF2B5EF4-FFF2-40B4-BE49-F238E27FC236}">
                <a16:creationId xmlns:a16="http://schemas.microsoft.com/office/drawing/2014/main" id="{096BFD65-4D32-903F-72EA-F762AE58E02A}"/>
              </a:ext>
            </a:extLst>
          </p:cNvPr>
          <p:cNvSpPr txBox="1"/>
          <p:nvPr/>
        </p:nvSpPr>
        <p:spPr>
          <a:xfrm>
            <a:off x="142504" y="83127"/>
            <a:ext cx="11922826"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4.21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Four)</a:t>
            </a:r>
          </a:p>
        </p:txBody>
      </p:sp>
      <p:sp>
        <p:nvSpPr>
          <p:cNvPr id="4" name="TextBox 3">
            <a:extLst>
              <a:ext uri="{FF2B5EF4-FFF2-40B4-BE49-F238E27FC236}">
                <a16:creationId xmlns:a16="http://schemas.microsoft.com/office/drawing/2014/main" id="{DCB7DD56-AD73-1E5D-2BC4-886F298553F1}"/>
              </a:ext>
            </a:extLst>
          </p:cNvPr>
          <p:cNvSpPr txBox="1"/>
          <p:nvPr/>
        </p:nvSpPr>
        <p:spPr>
          <a:xfrm>
            <a:off x="356210" y="843677"/>
            <a:ext cx="8157442" cy="5447645"/>
          </a:xfrm>
          <a:prstGeom prst="rect">
            <a:avLst/>
          </a:prstGeom>
          <a:noFill/>
        </p:spPr>
        <p:txBody>
          <a:bodyPr wrap="square" rtlCol="0">
            <a:spAutoFit/>
          </a:bodyPr>
          <a:lstStyle/>
          <a:p>
            <a:r>
              <a:rPr lang="en-US" b="1" dirty="0"/>
              <a:t>Sutra's featuring </a:t>
            </a:r>
            <a:r>
              <a:rPr lang="en-US" b="1" dirty="0" err="1"/>
              <a:t>Avalokitesvara</a:t>
            </a:r>
            <a:r>
              <a:rPr lang="en-US" b="1" dirty="0"/>
              <a:t> (mostly taken from Chün-fang </a:t>
            </a:r>
            <a:r>
              <a:rPr lang="en-US" b="1" dirty="0" err="1"/>
              <a:t>Yü's</a:t>
            </a:r>
            <a:r>
              <a:rPr lang="en-US" b="1" dirty="0"/>
              <a:t> book, </a:t>
            </a:r>
            <a:r>
              <a:rPr lang="en-US" b="1" dirty="0" err="1"/>
              <a:t>Kuan</a:t>
            </a:r>
            <a:r>
              <a:rPr lang="en-US" b="1" dirty="0"/>
              <a:t>-yin: The Chinese Transformation of </a:t>
            </a:r>
            <a:r>
              <a:rPr lang="en-US" b="1" dirty="0" err="1"/>
              <a:t>Avalokitesvara</a:t>
            </a:r>
            <a:r>
              <a:rPr lang="en-US" b="1" dirty="0"/>
              <a:t> pp. 31-104)</a:t>
            </a:r>
          </a:p>
          <a:p>
            <a:endParaRPr lang="en-US" b="1" dirty="0"/>
          </a:p>
          <a:p>
            <a:r>
              <a:rPr lang="en-US" dirty="0"/>
              <a:t>1. </a:t>
            </a:r>
            <a:r>
              <a:rPr lang="en-US" b="1" dirty="0"/>
              <a:t>Prediction of future Buddhahood and being a successor to Amitabha:</a:t>
            </a:r>
          </a:p>
          <a:p>
            <a:r>
              <a:rPr lang="en-US" sz="1600" dirty="0"/>
              <a:t>	Sutra of </a:t>
            </a:r>
            <a:r>
              <a:rPr lang="en-US" sz="1600" dirty="0" err="1"/>
              <a:t>Kuan</a:t>
            </a:r>
            <a:r>
              <a:rPr lang="en-US" sz="1600" dirty="0"/>
              <a:t>-shih-yin Bodhisattva’s Receiving Prediction, </a:t>
            </a:r>
            <a:r>
              <a:rPr lang="en-US" sz="1600" dirty="0" err="1"/>
              <a:t>Karuha-puhdarika</a:t>
            </a:r>
            <a:r>
              <a:rPr lang="en-US" sz="1600" dirty="0"/>
              <a:t> </a:t>
            </a:r>
          </a:p>
          <a:p>
            <a:r>
              <a:rPr lang="en-US" sz="1600" dirty="0"/>
              <a:t>	Sutra, Sutra of the Original Cause for </a:t>
            </a:r>
            <a:r>
              <a:rPr lang="en-US" sz="1600" dirty="0" err="1"/>
              <a:t>Kuan</a:t>
            </a:r>
            <a:r>
              <a:rPr lang="en-US" sz="1600" dirty="0"/>
              <a:t>-shih-yin Bodhisattva’s Rebirth in </a:t>
            </a:r>
          </a:p>
          <a:p>
            <a:r>
              <a:rPr lang="en-US" sz="1600" dirty="0"/>
              <a:t>	the Pure Land</a:t>
            </a:r>
          </a:p>
          <a:p>
            <a:endParaRPr lang="en-US" sz="1600" dirty="0"/>
          </a:p>
          <a:p>
            <a:r>
              <a:rPr lang="en-US" dirty="0"/>
              <a:t>2. </a:t>
            </a:r>
            <a:r>
              <a:rPr lang="en-US" b="1" dirty="0" err="1"/>
              <a:t>Avalokitesvara</a:t>
            </a:r>
            <a:r>
              <a:rPr lang="en-US" b="1" dirty="0"/>
              <a:t> as a Savior:</a:t>
            </a:r>
          </a:p>
          <a:p>
            <a:r>
              <a:rPr lang="en-US" sz="1600" dirty="0"/>
              <a:t>	Lotus Sutra, Sutra of Visualization on </a:t>
            </a:r>
            <a:r>
              <a:rPr lang="en-US" sz="1600" dirty="0" err="1"/>
              <a:t>Amitayus</a:t>
            </a:r>
            <a:r>
              <a:rPr lang="en-US" sz="1600" dirty="0"/>
              <a:t> Buddha, </a:t>
            </a:r>
            <a:r>
              <a:rPr lang="en-US" sz="1600" dirty="0" err="1"/>
              <a:t>Surangama</a:t>
            </a:r>
            <a:r>
              <a:rPr lang="en-US" sz="1600" dirty="0"/>
              <a:t> Sutra, </a:t>
            </a:r>
          </a:p>
          <a:p>
            <a:r>
              <a:rPr lang="en-US" sz="1600" dirty="0"/>
              <a:t>	The Great </a:t>
            </a:r>
            <a:r>
              <a:rPr lang="en-US" sz="1600" dirty="0" err="1"/>
              <a:t>Prajña</a:t>
            </a:r>
            <a:r>
              <a:rPr lang="en-US" sz="1600" dirty="0"/>
              <a:t>-paramita Sutra, </a:t>
            </a:r>
            <a:r>
              <a:rPr lang="en-US" sz="1600" dirty="0" err="1"/>
              <a:t>Avatamsaka</a:t>
            </a:r>
            <a:r>
              <a:rPr lang="en-US" sz="1600" dirty="0"/>
              <a:t> Sutra, Heart Sutra,  Mahavairocana </a:t>
            </a:r>
          </a:p>
          <a:p>
            <a:r>
              <a:rPr lang="en-US" sz="1600" dirty="0"/>
              <a:t>	Sutra, </a:t>
            </a:r>
            <a:r>
              <a:rPr lang="en-US" sz="1600" dirty="0" err="1"/>
              <a:t>Tattvasaggraha</a:t>
            </a:r>
            <a:r>
              <a:rPr lang="en-US" sz="1600" dirty="0"/>
              <a:t> Sutra, </a:t>
            </a:r>
            <a:r>
              <a:rPr lang="en-US" sz="1600" dirty="0" err="1"/>
              <a:t>Ksitigarbha</a:t>
            </a:r>
            <a:r>
              <a:rPr lang="en-US" sz="1600" dirty="0"/>
              <a:t> Sutra</a:t>
            </a:r>
          </a:p>
          <a:p>
            <a:endParaRPr lang="en-US" sz="1600" dirty="0"/>
          </a:p>
          <a:p>
            <a:r>
              <a:rPr lang="en-US" dirty="0"/>
              <a:t>3. </a:t>
            </a:r>
            <a:r>
              <a:rPr lang="en-US" b="1" dirty="0"/>
              <a:t>Sutras in which </a:t>
            </a:r>
            <a:r>
              <a:rPr lang="en-US" b="1" dirty="0" err="1"/>
              <a:t>Avalokitesvara</a:t>
            </a:r>
            <a:r>
              <a:rPr lang="en-US" b="1" dirty="0"/>
              <a:t> teaches </a:t>
            </a:r>
            <a:r>
              <a:rPr lang="en-US" b="1" dirty="0" err="1"/>
              <a:t>Dharanis</a:t>
            </a:r>
            <a:r>
              <a:rPr lang="en-US" b="1" dirty="0"/>
              <a:t>:</a:t>
            </a:r>
          </a:p>
          <a:p>
            <a:r>
              <a:rPr lang="en-US" sz="1600" dirty="0"/>
              <a:t>	</a:t>
            </a:r>
            <a:r>
              <a:rPr lang="en-US" sz="1600" dirty="0" err="1"/>
              <a:t>Dharahi</a:t>
            </a:r>
            <a:r>
              <a:rPr lang="en-US" sz="1600" dirty="0"/>
              <a:t> Sutra of Invoking </a:t>
            </a:r>
            <a:r>
              <a:rPr lang="en-US" sz="1600" dirty="0" err="1"/>
              <a:t>Avalokitesvara</a:t>
            </a:r>
            <a:r>
              <a:rPr lang="en-US" sz="1600" dirty="0"/>
              <a:t> Bodhisattva to Dissipate Poison and Harm (a </a:t>
            </a:r>
          </a:p>
          <a:p>
            <a:r>
              <a:rPr lang="en-US" sz="1600" dirty="0"/>
              <a:t>	favorite of </a:t>
            </a:r>
            <a:r>
              <a:rPr lang="en-US" sz="1600" dirty="0" err="1"/>
              <a:t>Zhiyi</a:t>
            </a:r>
            <a:r>
              <a:rPr lang="en-US" sz="1600" dirty="0"/>
              <a:t>); Sutra of the Divine Dharani on the Eleven-headed </a:t>
            </a:r>
            <a:r>
              <a:rPr lang="en-US" sz="1600" dirty="0" err="1"/>
              <a:t>Avalokitesvara</a:t>
            </a:r>
            <a:r>
              <a:rPr lang="en-US" sz="1600" dirty="0"/>
              <a:t> </a:t>
            </a:r>
          </a:p>
          <a:p>
            <a:r>
              <a:rPr lang="en-US" sz="1600" dirty="0"/>
              <a:t>	[Spoken] by the Buddha; Dharani Sutra of </a:t>
            </a:r>
            <a:r>
              <a:rPr lang="en-US" sz="1600" dirty="0" err="1"/>
              <a:t>Amoghapasa</a:t>
            </a:r>
            <a:r>
              <a:rPr lang="en-US" sz="1600" dirty="0"/>
              <a:t>; Sutra of the Secret Method </a:t>
            </a:r>
          </a:p>
          <a:p>
            <a:r>
              <a:rPr lang="en-US" sz="1600" dirty="0"/>
              <a:t>	[Spoken] by Master Perceiver Bodhisattva Who Has a Thousand Luminous Eyes; </a:t>
            </a:r>
          </a:p>
          <a:p>
            <a:r>
              <a:rPr lang="en-US" sz="1600" dirty="0"/>
              <a:t>	</a:t>
            </a:r>
            <a:r>
              <a:rPr lang="en-US" sz="1600" b="1" dirty="0"/>
              <a:t>Thousand-Handed and Thousand-Eyed </a:t>
            </a:r>
            <a:r>
              <a:rPr lang="en-US" sz="1600" b="1" dirty="0" err="1"/>
              <a:t>Avalokitesvara</a:t>
            </a:r>
            <a:r>
              <a:rPr lang="en-US" sz="1600" b="1" dirty="0"/>
              <a:t> Bodhisattva's Vast, Perfect, </a:t>
            </a:r>
          </a:p>
          <a:p>
            <a:r>
              <a:rPr lang="en-US" sz="1600" b="1" dirty="0"/>
              <a:t>	Unimpeded, Great-Compassionate Heart Dharani Sutra (this is the Sutra that </a:t>
            </a:r>
          </a:p>
          <a:p>
            <a:r>
              <a:rPr lang="en-US" sz="1600" b="1" dirty="0"/>
              <a:t>	contains the Great Dharani)</a:t>
            </a:r>
          </a:p>
        </p:txBody>
      </p:sp>
      <p:pic>
        <p:nvPicPr>
          <p:cNvPr id="5" name="Picture 4">
            <a:extLst>
              <a:ext uri="{FF2B5EF4-FFF2-40B4-BE49-F238E27FC236}">
                <a16:creationId xmlns:a16="http://schemas.microsoft.com/office/drawing/2014/main" id="{0C9AD26F-6D6F-F365-D015-36606D95B23B}"/>
              </a:ext>
            </a:extLst>
          </p:cNvPr>
          <p:cNvPicPr>
            <a:picLocks noChangeAspect="1"/>
          </p:cNvPicPr>
          <p:nvPr/>
        </p:nvPicPr>
        <p:blipFill>
          <a:blip r:embed="rId2"/>
          <a:stretch>
            <a:fillRect/>
          </a:stretch>
        </p:blipFill>
        <p:spPr>
          <a:xfrm>
            <a:off x="8639701" y="865255"/>
            <a:ext cx="3046708" cy="3046708"/>
          </a:xfrm>
          <a:prstGeom prst="rect">
            <a:avLst/>
          </a:prstGeom>
        </p:spPr>
      </p:pic>
      <p:sp>
        <p:nvSpPr>
          <p:cNvPr id="6" name="TextBox 5">
            <a:extLst>
              <a:ext uri="{FF2B5EF4-FFF2-40B4-BE49-F238E27FC236}">
                <a16:creationId xmlns:a16="http://schemas.microsoft.com/office/drawing/2014/main" id="{8B67DE3A-A4CD-7295-1C38-47305CADE9D0}"/>
              </a:ext>
            </a:extLst>
          </p:cNvPr>
          <p:cNvSpPr txBox="1"/>
          <p:nvPr/>
        </p:nvSpPr>
        <p:spPr>
          <a:xfrm>
            <a:off x="8639701" y="4188539"/>
            <a:ext cx="3046708" cy="2123658"/>
          </a:xfrm>
          <a:prstGeom prst="rect">
            <a:avLst/>
          </a:prstGeom>
          <a:noFill/>
        </p:spPr>
        <p:txBody>
          <a:bodyPr wrap="square" rtlCol="0">
            <a:spAutoFit/>
          </a:bodyPr>
          <a:lstStyle/>
          <a:p>
            <a:pPr algn="ctr"/>
            <a:r>
              <a:rPr lang="en-US" sz="2000" b="1" dirty="0"/>
              <a:t>Chün-Fang </a:t>
            </a:r>
            <a:r>
              <a:rPr lang="en-US" sz="2000" b="1" dirty="0" err="1"/>
              <a:t>Yü</a:t>
            </a:r>
            <a:endParaRPr lang="en-US" sz="2000" b="1" dirty="0"/>
          </a:p>
          <a:p>
            <a:pPr algn="ctr"/>
            <a:r>
              <a:rPr lang="en-US" sz="1600" dirty="0"/>
              <a:t>Sheng Yen Professor Emerita of Chinese Buddhism, Departments of Religion and East Asian Languages and Cultures, Columbia University</a:t>
            </a:r>
          </a:p>
          <a:p>
            <a:pPr algn="ctr"/>
            <a:r>
              <a:rPr lang="en-US" sz="1600" dirty="0">
                <a:hlinkClick r:id="rId3"/>
              </a:rPr>
              <a:t>https://religion.columbia.edu/content/chun-fang-yu</a:t>
            </a:r>
            <a:endParaRPr lang="en-US" sz="1600" dirty="0"/>
          </a:p>
        </p:txBody>
      </p:sp>
    </p:spTree>
    <p:extLst>
      <p:ext uri="{BB962C8B-B14F-4D97-AF65-F5344CB8AC3E}">
        <p14:creationId xmlns:p14="http://schemas.microsoft.com/office/powerpoint/2010/main" val="1198479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0AD6693-186F-5E42-AE23-D8F6628A259C}"/>
              </a:ext>
            </a:extLst>
          </p:cNvPr>
          <p:cNvSpPr>
            <a:spLocks noGrp="1"/>
          </p:cNvSpPr>
          <p:nvPr>
            <p:ph type="ftr" sz="quarter" idx="11"/>
          </p:nvPr>
        </p:nvSpPr>
        <p:spPr/>
        <p:txBody>
          <a:bodyPr/>
          <a:lstStyle/>
          <a:p>
            <a:r>
              <a:rPr lang="en-US"/>
              <a:t>Xuanzang's Heart Sutra in Sino-Korean</a:t>
            </a:r>
            <a:endParaRPr lang="en-US" dirty="0"/>
          </a:p>
        </p:txBody>
      </p:sp>
      <p:sp>
        <p:nvSpPr>
          <p:cNvPr id="3" name="TextBox 2">
            <a:extLst>
              <a:ext uri="{FF2B5EF4-FFF2-40B4-BE49-F238E27FC236}">
                <a16:creationId xmlns:a16="http://schemas.microsoft.com/office/drawing/2014/main" id="{B952E2AE-2673-D0A5-148D-8E919EDBD759}"/>
              </a:ext>
            </a:extLst>
          </p:cNvPr>
          <p:cNvSpPr txBox="1"/>
          <p:nvPr/>
        </p:nvSpPr>
        <p:spPr>
          <a:xfrm>
            <a:off x="367632" y="669428"/>
            <a:ext cx="8288976" cy="5847755"/>
          </a:xfrm>
          <a:prstGeom prst="rect">
            <a:avLst/>
          </a:prstGeom>
          <a:noFill/>
        </p:spPr>
        <p:txBody>
          <a:bodyPr wrap="square" rtlCol="0">
            <a:spAutoFit/>
          </a:bodyPr>
          <a:lstStyle/>
          <a:p>
            <a:r>
              <a:rPr lang="en-US" b="1" dirty="0"/>
              <a:t>On </a:t>
            </a:r>
            <a:r>
              <a:rPr lang="en-US" b="1" dirty="0" err="1"/>
              <a:t>Avalokitesvara</a:t>
            </a:r>
            <a:r>
              <a:rPr lang="en-US" b="1" dirty="0"/>
              <a:t> in the </a:t>
            </a:r>
            <a:r>
              <a:rPr lang="en-US" b="1" dirty="0" err="1"/>
              <a:t>Surangama</a:t>
            </a:r>
            <a:r>
              <a:rPr lang="en-US" b="1" dirty="0"/>
              <a:t> Sutra:</a:t>
            </a:r>
          </a:p>
          <a:p>
            <a:endParaRPr lang="en-US" sz="600" dirty="0"/>
          </a:p>
          <a:p>
            <a:r>
              <a:rPr lang="en-US" sz="1400" dirty="0"/>
              <a:t>The bodhisattva is called </a:t>
            </a:r>
            <a:r>
              <a:rPr lang="en-US" sz="1400" dirty="0" err="1"/>
              <a:t>Kuan</a:t>
            </a:r>
            <a:r>
              <a:rPr lang="en-US" sz="1400" dirty="0"/>
              <a:t>-shih-yin or </a:t>
            </a:r>
            <a:r>
              <a:rPr lang="en-US" sz="1400" dirty="0" err="1"/>
              <a:t>Kuan</a:t>
            </a:r>
            <a:r>
              <a:rPr lang="en-US" sz="1400" dirty="0"/>
              <a:t>-yin, but it offers a different explanation for the name. It provides yet a third meaning of </a:t>
            </a:r>
            <a:r>
              <a:rPr lang="en-US" sz="1400" dirty="0" err="1"/>
              <a:t>kuan</a:t>
            </a:r>
            <a:r>
              <a:rPr lang="en-US" sz="1400" dirty="0"/>
              <a:t>. The bodhisattva begins by describing how he obtained samadhi by meditating on the organ of hearing as instructed by a buddha also named </a:t>
            </a:r>
            <a:r>
              <a:rPr lang="en-US" sz="1400" dirty="0" err="1"/>
              <a:t>Kuan</a:t>
            </a:r>
            <a:r>
              <a:rPr lang="en-US" sz="1400" dirty="0"/>
              <a:t>-shih-yin under whom he studied:</a:t>
            </a:r>
          </a:p>
          <a:p>
            <a:endParaRPr lang="en-US" sz="600" dirty="0"/>
          </a:p>
          <a:p>
            <a:r>
              <a:rPr lang="en-US" sz="1600" b="1" dirty="0"/>
              <a:t>At first by directing the organ of hearing into the stream of meditation, this organ was detached from its object, and by wiping out (the concept of) both sound and stream-entry, both disturbance and stillness became clearly non-existent. Thus advancing step by step both hearing and its object ceased completely, but I did not stop where they ended. When the awareness of this state and this state itself were realized as non-existent, both subject and object merged into the void, the awareness of which became all embracing. With further elimination of the void and its object both creation and annihilation vanished giving way to the state of Nirvana which then manifested. </a:t>
            </a:r>
            <a:r>
              <a:rPr lang="en-US" sz="1600" dirty="0"/>
              <a:t>(</a:t>
            </a:r>
            <a:r>
              <a:rPr lang="en-US" sz="1600" dirty="0" err="1"/>
              <a:t>Luk</a:t>
            </a:r>
            <a:r>
              <a:rPr lang="en-US" sz="1600" dirty="0"/>
              <a:t> 1966:135)</a:t>
            </a:r>
          </a:p>
          <a:p>
            <a:endParaRPr lang="en-US" sz="600" dirty="0"/>
          </a:p>
          <a:p>
            <a:r>
              <a:rPr lang="en-US" sz="1400" dirty="0"/>
              <a:t>The sound mentioned here is not that made by the faithful who cry out his name, but any sound that, when examined (</a:t>
            </a:r>
            <a:r>
              <a:rPr lang="en-US" sz="1400" dirty="0" err="1"/>
              <a:t>kuan</a:t>
            </a:r>
            <a:r>
              <a:rPr lang="en-US" sz="1400" dirty="0"/>
              <a:t>) with penetrating insight, leads to the realization of sunyata. Although the bodhisattva saves beings from various dangers and grants fourteen kinds of fearlessness in this sutra, the reason he can do so is different from that given in the Lotus. "Since I myself do not meditate on sound but on the meditator, I cause all suffering beings to look into the sound of their voices in order to obtain liberation"(</a:t>
            </a:r>
            <a:r>
              <a:rPr lang="en-US" sz="1400" dirty="0" err="1"/>
              <a:t>Luk</a:t>
            </a:r>
            <a:r>
              <a:rPr lang="en-US" sz="1400" dirty="0"/>
              <a:t> 1966:139). The bodhisattva concludes by once more linking his name to his meditation on hearing: "That Buddha praised my excellent method of perfection and gave me, in the presence of the assembly, the name of </a:t>
            </a:r>
            <a:r>
              <a:rPr lang="en-US" sz="1400" dirty="0" err="1"/>
              <a:t>Kuan</a:t>
            </a:r>
            <a:r>
              <a:rPr lang="en-US" sz="1400" dirty="0"/>
              <a:t>-shih-yin. Because of my all-embracing (absolute function of) hearing, my name is known everywhere" (</a:t>
            </a:r>
            <a:r>
              <a:rPr lang="en-US" sz="1400" dirty="0" err="1"/>
              <a:t>Luk</a:t>
            </a:r>
            <a:r>
              <a:rPr lang="en-US" sz="1400" dirty="0"/>
              <a:t> 1966:142</a:t>
            </a:r>
            <a:r>
              <a:rPr lang="en-US" sz="1600" b="1" dirty="0"/>
              <a:t>). In the </a:t>
            </a:r>
            <a:r>
              <a:rPr lang="en-US" sz="1600" b="1" dirty="0" err="1"/>
              <a:t>Surangama</a:t>
            </a:r>
            <a:r>
              <a:rPr lang="en-US" sz="1600" b="1" dirty="0"/>
              <a:t> Sutra, therefore, </a:t>
            </a:r>
            <a:r>
              <a:rPr lang="en-US" sz="1600" b="1" dirty="0" err="1"/>
              <a:t>kuan</a:t>
            </a:r>
            <a:r>
              <a:rPr lang="en-US" sz="1600" b="1" dirty="0"/>
              <a:t> is understood neither as perceiving and responding to the cries for help uttered by the faithful, nor visualizing the divine visage of the bodhisattva, but as investigating the real nature of sound and realizing it as being void.  </a:t>
            </a:r>
            <a:r>
              <a:rPr lang="en-US" sz="1400" dirty="0"/>
              <a:t>[pp. 40-41]</a:t>
            </a:r>
          </a:p>
        </p:txBody>
      </p:sp>
      <p:sp>
        <p:nvSpPr>
          <p:cNvPr id="5" name="TextBox 4">
            <a:extLst>
              <a:ext uri="{FF2B5EF4-FFF2-40B4-BE49-F238E27FC236}">
                <a16:creationId xmlns:a16="http://schemas.microsoft.com/office/drawing/2014/main" id="{0E24C000-E65B-B40D-E461-A8BB029CCB2D}"/>
              </a:ext>
            </a:extLst>
          </p:cNvPr>
          <p:cNvSpPr txBox="1"/>
          <p:nvPr/>
        </p:nvSpPr>
        <p:spPr>
          <a:xfrm>
            <a:off x="205839" y="136525"/>
            <a:ext cx="11780322"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4.22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Four)</a:t>
            </a:r>
          </a:p>
        </p:txBody>
      </p:sp>
      <p:pic>
        <p:nvPicPr>
          <p:cNvPr id="6" name="Picture 5">
            <a:extLst>
              <a:ext uri="{FF2B5EF4-FFF2-40B4-BE49-F238E27FC236}">
                <a16:creationId xmlns:a16="http://schemas.microsoft.com/office/drawing/2014/main" id="{8633AF1F-020E-280D-84EC-A38C1B1879E5}"/>
              </a:ext>
            </a:extLst>
          </p:cNvPr>
          <p:cNvPicPr>
            <a:picLocks noChangeAspect="1"/>
          </p:cNvPicPr>
          <p:nvPr/>
        </p:nvPicPr>
        <p:blipFill>
          <a:blip r:embed="rId2"/>
          <a:stretch>
            <a:fillRect/>
          </a:stretch>
        </p:blipFill>
        <p:spPr>
          <a:xfrm>
            <a:off x="8861070" y="875654"/>
            <a:ext cx="2861622" cy="4292433"/>
          </a:xfrm>
          <a:prstGeom prst="rect">
            <a:avLst/>
          </a:prstGeom>
        </p:spPr>
      </p:pic>
      <p:sp>
        <p:nvSpPr>
          <p:cNvPr id="7" name="TextBox 6">
            <a:extLst>
              <a:ext uri="{FF2B5EF4-FFF2-40B4-BE49-F238E27FC236}">
                <a16:creationId xmlns:a16="http://schemas.microsoft.com/office/drawing/2014/main" id="{8D1E1A61-6537-C97F-2A4F-F2FA69CC2007}"/>
              </a:ext>
            </a:extLst>
          </p:cNvPr>
          <p:cNvSpPr txBox="1"/>
          <p:nvPr/>
        </p:nvSpPr>
        <p:spPr>
          <a:xfrm>
            <a:off x="8861070" y="5230677"/>
            <a:ext cx="2861622" cy="1138773"/>
          </a:xfrm>
          <a:prstGeom prst="rect">
            <a:avLst/>
          </a:prstGeom>
          <a:noFill/>
        </p:spPr>
        <p:txBody>
          <a:bodyPr wrap="square" rtlCol="0">
            <a:spAutoFit/>
          </a:bodyPr>
          <a:lstStyle/>
          <a:p>
            <a:pPr algn="ctr"/>
            <a:r>
              <a:rPr lang="en-US" sz="1400" b="1" i="1" dirty="0" err="1"/>
              <a:t>Kuan</a:t>
            </a:r>
            <a:r>
              <a:rPr lang="en-US" sz="1400" b="1" i="1" dirty="0"/>
              <a:t>-yin: The Chinese Transformation of </a:t>
            </a:r>
            <a:r>
              <a:rPr lang="en-US" sz="1400" b="1" i="1" dirty="0" err="1"/>
              <a:t>Avalokitesvara</a:t>
            </a:r>
            <a:r>
              <a:rPr lang="en-US" sz="1400" b="1" i="1" dirty="0"/>
              <a:t> </a:t>
            </a:r>
          </a:p>
          <a:p>
            <a:pPr algn="ctr"/>
            <a:r>
              <a:rPr lang="en-US" sz="1600" dirty="0"/>
              <a:t>by Chün-fang </a:t>
            </a:r>
            <a:r>
              <a:rPr lang="en-US" sz="1600" dirty="0" err="1"/>
              <a:t>Yü</a:t>
            </a:r>
            <a:endParaRPr lang="en-US" sz="1600" dirty="0"/>
          </a:p>
          <a:p>
            <a:pPr algn="ctr"/>
            <a:r>
              <a:rPr lang="en-US" sz="1200" dirty="0">
                <a:hlinkClick r:id="rId3"/>
              </a:rPr>
              <a:t>http://cup.columbia.edu/book/kuan-yin/9780231120296</a:t>
            </a:r>
            <a:endParaRPr lang="en-US" sz="1200" dirty="0"/>
          </a:p>
        </p:txBody>
      </p:sp>
    </p:spTree>
    <p:extLst>
      <p:ext uri="{BB962C8B-B14F-4D97-AF65-F5344CB8AC3E}">
        <p14:creationId xmlns:p14="http://schemas.microsoft.com/office/powerpoint/2010/main" val="3571115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182C2F2-BD32-7875-7A0A-D8885406DBFE}"/>
              </a:ext>
            </a:extLst>
          </p:cNvPr>
          <p:cNvSpPr>
            <a:spLocks noGrp="1"/>
          </p:cNvSpPr>
          <p:nvPr>
            <p:ph type="ftr" sz="quarter" idx="11"/>
          </p:nvPr>
        </p:nvSpPr>
        <p:spPr/>
        <p:txBody>
          <a:bodyPr/>
          <a:lstStyle/>
          <a:p>
            <a:r>
              <a:rPr lang="en-US"/>
              <a:t>Xuanzang's Heart Sutra in Sino-Korean</a:t>
            </a:r>
            <a:endParaRPr lang="en-US" dirty="0"/>
          </a:p>
        </p:txBody>
      </p:sp>
      <p:sp>
        <p:nvSpPr>
          <p:cNvPr id="3" name="TextBox 2">
            <a:extLst>
              <a:ext uri="{FF2B5EF4-FFF2-40B4-BE49-F238E27FC236}">
                <a16:creationId xmlns:a16="http://schemas.microsoft.com/office/drawing/2014/main" id="{25F7128F-7B18-9539-CA74-7FD38594B06D}"/>
              </a:ext>
            </a:extLst>
          </p:cNvPr>
          <p:cNvSpPr txBox="1"/>
          <p:nvPr/>
        </p:nvSpPr>
        <p:spPr>
          <a:xfrm>
            <a:off x="285006" y="1439333"/>
            <a:ext cx="11745627" cy="4893647"/>
          </a:xfrm>
          <a:prstGeom prst="rect">
            <a:avLst/>
          </a:prstGeom>
          <a:noFill/>
        </p:spPr>
        <p:txBody>
          <a:bodyPr wrap="square" rtlCol="0">
            <a:spAutoFit/>
          </a:bodyPr>
          <a:lstStyle/>
          <a:p>
            <a:pPr marL="342900" indent="-342900">
              <a:buFont typeface="+mj-lt"/>
              <a:buAutoNum type="arabicParenR" startAt="91"/>
            </a:pPr>
            <a:r>
              <a:rPr lang="zh-CN" altLang="en-US" sz="2400" dirty="0"/>
              <a:t> 薩 </a:t>
            </a:r>
            <a:r>
              <a:rPr lang="en-US" altLang="zh-CN" sz="2400" dirty="0"/>
              <a:t> sattva;  sal (</a:t>
            </a:r>
            <a:r>
              <a:rPr lang="ko-KR" altLang="en-US" sz="2400" dirty="0"/>
              <a:t>살</a:t>
            </a:r>
            <a:r>
              <a:rPr lang="en-US" altLang="ko-KR" sz="2400" dirty="0"/>
              <a:t>);  radical: 140+14 (</a:t>
            </a:r>
            <a:r>
              <a:rPr lang="zh-CN" altLang="en-US" sz="2400" dirty="0"/>
              <a:t>䒑</a:t>
            </a:r>
            <a:r>
              <a:rPr lang="en-US" altLang="zh-CN" sz="2400" dirty="0"/>
              <a:t>, </a:t>
            </a:r>
            <a:r>
              <a:rPr lang="zh-CN" altLang="en-US" sz="2400" dirty="0"/>
              <a:t>艸</a:t>
            </a:r>
            <a:r>
              <a:rPr lang="en-US" altLang="zh-CN" sz="2400" dirty="0"/>
              <a:t>, </a:t>
            </a:r>
            <a:r>
              <a:rPr lang="zh-CN" altLang="en-US" sz="2400" dirty="0"/>
              <a:t>艹</a:t>
            </a:r>
            <a:r>
              <a:rPr lang="en-US" altLang="zh-CN" sz="2400" dirty="0"/>
              <a:t>);  </a:t>
            </a:r>
            <a:r>
              <a:rPr lang="en-US" altLang="ko-KR" sz="2400" dirty="0"/>
              <a:t>CCC</a:t>
            </a:r>
            <a:r>
              <a:rPr lang="en-US" altLang="ko-KR" sz="2400" b="1" dirty="0"/>
              <a:t> </a:t>
            </a:r>
            <a:r>
              <a:rPr lang="en-US" altLang="zh-CN" sz="2400" b="1" dirty="0"/>
              <a:t>not found</a:t>
            </a:r>
          </a:p>
          <a:p>
            <a:pPr marL="342900" indent="-342900">
              <a:buFont typeface="+mj-lt"/>
              <a:buAutoNum type="arabicParenR" startAt="91"/>
            </a:pPr>
            <a:r>
              <a:rPr lang="zh-CN" altLang="en-US" sz="2400" dirty="0"/>
              <a:t> 行  </a:t>
            </a:r>
            <a:r>
              <a:rPr lang="en-US" altLang="zh-CN" sz="2400" dirty="0"/>
              <a:t>action;  haeng (</a:t>
            </a:r>
            <a:r>
              <a:rPr lang="ko-KR" altLang="en-US" sz="2400" dirty="0"/>
              <a:t>행</a:t>
            </a:r>
            <a:r>
              <a:rPr lang="en-US" altLang="ko-KR" sz="2400" dirty="0"/>
              <a:t>);  radical: 144 (</a:t>
            </a:r>
            <a:r>
              <a:rPr lang="zh-CN" altLang="en-US" sz="2400" dirty="0"/>
              <a:t>行</a:t>
            </a:r>
            <a:r>
              <a:rPr lang="en-US" altLang="zh-CN" sz="2400" dirty="0"/>
              <a:t>);  </a:t>
            </a:r>
            <a:r>
              <a:rPr lang="en-US" altLang="ko-KR" sz="2400" dirty="0"/>
              <a:t>CCC E</a:t>
            </a:r>
            <a:r>
              <a:rPr lang="en-US" altLang="zh-CN" sz="2400" dirty="0"/>
              <a:t>ntry 644 </a:t>
            </a:r>
          </a:p>
          <a:p>
            <a:pPr marL="342900" indent="-342900">
              <a:buFont typeface="+mj-lt"/>
              <a:buAutoNum type="arabicParenR" startAt="91"/>
            </a:pPr>
            <a:r>
              <a:rPr lang="zh-CN" altLang="en-US" sz="2400" dirty="0"/>
              <a:t> 深  </a:t>
            </a:r>
            <a:r>
              <a:rPr lang="en-US" altLang="zh-CN" sz="2400" dirty="0"/>
              <a:t>deep; shim (</a:t>
            </a:r>
            <a:r>
              <a:rPr lang="ko-KR" altLang="en-US" sz="2400" dirty="0"/>
              <a:t>심</a:t>
            </a:r>
            <a:r>
              <a:rPr lang="en-US" altLang="ko-KR" sz="2400" dirty="0"/>
              <a:t>); radical: 85+8 (</a:t>
            </a:r>
            <a:r>
              <a:rPr lang="zh-CN" altLang="en-US" sz="2400" dirty="0"/>
              <a:t>水</a:t>
            </a:r>
            <a:r>
              <a:rPr lang="en-US" altLang="zh-CN" sz="2400" dirty="0"/>
              <a:t>, </a:t>
            </a:r>
            <a:r>
              <a:rPr lang="zh-CN" altLang="en-US" sz="2400" dirty="0"/>
              <a:t>氵</a:t>
            </a:r>
            <a:r>
              <a:rPr lang="en-US" altLang="zh-CN" sz="2400" dirty="0"/>
              <a:t>);  CCC Entry 470 </a:t>
            </a:r>
          </a:p>
          <a:p>
            <a:pPr marL="342900" indent="-342900">
              <a:buFont typeface="+mj-lt"/>
              <a:buAutoNum type="arabicParenR" startAt="91"/>
            </a:pPr>
            <a:r>
              <a:rPr lang="zh-CN" altLang="en-US" sz="2400" dirty="0"/>
              <a:t> 時  </a:t>
            </a:r>
            <a:r>
              <a:rPr lang="en-US" altLang="zh-CN" sz="2400" dirty="0"/>
              <a:t>temple;  </a:t>
            </a:r>
            <a:r>
              <a:rPr lang="en-US" altLang="zh-CN" sz="2400" dirty="0" err="1"/>
              <a:t>shi</a:t>
            </a:r>
            <a:r>
              <a:rPr lang="en-US" altLang="zh-CN" sz="2400" dirty="0"/>
              <a:t> (</a:t>
            </a:r>
            <a:r>
              <a:rPr lang="ko-KR" altLang="en-US" sz="2400" dirty="0"/>
              <a:t>시</a:t>
            </a:r>
            <a:r>
              <a:rPr lang="en-US" altLang="ko-KR" sz="2400" dirty="0"/>
              <a:t>); radical: 72+6 (</a:t>
            </a:r>
            <a:r>
              <a:rPr lang="zh-CN" altLang="en-US" sz="2400" dirty="0"/>
              <a:t>日</a:t>
            </a:r>
            <a:r>
              <a:rPr lang="en-US" altLang="zh-CN" sz="2400" dirty="0"/>
              <a:t>);  CCC Entry 380 </a:t>
            </a:r>
          </a:p>
          <a:p>
            <a:pPr marL="342900" indent="-342900">
              <a:buFont typeface="+mj-lt"/>
              <a:buAutoNum type="arabicParenR" startAt="91"/>
            </a:pPr>
            <a:r>
              <a:rPr lang="zh-CN" altLang="en-US" sz="2400" dirty="0"/>
              <a:t> 照  </a:t>
            </a:r>
            <a:r>
              <a:rPr lang="en-US" altLang="zh-CN" sz="2400" dirty="0"/>
              <a:t>illuminate;  jo (</a:t>
            </a:r>
            <a:r>
              <a:rPr lang="ko-KR" altLang="en-US" sz="2400" dirty="0"/>
              <a:t>조</a:t>
            </a:r>
            <a:r>
              <a:rPr lang="en-US" altLang="ko-KR" sz="2400" dirty="0"/>
              <a:t>);</a:t>
            </a:r>
            <a:r>
              <a:rPr lang="en-US" altLang="zh-CN" sz="2400" dirty="0"/>
              <a:t> </a:t>
            </a:r>
            <a:r>
              <a:rPr lang="en-US" sz="2400" b="0" i="0" dirty="0">
                <a:solidFill>
                  <a:srgbClr val="000000"/>
                </a:solidFill>
                <a:effectLst/>
                <a:latin typeface="Times New Roman" panose="02020603050405020304" pitchFamily="18" charset="0"/>
              </a:rPr>
              <a:t>radical: 86+9 (</a:t>
            </a:r>
            <a:r>
              <a:rPr lang="zh-CN" altLang="en-US" sz="2400" b="0" i="0" dirty="0">
                <a:solidFill>
                  <a:srgbClr val="000000"/>
                </a:solidFill>
                <a:effectLst/>
                <a:latin typeface="Times New Roman" panose="02020603050405020304" pitchFamily="18" charset="0"/>
              </a:rPr>
              <a:t>灬</a:t>
            </a:r>
            <a:r>
              <a:rPr lang="en-US" altLang="zh-CN" sz="2400" b="0" i="0" dirty="0">
                <a:solidFill>
                  <a:srgbClr val="000000"/>
                </a:solidFill>
                <a:effectLst/>
                <a:latin typeface="Times New Roman" panose="02020603050405020304" pitchFamily="18" charset="0"/>
              </a:rPr>
              <a:t>, </a:t>
            </a:r>
            <a:r>
              <a:rPr lang="zh-CN" altLang="en-US" sz="2400" b="0" i="0" dirty="0">
                <a:solidFill>
                  <a:srgbClr val="000000"/>
                </a:solidFill>
                <a:effectLst/>
                <a:latin typeface="Times New Roman" panose="02020603050405020304" pitchFamily="18" charset="0"/>
              </a:rPr>
              <a:t>火</a:t>
            </a:r>
            <a:r>
              <a:rPr lang="en-US" altLang="zh-CN" sz="2400" b="0" i="0" dirty="0">
                <a:solidFill>
                  <a:srgbClr val="000000"/>
                </a:solidFill>
                <a:effectLst/>
                <a:latin typeface="Times New Roman" panose="02020603050405020304" pitchFamily="18" charset="0"/>
              </a:rPr>
              <a:t>);  </a:t>
            </a:r>
            <a:r>
              <a:rPr lang="en-US" altLang="zh-CN" sz="2400" dirty="0"/>
              <a:t>CCC footnote for Entry 490 (</a:t>
            </a:r>
            <a:r>
              <a:rPr lang="zh-CN" altLang="en-US" sz="2400" dirty="0"/>
              <a:t>片</a:t>
            </a:r>
            <a:r>
              <a:rPr lang="en-US" altLang="zh-CN" sz="2400" dirty="0"/>
              <a:t>)</a:t>
            </a:r>
          </a:p>
          <a:p>
            <a:pPr marL="342900" indent="-342900">
              <a:buFont typeface="+mj-lt"/>
              <a:buAutoNum type="arabicParenR" startAt="91"/>
            </a:pPr>
            <a:r>
              <a:rPr lang="zh-CN" altLang="en-US" sz="2400" dirty="0"/>
              <a:t> 五  </a:t>
            </a:r>
            <a:r>
              <a:rPr lang="en-US" altLang="zh-CN" sz="2400" dirty="0"/>
              <a:t>five (5); o (</a:t>
            </a:r>
            <a:r>
              <a:rPr lang="ko-KR" altLang="en-US" sz="2400" dirty="0"/>
              <a:t>오</a:t>
            </a:r>
            <a:r>
              <a:rPr lang="en-US" altLang="ko-KR" sz="2400" dirty="0"/>
              <a:t>) ; </a:t>
            </a:r>
            <a:r>
              <a:rPr lang="en-US" sz="2400" b="0" i="0" dirty="0">
                <a:solidFill>
                  <a:srgbClr val="000000"/>
                </a:solidFill>
                <a:effectLst/>
                <a:latin typeface="Times New Roman" panose="02020603050405020304" pitchFamily="18" charset="0"/>
              </a:rPr>
              <a:t>radical: 7+2 (</a:t>
            </a:r>
            <a:r>
              <a:rPr lang="zh-CN" altLang="en-US" sz="2400" b="0" i="0" dirty="0">
                <a:solidFill>
                  <a:srgbClr val="000000"/>
                </a:solidFill>
                <a:effectLst/>
                <a:latin typeface="Times New Roman" panose="02020603050405020304" pitchFamily="18" charset="0"/>
              </a:rPr>
              <a:t>二</a:t>
            </a:r>
            <a:r>
              <a:rPr lang="en-US" altLang="zh-CN" sz="2400" b="0" i="0" dirty="0">
                <a:solidFill>
                  <a:srgbClr val="000000"/>
                </a:solidFill>
                <a:effectLst/>
                <a:latin typeface="Times New Roman" panose="02020603050405020304" pitchFamily="18" charset="0"/>
              </a:rPr>
              <a:t>);  </a:t>
            </a:r>
            <a:r>
              <a:rPr lang="en-US" altLang="ko-KR" sz="2400" dirty="0"/>
              <a:t>CCC </a:t>
            </a:r>
            <a:r>
              <a:rPr lang="en-US" altLang="zh-CN" sz="2400" dirty="0"/>
              <a:t>Entry 15</a:t>
            </a:r>
          </a:p>
          <a:p>
            <a:pPr marL="342900" indent="-342900">
              <a:buFont typeface="+mj-lt"/>
              <a:buAutoNum type="arabicParenR" startAt="91"/>
            </a:pPr>
            <a:r>
              <a:rPr lang="zh-CN" altLang="en-US" sz="2400" dirty="0"/>
              <a:t> 蘊  </a:t>
            </a:r>
            <a:r>
              <a:rPr lang="en-US" altLang="zh-CN" sz="2400" dirty="0" err="1"/>
              <a:t>skandha</a:t>
            </a:r>
            <a:r>
              <a:rPr lang="en-US" altLang="zh-CN" sz="2400" dirty="0"/>
              <a:t>; on (</a:t>
            </a:r>
            <a:r>
              <a:rPr lang="ko-KR" altLang="en-US" sz="2400" dirty="0"/>
              <a:t>온</a:t>
            </a:r>
            <a:r>
              <a:rPr lang="en-US" altLang="ko-KR" sz="2400" dirty="0"/>
              <a:t>); </a:t>
            </a:r>
            <a:r>
              <a:rPr lang="en-US" sz="2400" b="0" i="0" dirty="0">
                <a:solidFill>
                  <a:srgbClr val="000000"/>
                </a:solidFill>
                <a:effectLst/>
                <a:latin typeface="Times New Roman" panose="02020603050405020304" pitchFamily="18" charset="0"/>
              </a:rPr>
              <a:t>radical: 140+16 (</a:t>
            </a:r>
            <a:r>
              <a:rPr lang="zh-CN" altLang="en-US" sz="2400" b="0" i="0" dirty="0">
                <a:solidFill>
                  <a:srgbClr val="000000"/>
                </a:solidFill>
                <a:effectLst/>
                <a:latin typeface="Times New Roman" panose="02020603050405020304" pitchFamily="18" charset="0"/>
              </a:rPr>
              <a:t>䒑</a:t>
            </a:r>
            <a:r>
              <a:rPr lang="en-US" altLang="zh-CN" sz="2400" b="0" i="0" dirty="0">
                <a:solidFill>
                  <a:srgbClr val="000000"/>
                </a:solidFill>
                <a:effectLst/>
                <a:latin typeface="Times New Roman" panose="02020603050405020304" pitchFamily="18" charset="0"/>
              </a:rPr>
              <a:t>, </a:t>
            </a:r>
            <a:r>
              <a:rPr lang="zh-CN" altLang="en-US" sz="2400" b="0" i="0" dirty="0">
                <a:solidFill>
                  <a:srgbClr val="000000"/>
                </a:solidFill>
                <a:effectLst/>
                <a:latin typeface="Times New Roman" panose="02020603050405020304" pitchFamily="18" charset="0"/>
              </a:rPr>
              <a:t>艸</a:t>
            </a:r>
            <a:r>
              <a:rPr lang="en-US" altLang="zh-CN" sz="2400" b="0" i="0" dirty="0">
                <a:solidFill>
                  <a:srgbClr val="000000"/>
                </a:solidFill>
                <a:effectLst/>
                <a:latin typeface="Times New Roman" panose="02020603050405020304" pitchFamily="18" charset="0"/>
              </a:rPr>
              <a:t>, </a:t>
            </a:r>
            <a:r>
              <a:rPr lang="zh-CN" altLang="en-US" sz="2400" b="0" i="0" dirty="0">
                <a:solidFill>
                  <a:srgbClr val="000000"/>
                </a:solidFill>
                <a:effectLst/>
                <a:latin typeface="Times New Roman" panose="02020603050405020304" pitchFamily="18" charset="0"/>
              </a:rPr>
              <a:t>艹</a:t>
            </a:r>
            <a:r>
              <a:rPr lang="en-US" altLang="zh-CN" sz="2400" b="0" i="0" dirty="0">
                <a:solidFill>
                  <a:srgbClr val="000000"/>
                </a:solidFill>
                <a:effectLst/>
                <a:latin typeface="Times New Roman" panose="02020603050405020304" pitchFamily="18" charset="0"/>
              </a:rPr>
              <a:t>);  </a:t>
            </a:r>
            <a:r>
              <a:rPr lang="en-US" altLang="ko-KR" sz="2400" dirty="0"/>
              <a:t>CCC </a:t>
            </a:r>
            <a:r>
              <a:rPr lang="en-US" altLang="zh-CN" sz="2400" b="1" dirty="0"/>
              <a:t>not found</a:t>
            </a:r>
          </a:p>
          <a:p>
            <a:pPr marL="342900" indent="-342900">
              <a:buFont typeface="+mj-lt"/>
              <a:buAutoNum type="arabicParenR" startAt="91"/>
            </a:pPr>
            <a:r>
              <a:rPr lang="zh-CN" altLang="en-US" sz="2400" dirty="0"/>
              <a:t> 皆  </a:t>
            </a:r>
            <a:r>
              <a:rPr lang="en-US" altLang="zh-CN" sz="2400" dirty="0"/>
              <a:t>all; </a:t>
            </a:r>
            <a:r>
              <a:rPr lang="en-US" altLang="zh-CN" sz="2400" dirty="0" err="1"/>
              <a:t>gae</a:t>
            </a:r>
            <a:r>
              <a:rPr lang="en-US" altLang="zh-CN" sz="2400" dirty="0"/>
              <a:t> (</a:t>
            </a:r>
            <a:r>
              <a:rPr lang="ko-KR" altLang="en-US" sz="2400" dirty="0"/>
              <a:t>개</a:t>
            </a:r>
            <a:r>
              <a:rPr lang="en-US" altLang="ko-KR" sz="2400" dirty="0"/>
              <a:t>); radical: 106+4 (</a:t>
            </a:r>
            <a:r>
              <a:rPr lang="zh-CN" altLang="en-US" sz="2400" dirty="0"/>
              <a:t>白</a:t>
            </a:r>
            <a:r>
              <a:rPr lang="en-US" altLang="zh-CN" sz="2400" dirty="0"/>
              <a:t>);  Entry 521 </a:t>
            </a:r>
          </a:p>
          <a:p>
            <a:pPr marL="342900" indent="-342900">
              <a:buFont typeface="+mj-lt"/>
              <a:buAutoNum type="arabicParenR" startAt="91"/>
            </a:pPr>
            <a:r>
              <a:rPr lang="zh-CN" altLang="en-US" sz="2400" dirty="0"/>
              <a:t> 空  </a:t>
            </a:r>
            <a:r>
              <a:rPr lang="en-US" altLang="zh-CN" sz="2400" dirty="0"/>
              <a:t>sunyata, emptiness, sky, space; gong (</a:t>
            </a:r>
            <a:r>
              <a:rPr lang="ko-KR" altLang="en-US" sz="2400" dirty="0"/>
              <a:t>공</a:t>
            </a:r>
            <a:r>
              <a:rPr lang="en-US" altLang="ko-KR" sz="2400" dirty="0"/>
              <a:t>);  CCC </a:t>
            </a:r>
            <a:r>
              <a:rPr lang="en-US" altLang="zh-CN" sz="2400" dirty="0"/>
              <a:t>Entry 558 </a:t>
            </a:r>
          </a:p>
          <a:p>
            <a:pPr marL="342900" indent="-342900">
              <a:buFont typeface="+mj-lt"/>
              <a:buAutoNum type="arabicParenR" startAt="91"/>
            </a:pPr>
            <a:r>
              <a:rPr lang="zh-CN" altLang="en-US" sz="2400" dirty="0"/>
              <a:t> 阝  </a:t>
            </a:r>
            <a:r>
              <a:rPr lang="en-US" altLang="zh-CN" sz="2400" dirty="0"/>
              <a:t>mound; </a:t>
            </a:r>
            <a:r>
              <a:rPr lang="en-US" sz="2400" b="0" i="0" dirty="0" err="1">
                <a:solidFill>
                  <a:srgbClr val="000000"/>
                </a:solidFill>
                <a:effectLst/>
                <a:latin typeface="Times New Roman" panose="02020603050405020304" pitchFamily="18" charset="0"/>
              </a:rPr>
              <a:t>bu</a:t>
            </a:r>
            <a:r>
              <a:rPr lang="en-US" sz="2400" b="0" i="0" dirty="0">
                <a:solidFill>
                  <a:srgbClr val="000000"/>
                </a:solidFill>
                <a:effectLst/>
                <a:latin typeface="Times New Roman" panose="02020603050405020304" pitchFamily="18" charset="0"/>
              </a:rPr>
              <a:t> (</a:t>
            </a:r>
            <a:r>
              <a:rPr lang="ko-KR" altLang="en-US" sz="2400" b="0" i="0" dirty="0">
                <a:solidFill>
                  <a:srgbClr val="000000"/>
                </a:solidFill>
                <a:effectLst/>
                <a:latin typeface="Times New Roman" panose="02020603050405020304" pitchFamily="18" charset="0"/>
              </a:rPr>
              <a:t>부</a:t>
            </a:r>
            <a:r>
              <a:rPr lang="en-US" altLang="ko-KR" sz="2400" b="0" i="0" dirty="0">
                <a:solidFill>
                  <a:srgbClr val="000000"/>
                </a:solidFill>
                <a:effectLst/>
                <a:latin typeface="Times New Roman" panose="02020603050405020304" pitchFamily="18" charset="0"/>
              </a:rPr>
              <a:t>); radical: 170 (</a:t>
            </a:r>
            <a:r>
              <a:rPr lang="zh-CN" altLang="en-US" sz="2400" b="0" i="0" dirty="0">
                <a:solidFill>
                  <a:srgbClr val="000000"/>
                </a:solidFill>
                <a:effectLst/>
                <a:latin typeface="Times New Roman" panose="02020603050405020304" pitchFamily="18" charset="0"/>
              </a:rPr>
              <a:t>阝</a:t>
            </a:r>
            <a:r>
              <a:rPr lang="en-US" altLang="zh-CN" sz="2400" b="0" i="0" dirty="0">
                <a:solidFill>
                  <a:srgbClr val="000000"/>
                </a:solidFill>
                <a:effectLst/>
                <a:latin typeface="Times New Roman" panose="02020603050405020304" pitchFamily="18" charset="0"/>
              </a:rPr>
              <a:t>);  CCC </a:t>
            </a:r>
            <a:r>
              <a:rPr lang="en-US" altLang="zh-CN" sz="2400" dirty="0"/>
              <a:t>Entries 756-762</a:t>
            </a:r>
          </a:p>
          <a:p>
            <a:pPr marL="342900" indent="-342900">
              <a:buFont typeface="+mj-lt"/>
              <a:buAutoNum type="arabicParenR" startAt="91"/>
            </a:pPr>
            <a:r>
              <a:rPr lang="zh-CN" altLang="en-US" sz="2400" dirty="0"/>
              <a:t> 产  </a:t>
            </a:r>
            <a:r>
              <a:rPr lang="en-US" altLang="zh-CN" sz="2400" dirty="0"/>
              <a:t>property, give birth; </a:t>
            </a:r>
            <a:r>
              <a:rPr lang="en-US" sz="2400" b="0" i="0" dirty="0" err="1">
                <a:solidFill>
                  <a:srgbClr val="000000"/>
                </a:solidFill>
                <a:effectLst/>
                <a:latin typeface="Times New Roman" panose="02020603050405020304" pitchFamily="18" charset="0"/>
              </a:rPr>
              <a:t>san</a:t>
            </a:r>
            <a:r>
              <a:rPr lang="en-US" sz="2400" b="0" i="0" dirty="0">
                <a:solidFill>
                  <a:srgbClr val="000000"/>
                </a:solidFill>
                <a:effectLst/>
                <a:latin typeface="Times New Roman" panose="02020603050405020304" pitchFamily="18" charset="0"/>
              </a:rPr>
              <a:t> (</a:t>
            </a:r>
            <a:r>
              <a:rPr lang="ko-KR" altLang="en-US" sz="2400" b="0" i="0" dirty="0">
                <a:solidFill>
                  <a:srgbClr val="000000"/>
                </a:solidFill>
                <a:effectLst/>
                <a:latin typeface="Times New Roman" panose="02020603050405020304" pitchFamily="18" charset="0"/>
              </a:rPr>
              <a:t>산</a:t>
            </a:r>
            <a:r>
              <a:rPr lang="en-US" altLang="ko-KR" sz="2400" b="0" i="0" dirty="0">
                <a:solidFill>
                  <a:srgbClr val="000000"/>
                </a:solidFill>
                <a:effectLst/>
                <a:latin typeface="Times New Roman" panose="02020603050405020304" pitchFamily="18" charset="0"/>
              </a:rPr>
              <a:t>);  </a:t>
            </a:r>
            <a:r>
              <a:rPr lang="en-US" sz="2400" b="0" i="0" dirty="0">
                <a:solidFill>
                  <a:srgbClr val="000000"/>
                </a:solidFill>
                <a:effectLst/>
                <a:latin typeface="Times New Roman" panose="02020603050405020304" pitchFamily="18" charset="0"/>
              </a:rPr>
              <a:t>radical: 117+1 (</a:t>
            </a:r>
            <a:r>
              <a:rPr lang="zh-CN" altLang="en-US" sz="2400" b="0" i="0" dirty="0">
                <a:solidFill>
                  <a:srgbClr val="000000"/>
                </a:solidFill>
                <a:effectLst/>
                <a:latin typeface="Times New Roman" panose="02020603050405020304" pitchFamily="18" charset="0"/>
              </a:rPr>
              <a:t>立</a:t>
            </a:r>
            <a:r>
              <a:rPr lang="en-US" altLang="zh-CN" sz="2400" b="0" i="0" dirty="0">
                <a:solidFill>
                  <a:srgbClr val="000000"/>
                </a:solidFill>
                <a:effectLst/>
                <a:latin typeface="Times New Roman" panose="02020603050405020304" pitchFamily="18" charset="0"/>
              </a:rPr>
              <a:t>);  CCC </a:t>
            </a:r>
            <a:r>
              <a:rPr lang="en-US" altLang="zh-CN" sz="2400" dirty="0"/>
              <a:t>Entry 503</a:t>
            </a:r>
          </a:p>
          <a:p>
            <a:pPr marL="342900" indent="-342900">
              <a:buFont typeface="+mj-lt"/>
              <a:buAutoNum type="arabicParenR" startAt="91"/>
            </a:pPr>
            <a:r>
              <a:rPr lang="zh-CN" altLang="en-US" sz="2400" dirty="0"/>
              <a:t> 生  </a:t>
            </a:r>
            <a:r>
              <a:rPr lang="en-US" altLang="zh-CN" sz="2400" dirty="0"/>
              <a:t>birth, life, nature; </a:t>
            </a:r>
            <a:r>
              <a:rPr lang="en-US" sz="2400" b="0" i="0" dirty="0" err="1">
                <a:solidFill>
                  <a:srgbClr val="000000"/>
                </a:solidFill>
                <a:effectLst/>
                <a:latin typeface="Times New Roman" panose="02020603050405020304" pitchFamily="18" charset="0"/>
              </a:rPr>
              <a:t>saeng</a:t>
            </a:r>
            <a:r>
              <a:rPr lang="en-US" sz="2400" b="0" i="0" dirty="0">
                <a:solidFill>
                  <a:srgbClr val="000000"/>
                </a:solidFill>
                <a:effectLst/>
                <a:latin typeface="Times New Roman" panose="02020603050405020304" pitchFamily="18" charset="0"/>
              </a:rPr>
              <a:t> (</a:t>
            </a:r>
            <a:r>
              <a:rPr lang="ko-KR" altLang="en-US" sz="2400" b="0" i="0" dirty="0">
                <a:solidFill>
                  <a:srgbClr val="000000"/>
                </a:solidFill>
                <a:effectLst/>
                <a:latin typeface="Times New Roman" panose="02020603050405020304" pitchFamily="18" charset="0"/>
              </a:rPr>
              <a:t>생</a:t>
            </a:r>
            <a:r>
              <a:rPr lang="en-US" altLang="ko-KR" sz="2400" b="0" i="0" dirty="0">
                <a:solidFill>
                  <a:srgbClr val="000000"/>
                </a:solidFill>
                <a:effectLst/>
                <a:latin typeface="Times New Roman" panose="02020603050405020304" pitchFamily="18" charset="0"/>
              </a:rPr>
              <a:t>); </a:t>
            </a:r>
            <a:r>
              <a:rPr lang="en-US" sz="2400" b="0" i="0" dirty="0">
                <a:solidFill>
                  <a:srgbClr val="000000"/>
                </a:solidFill>
                <a:effectLst/>
                <a:latin typeface="Times New Roman" panose="02020603050405020304" pitchFamily="18" charset="0"/>
              </a:rPr>
              <a:t>radical: 100 (</a:t>
            </a:r>
            <a:r>
              <a:rPr lang="zh-CN" altLang="en-US" sz="2400" b="0" i="0" dirty="0">
                <a:solidFill>
                  <a:srgbClr val="000000"/>
                </a:solidFill>
                <a:effectLst/>
                <a:latin typeface="Times New Roman" panose="02020603050405020304" pitchFamily="18" charset="0"/>
              </a:rPr>
              <a:t>生</a:t>
            </a:r>
            <a:r>
              <a:rPr lang="en-US" altLang="zh-CN" sz="2400" b="0" i="0" dirty="0">
                <a:solidFill>
                  <a:srgbClr val="000000"/>
                </a:solidFill>
                <a:effectLst/>
                <a:latin typeface="Times New Roman" panose="02020603050405020304" pitchFamily="18" charset="0"/>
              </a:rPr>
              <a:t>);  CCC </a:t>
            </a:r>
            <a:r>
              <a:rPr lang="en-US" altLang="zh-CN" sz="2400" dirty="0"/>
              <a:t>Entry 502</a:t>
            </a:r>
          </a:p>
          <a:p>
            <a:pPr marL="342900" indent="-342900">
              <a:buFont typeface="+mj-lt"/>
              <a:buAutoNum type="arabicParenR" startAt="91"/>
            </a:pPr>
            <a:r>
              <a:rPr lang="zh-CN" altLang="en-US" sz="2400" dirty="0"/>
              <a:t>彳   </a:t>
            </a:r>
            <a:r>
              <a:rPr lang="en-US" altLang="zh-CN" sz="2400" dirty="0"/>
              <a:t>step; </a:t>
            </a:r>
            <a:r>
              <a:rPr lang="en-US" sz="2400" b="0" i="0" dirty="0" err="1">
                <a:solidFill>
                  <a:srgbClr val="000000"/>
                </a:solidFill>
                <a:effectLst/>
                <a:latin typeface="Times New Roman" panose="02020603050405020304" pitchFamily="18" charset="0"/>
              </a:rPr>
              <a:t>cheok</a:t>
            </a:r>
            <a:r>
              <a:rPr lang="en-US" sz="2400" b="0" i="0" dirty="0">
                <a:solidFill>
                  <a:srgbClr val="000000"/>
                </a:solidFill>
                <a:effectLst/>
                <a:latin typeface="Times New Roman" panose="02020603050405020304" pitchFamily="18" charset="0"/>
              </a:rPr>
              <a:t> (</a:t>
            </a:r>
            <a:r>
              <a:rPr lang="ko-KR" altLang="en-US" sz="2400" b="0" i="0" dirty="0">
                <a:solidFill>
                  <a:srgbClr val="000000"/>
                </a:solidFill>
                <a:effectLst/>
                <a:latin typeface="Times New Roman" panose="02020603050405020304" pitchFamily="18" charset="0"/>
              </a:rPr>
              <a:t>척</a:t>
            </a:r>
            <a:r>
              <a:rPr lang="en-US" altLang="ko-KR" sz="2400" b="0" i="0" dirty="0">
                <a:solidFill>
                  <a:srgbClr val="000000"/>
                </a:solidFill>
                <a:effectLst/>
                <a:latin typeface="Times New Roman" panose="02020603050405020304" pitchFamily="18" charset="0"/>
              </a:rPr>
              <a:t>);  </a:t>
            </a:r>
            <a:r>
              <a:rPr lang="en-US" sz="2400" b="0" i="0" dirty="0">
                <a:solidFill>
                  <a:srgbClr val="000000"/>
                </a:solidFill>
                <a:effectLst/>
                <a:latin typeface="Times New Roman" panose="02020603050405020304" pitchFamily="18" charset="0"/>
              </a:rPr>
              <a:t>radical: 60 (</a:t>
            </a:r>
            <a:r>
              <a:rPr lang="zh-CN" altLang="en-US" sz="2400" b="0" i="0" dirty="0">
                <a:solidFill>
                  <a:srgbClr val="000000"/>
                </a:solidFill>
                <a:effectLst/>
                <a:latin typeface="Times New Roman" panose="02020603050405020304" pitchFamily="18" charset="0"/>
              </a:rPr>
              <a:t>彳</a:t>
            </a:r>
            <a:r>
              <a:rPr lang="en-US" altLang="zh-CN" sz="2400" b="0" i="0" dirty="0">
                <a:solidFill>
                  <a:srgbClr val="000000"/>
                </a:solidFill>
                <a:effectLst/>
                <a:latin typeface="Times New Roman" panose="02020603050405020304" pitchFamily="18" charset="0"/>
              </a:rPr>
              <a:t>);  CCC </a:t>
            </a:r>
            <a:r>
              <a:rPr lang="en-US" altLang="zh-CN" sz="2400" dirty="0"/>
              <a:t>Entries 283-289</a:t>
            </a:r>
          </a:p>
        </p:txBody>
      </p:sp>
      <p:sp>
        <p:nvSpPr>
          <p:cNvPr id="4" name="TextBox 3">
            <a:extLst>
              <a:ext uri="{FF2B5EF4-FFF2-40B4-BE49-F238E27FC236}">
                <a16:creationId xmlns:a16="http://schemas.microsoft.com/office/drawing/2014/main" id="{C7C6AB48-F341-F882-0D82-FD21EDC04605}"/>
              </a:ext>
            </a:extLst>
          </p:cNvPr>
          <p:cNvSpPr txBox="1"/>
          <p:nvPr/>
        </p:nvSpPr>
        <p:spPr>
          <a:xfrm>
            <a:off x="152400" y="125506"/>
            <a:ext cx="11878234"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4.23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Four)</a:t>
            </a:r>
          </a:p>
        </p:txBody>
      </p:sp>
      <p:sp>
        <p:nvSpPr>
          <p:cNvPr id="5" name="TextBox 4">
            <a:extLst>
              <a:ext uri="{FF2B5EF4-FFF2-40B4-BE49-F238E27FC236}">
                <a16:creationId xmlns:a16="http://schemas.microsoft.com/office/drawing/2014/main" id="{F96857B4-E211-C99F-13DF-1FDF11821171}"/>
              </a:ext>
            </a:extLst>
          </p:cNvPr>
          <p:cNvSpPr txBox="1"/>
          <p:nvPr/>
        </p:nvSpPr>
        <p:spPr>
          <a:xfrm>
            <a:off x="358588" y="735106"/>
            <a:ext cx="10470777" cy="523220"/>
          </a:xfrm>
          <a:prstGeom prst="rect">
            <a:avLst/>
          </a:prstGeom>
          <a:noFill/>
        </p:spPr>
        <p:txBody>
          <a:bodyPr wrap="square" rtlCol="0">
            <a:spAutoFit/>
          </a:bodyPr>
          <a:lstStyle/>
          <a:p>
            <a:r>
              <a:rPr lang="en-US" sz="2800" b="1" dirty="0"/>
              <a:t>Vocabulary for Lesson Four  </a:t>
            </a:r>
            <a:r>
              <a:rPr lang="en-US" b="1" dirty="0"/>
              <a:t>(NOTE: CCC = </a:t>
            </a:r>
            <a:r>
              <a:rPr lang="en-US" b="1" i="1" dirty="0"/>
              <a:t>Chinese Character Cognates </a:t>
            </a:r>
            <a:r>
              <a:rPr lang="en-US" b="1" dirty="0"/>
              <a:t>by Joon </a:t>
            </a:r>
            <a:r>
              <a:rPr lang="en-US" b="1" dirty="0" err="1"/>
              <a:t>Geem</a:t>
            </a:r>
            <a:r>
              <a:rPr lang="en-US" b="1" dirty="0"/>
              <a:t>)</a:t>
            </a:r>
          </a:p>
        </p:txBody>
      </p:sp>
    </p:spTree>
    <p:extLst>
      <p:ext uri="{BB962C8B-B14F-4D97-AF65-F5344CB8AC3E}">
        <p14:creationId xmlns:p14="http://schemas.microsoft.com/office/powerpoint/2010/main" val="1974076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5EBFD52-85FB-456F-6BD4-E8B65A0EE274}"/>
              </a:ext>
            </a:extLst>
          </p:cNvPr>
          <p:cNvSpPr>
            <a:spLocks noGrp="1"/>
          </p:cNvSpPr>
          <p:nvPr>
            <p:ph type="ftr" sz="quarter" idx="11"/>
          </p:nvPr>
        </p:nvSpPr>
        <p:spPr/>
        <p:txBody>
          <a:bodyPr/>
          <a:lstStyle/>
          <a:p>
            <a:r>
              <a:rPr lang="en-US"/>
              <a:t>Xuanzang's Heart Sutra in Sino-Korean</a:t>
            </a:r>
            <a:endParaRPr lang="en-US" dirty="0"/>
          </a:p>
        </p:txBody>
      </p:sp>
      <p:sp>
        <p:nvSpPr>
          <p:cNvPr id="3" name="TextBox 2">
            <a:extLst>
              <a:ext uri="{FF2B5EF4-FFF2-40B4-BE49-F238E27FC236}">
                <a16:creationId xmlns:a16="http://schemas.microsoft.com/office/drawing/2014/main" id="{08E0F123-B727-7D8D-93F7-65BE34FCB380}"/>
              </a:ext>
            </a:extLst>
          </p:cNvPr>
          <p:cNvSpPr txBox="1"/>
          <p:nvPr/>
        </p:nvSpPr>
        <p:spPr>
          <a:xfrm>
            <a:off x="326130" y="1607309"/>
            <a:ext cx="11582400" cy="4154984"/>
          </a:xfrm>
          <a:prstGeom prst="rect">
            <a:avLst/>
          </a:prstGeom>
          <a:noFill/>
        </p:spPr>
        <p:txBody>
          <a:bodyPr wrap="square" rtlCol="0">
            <a:spAutoFit/>
          </a:bodyPr>
          <a:lstStyle/>
          <a:p>
            <a:pPr marL="457200" indent="-457200">
              <a:buFont typeface="+mj-lt"/>
              <a:buAutoNum type="arabicParenR" startAt="104"/>
            </a:pPr>
            <a:r>
              <a:rPr lang="zh-CN" altLang="en-US" sz="2400" dirty="0"/>
              <a:t> 亍  </a:t>
            </a:r>
            <a:r>
              <a:rPr lang="en-US" altLang="zh-CN" sz="2400" dirty="0"/>
              <a:t>step; </a:t>
            </a:r>
            <a:r>
              <a:rPr lang="en-US" sz="2400" b="0" i="0" dirty="0" err="1">
                <a:solidFill>
                  <a:srgbClr val="000000"/>
                </a:solidFill>
                <a:effectLst/>
                <a:latin typeface="Times New Roman" panose="02020603050405020304" pitchFamily="18" charset="0"/>
              </a:rPr>
              <a:t>chok</a:t>
            </a:r>
            <a:r>
              <a:rPr lang="en-US" sz="2400" b="0" i="0" dirty="0">
                <a:solidFill>
                  <a:srgbClr val="000000"/>
                </a:solidFill>
                <a:effectLst/>
                <a:latin typeface="Times New Roman" panose="02020603050405020304" pitchFamily="18" charset="0"/>
              </a:rPr>
              <a:t>/ma (</a:t>
            </a:r>
            <a:r>
              <a:rPr lang="ko-KR" altLang="en-US" sz="2400" b="0" i="0" dirty="0">
                <a:solidFill>
                  <a:srgbClr val="000000"/>
                </a:solidFill>
                <a:effectLst/>
                <a:latin typeface="Times New Roman" panose="02020603050405020304" pitchFamily="18" charset="0"/>
              </a:rPr>
              <a:t>촉</a:t>
            </a:r>
            <a:r>
              <a:rPr lang="en-US" altLang="ko-KR" sz="2400" b="0" i="0" dirty="0">
                <a:solidFill>
                  <a:srgbClr val="000000"/>
                </a:solidFill>
                <a:effectLst/>
                <a:latin typeface="Times New Roman" panose="02020603050405020304" pitchFamily="18" charset="0"/>
              </a:rPr>
              <a:t>/</a:t>
            </a:r>
            <a:r>
              <a:rPr lang="ko-KR" altLang="en-US" sz="2400" b="0" i="0" dirty="0">
                <a:solidFill>
                  <a:srgbClr val="000000"/>
                </a:solidFill>
                <a:effectLst/>
                <a:latin typeface="Times New Roman" panose="02020603050405020304" pitchFamily="18" charset="0"/>
              </a:rPr>
              <a:t>마</a:t>
            </a:r>
            <a:r>
              <a:rPr lang="en-US" altLang="ko-KR" sz="2400" b="0" i="0" dirty="0">
                <a:solidFill>
                  <a:srgbClr val="000000"/>
                </a:solidFill>
                <a:effectLst/>
                <a:latin typeface="Times New Roman" panose="02020603050405020304" pitchFamily="18" charset="0"/>
              </a:rPr>
              <a:t>); </a:t>
            </a:r>
            <a:r>
              <a:rPr lang="en-US" sz="2400" b="0" i="0" dirty="0">
                <a:solidFill>
                  <a:srgbClr val="000000"/>
                </a:solidFill>
                <a:effectLst/>
                <a:latin typeface="Times New Roman" panose="02020603050405020304" pitchFamily="18" charset="0"/>
              </a:rPr>
              <a:t>radical: 7+1 (</a:t>
            </a:r>
            <a:r>
              <a:rPr lang="zh-CN" altLang="en-US" sz="2400" b="0" i="0" dirty="0">
                <a:solidFill>
                  <a:srgbClr val="000000"/>
                </a:solidFill>
                <a:effectLst/>
                <a:latin typeface="Times New Roman" panose="02020603050405020304" pitchFamily="18" charset="0"/>
              </a:rPr>
              <a:t>二</a:t>
            </a:r>
            <a:r>
              <a:rPr lang="en-US" altLang="zh-CN" sz="2400" b="0" i="0" dirty="0">
                <a:solidFill>
                  <a:srgbClr val="000000"/>
                </a:solidFill>
                <a:effectLst/>
                <a:latin typeface="Times New Roman" panose="02020603050405020304" pitchFamily="18" charset="0"/>
              </a:rPr>
              <a:t>);  CCC  </a:t>
            </a:r>
            <a:r>
              <a:rPr lang="en-US" altLang="zh-CN" sz="2400" b="1" dirty="0"/>
              <a:t>not found</a:t>
            </a:r>
          </a:p>
          <a:p>
            <a:pPr marL="457200" indent="-457200">
              <a:buFont typeface="+mj-lt"/>
              <a:buAutoNum type="arabicParenR" startAt="104"/>
            </a:pPr>
            <a:r>
              <a:rPr lang="zh-CN" altLang="en-US" sz="2400" dirty="0"/>
              <a:t> 罙  </a:t>
            </a:r>
            <a:r>
              <a:rPr lang="en-US" altLang="zh-CN" sz="2400" dirty="0"/>
              <a:t>far; </a:t>
            </a:r>
            <a:r>
              <a:rPr lang="en-US" sz="2400" b="0" i="0" dirty="0">
                <a:solidFill>
                  <a:srgbClr val="000000"/>
                </a:solidFill>
                <a:effectLst/>
                <a:latin typeface="Times New Roman" panose="02020603050405020304" pitchFamily="18" charset="0"/>
              </a:rPr>
              <a:t>shim (</a:t>
            </a:r>
            <a:r>
              <a:rPr lang="ko-KR" altLang="en-US" sz="2400" b="0" i="0" dirty="0">
                <a:solidFill>
                  <a:srgbClr val="000000"/>
                </a:solidFill>
                <a:effectLst/>
                <a:latin typeface="Times New Roman" panose="02020603050405020304" pitchFamily="18" charset="0"/>
              </a:rPr>
              <a:t>심</a:t>
            </a:r>
            <a:r>
              <a:rPr lang="en-US" altLang="ko-KR" sz="2400" b="0" i="0" dirty="0">
                <a:solidFill>
                  <a:srgbClr val="000000"/>
                </a:solidFill>
                <a:effectLst/>
                <a:latin typeface="Times New Roman" panose="02020603050405020304" pitchFamily="18" charset="0"/>
              </a:rPr>
              <a:t>); </a:t>
            </a:r>
            <a:r>
              <a:rPr lang="en-US" sz="2400" b="0" i="0" dirty="0">
                <a:solidFill>
                  <a:srgbClr val="000000"/>
                </a:solidFill>
                <a:effectLst/>
                <a:latin typeface="Times New Roman" panose="02020603050405020304" pitchFamily="18" charset="0"/>
              </a:rPr>
              <a:t>radical: 14+6 (</a:t>
            </a:r>
            <a:r>
              <a:rPr lang="zh-CN" altLang="en-US" sz="2400" b="0" i="0" dirty="0">
                <a:solidFill>
                  <a:srgbClr val="000000"/>
                </a:solidFill>
                <a:effectLst/>
                <a:latin typeface="Times New Roman" panose="02020603050405020304" pitchFamily="18" charset="0"/>
              </a:rPr>
              <a:t>冖</a:t>
            </a:r>
            <a:r>
              <a:rPr lang="en-US" altLang="zh-CN" sz="2400" b="0" i="0" dirty="0">
                <a:solidFill>
                  <a:srgbClr val="000000"/>
                </a:solidFill>
                <a:effectLst/>
                <a:latin typeface="Times New Roman" panose="02020603050405020304" pitchFamily="18" charset="0"/>
              </a:rPr>
              <a:t>);  CCC see </a:t>
            </a:r>
            <a:r>
              <a:rPr lang="en-US" altLang="zh-CN" sz="2400" dirty="0"/>
              <a:t>etymology of Entry 343</a:t>
            </a:r>
          </a:p>
          <a:p>
            <a:pPr marL="457200" indent="-457200">
              <a:buFont typeface="+mj-lt"/>
              <a:buAutoNum type="arabicParenR" startAt="104"/>
            </a:pPr>
            <a:r>
              <a:rPr lang="zh-CN" altLang="en-US" sz="2400" dirty="0"/>
              <a:t> 寺  </a:t>
            </a:r>
            <a:r>
              <a:rPr lang="en-US" altLang="zh-CN" sz="2400" dirty="0"/>
              <a:t>temple; </a:t>
            </a:r>
            <a:r>
              <a:rPr lang="en-US" sz="2400" b="0" i="0" dirty="0" err="1">
                <a:solidFill>
                  <a:srgbClr val="000000"/>
                </a:solidFill>
                <a:effectLst/>
                <a:latin typeface="Times New Roman" panose="02020603050405020304" pitchFamily="18" charset="0"/>
              </a:rPr>
              <a:t>sa</a:t>
            </a:r>
            <a:r>
              <a:rPr lang="en-US" sz="2400" b="0" i="0" dirty="0">
                <a:solidFill>
                  <a:srgbClr val="000000"/>
                </a:solidFill>
                <a:effectLst/>
                <a:latin typeface="Times New Roman" panose="02020603050405020304" pitchFamily="18" charset="0"/>
              </a:rPr>
              <a:t> (</a:t>
            </a:r>
            <a:r>
              <a:rPr lang="ko-KR" altLang="en-US" sz="2400" b="0" i="0" dirty="0">
                <a:solidFill>
                  <a:srgbClr val="000000"/>
                </a:solidFill>
                <a:effectLst/>
                <a:latin typeface="Times New Roman" panose="02020603050405020304" pitchFamily="18" charset="0"/>
              </a:rPr>
              <a:t>사</a:t>
            </a:r>
            <a:r>
              <a:rPr lang="en-US" altLang="ko-KR" sz="2400" b="0" i="0" dirty="0">
                <a:solidFill>
                  <a:srgbClr val="000000"/>
                </a:solidFill>
                <a:effectLst/>
                <a:latin typeface="Times New Roman" panose="02020603050405020304" pitchFamily="18" charset="0"/>
              </a:rPr>
              <a:t>); </a:t>
            </a:r>
            <a:r>
              <a:rPr lang="en-US" sz="2400" b="0" i="0" dirty="0">
                <a:solidFill>
                  <a:srgbClr val="000000"/>
                </a:solidFill>
                <a:effectLst/>
                <a:latin typeface="Times New Roman" panose="02020603050405020304" pitchFamily="18" charset="0"/>
              </a:rPr>
              <a:t>radical: 41+3 (</a:t>
            </a:r>
            <a:r>
              <a:rPr lang="zh-CN" altLang="en-US" sz="2400" b="0" i="0" dirty="0">
                <a:solidFill>
                  <a:srgbClr val="000000"/>
                </a:solidFill>
                <a:effectLst/>
                <a:latin typeface="Times New Roman" panose="02020603050405020304" pitchFamily="18" charset="0"/>
              </a:rPr>
              <a:t>寸</a:t>
            </a:r>
            <a:r>
              <a:rPr lang="en-US" altLang="zh-CN" sz="2400" b="0" i="0" dirty="0">
                <a:solidFill>
                  <a:srgbClr val="000000"/>
                </a:solidFill>
                <a:effectLst/>
                <a:latin typeface="Times New Roman" panose="02020603050405020304" pitchFamily="18" charset="0"/>
              </a:rPr>
              <a:t>);  </a:t>
            </a:r>
            <a:r>
              <a:rPr lang="en-US" altLang="zh-CN" sz="2400" dirty="0"/>
              <a:t>Entry 235</a:t>
            </a:r>
          </a:p>
          <a:p>
            <a:pPr marL="457200" indent="-457200">
              <a:buFont typeface="+mj-lt"/>
              <a:buAutoNum type="arabicParenR" startAt="104"/>
            </a:pPr>
            <a:r>
              <a:rPr lang="zh-CN" altLang="en-US" sz="2400" dirty="0"/>
              <a:t> 寸 </a:t>
            </a:r>
            <a:r>
              <a:rPr lang="en-US" altLang="zh-CN" sz="2400" dirty="0"/>
              <a:t> inch; </a:t>
            </a:r>
            <a:r>
              <a:rPr lang="en-US" sz="2400" b="0" i="0" dirty="0">
                <a:solidFill>
                  <a:srgbClr val="000000"/>
                </a:solidFill>
                <a:effectLst/>
                <a:latin typeface="Times New Roman" panose="02020603050405020304" pitchFamily="18" charset="0"/>
              </a:rPr>
              <a:t>chon (</a:t>
            </a:r>
            <a:r>
              <a:rPr lang="ko-KR" altLang="en-US" sz="2400" b="0" i="0" dirty="0">
                <a:solidFill>
                  <a:srgbClr val="000000"/>
                </a:solidFill>
                <a:effectLst/>
                <a:latin typeface="Times New Roman" panose="02020603050405020304" pitchFamily="18" charset="0"/>
              </a:rPr>
              <a:t>촌</a:t>
            </a:r>
            <a:r>
              <a:rPr lang="en-US" altLang="ko-KR" sz="2400" b="0" i="0" dirty="0">
                <a:solidFill>
                  <a:srgbClr val="000000"/>
                </a:solidFill>
                <a:effectLst/>
                <a:latin typeface="Times New Roman" panose="02020603050405020304" pitchFamily="18" charset="0"/>
              </a:rPr>
              <a:t>);  radical: 41 (</a:t>
            </a:r>
            <a:r>
              <a:rPr lang="zh-CN" altLang="en-US" sz="2400" b="0" i="0" dirty="0">
                <a:solidFill>
                  <a:srgbClr val="000000"/>
                </a:solidFill>
                <a:effectLst/>
                <a:latin typeface="Times New Roman" panose="02020603050405020304" pitchFamily="18" charset="0"/>
              </a:rPr>
              <a:t>寸</a:t>
            </a:r>
            <a:r>
              <a:rPr lang="en-US" altLang="zh-CN" sz="2400" b="0" i="0" dirty="0">
                <a:solidFill>
                  <a:srgbClr val="000000"/>
                </a:solidFill>
                <a:effectLst/>
                <a:latin typeface="Times New Roman" panose="02020603050405020304" pitchFamily="18" charset="0"/>
              </a:rPr>
              <a:t>);  CCC</a:t>
            </a:r>
            <a:r>
              <a:rPr lang="en-US" altLang="ko-KR" sz="2400" b="0" i="0" dirty="0">
                <a:solidFill>
                  <a:srgbClr val="000000"/>
                </a:solidFill>
                <a:effectLst/>
                <a:latin typeface="Times New Roman" panose="02020603050405020304" pitchFamily="18" charset="0"/>
              </a:rPr>
              <a:t> E</a:t>
            </a:r>
            <a:r>
              <a:rPr lang="en-US" altLang="zh-CN" sz="2400" dirty="0"/>
              <a:t>ntries 235-239</a:t>
            </a:r>
          </a:p>
          <a:p>
            <a:pPr marL="457200" indent="-457200">
              <a:buFont typeface="+mj-lt"/>
              <a:buAutoNum type="arabicParenR" startAt="104"/>
            </a:pPr>
            <a:r>
              <a:rPr lang="zh-CN" altLang="en-US" sz="2400" dirty="0"/>
              <a:t> 昭  </a:t>
            </a:r>
            <a:r>
              <a:rPr lang="en-US" altLang="zh-CN" sz="2400" dirty="0"/>
              <a:t>luminous; </a:t>
            </a:r>
            <a:r>
              <a:rPr lang="en-US" sz="2400" b="0" i="0" dirty="0">
                <a:solidFill>
                  <a:srgbClr val="000000"/>
                </a:solidFill>
                <a:effectLst/>
                <a:latin typeface="Times New Roman" panose="02020603050405020304" pitchFamily="18" charset="0"/>
              </a:rPr>
              <a:t> jo (</a:t>
            </a:r>
            <a:r>
              <a:rPr lang="ko-KR" altLang="en-US" sz="2400" b="0" i="0" dirty="0">
                <a:solidFill>
                  <a:srgbClr val="000000"/>
                </a:solidFill>
                <a:effectLst/>
                <a:latin typeface="Times New Roman" panose="02020603050405020304" pitchFamily="18" charset="0"/>
              </a:rPr>
              <a:t>조</a:t>
            </a:r>
            <a:r>
              <a:rPr lang="en-US" altLang="ko-KR" sz="2400" b="0" i="0" dirty="0">
                <a:solidFill>
                  <a:srgbClr val="000000"/>
                </a:solidFill>
                <a:effectLst/>
                <a:latin typeface="Times New Roman" panose="02020603050405020304" pitchFamily="18" charset="0"/>
              </a:rPr>
              <a:t>);  </a:t>
            </a:r>
            <a:r>
              <a:rPr lang="en-US" sz="2400" b="0" i="0" dirty="0">
                <a:solidFill>
                  <a:srgbClr val="000000"/>
                </a:solidFill>
                <a:effectLst/>
                <a:latin typeface="Times New Roman" panose="02020603050405020304" pitchFamily="18" charset="0"/>
              </a:rPr>
              <a:t>radical: 72+5 (</a:t>
            </a:r>
            <a:r>
              <a:rPr lang="zh-CN" altLang="en-US" sz="2400" b="0" i="0" dirty="0">
                <a:solidFill>
                  <a:srgbClr val="000000"/>
                </a:solidFill>
                <a:effectLst/>
                <a:latin typeface="Times New Roman" panose="02020603050405020304" pitchFamily="18" charset="0"/>
              </a:rPr>
              <a:t>日</a:t>
            </a:r>
            <a:r>
              <a:rPr lang="en-US" altLang="zh-CN" sz="2400" b="0" i="0" dirty="0">
                <a:solidFill>
                  <a:srgbClr val="000000"/>
                </a:solidFill>
                <a:effectLst/>
                <a:latin typeface="Times New Roman" panose="02020603050405020304" pitchFamily="18" charset="0"/>
              </a:rPr>
              <a:t>);  CCC  </a:t>
            </a:r>
            <a:r>
              <a:rPr lang="en-US" altLang="zh-CN" sz="2400" b="1" dirty="0"/>
              <a:t>not found</a:t>
            </a:r>
            <a:r>
              <a:rPr lang="zh-CN" altLang="en-US" sz="2400" dirty="0"/>
              <a:t> </a:t>
            </a:r>
            <a:endParaRPr lang="en-US" altLang="zh-CN" sz="2400" dirty="0"/>
          </a:p>
          <a:p>
            <a:pPr marL="457200" indent="-457200">
              <a:buFont typeface="+mj-lt"/>
              <a:buAutoNum type="arabicParenR" startAt="104"/>
            </a:pPr>
            <a:r>
              <a:rPr lang="zh-CN" altLang="en-US" sz="2400" dirty="0"/>
              <a:t>灬   </a:t>
            </a:r>
            <a:r>
              <a:rPr lang="en-US" altLang="zh-CN" sz="2400" dirty="0"/>
              <a:t>fire; </a:t>
            </a:r>
            <a:r>
              <a:rPr lang="en-US" sz="2400" b="0" i="0" dirty="0" err="1">
                <a:solidFill>
                  <a:srgbClr val="000000"/>
                </a:solidFill>
                <a:effectLst/>
                <a:latin typeface="Times New Roman" panose="02020603050405020304" pitchFamily="18" charset="0"/>
              </a:rPr>
              <a:t>hua</a:t>
            </a:r>
            <a:r>
              <a:rPr lang="en-US" sz="2400" b="0" i="0" dirty="0">
                <a:solidFill>
                  <a:srgbClr val="000000"/>
                </a:solidFill>
                <a:effectLst/>
                <a:latin typeface="Times New Roman" panose="02020603050405020304" pitchFamily="18" charset="0"/>
              </a:rPr>
              <a:t> (</a:t>
            </a:r>
            <a:r>
              <a:rPr lang="ko-KR" altLang="en-US" sz="2400" b="0" i="0" dirty="0">
                <a:solidFill>
                  <a:srgbClr val="000000"/>
                </a:solidFill>
                <a:effectLst/>
                <a:latin typeface="Times New Roman" panose="02020603050405020304" pitchFamily="18" charset="0"/>
              </a:rPr>
              <a:t>화</a:t>
            </a:r>
            <a:r>
              <a:rPr lang="en-US" altLang="ko-KR" sz="2400" b="0" i="0" dirty="0">
                <a:solidFill>
                  <a:srgbClr val="000000"/>
                </a:solidFill>
                <a:effectLst/>
                <a:latin typeface="Times New Roman" panose="02020603050405020304" pitchFamily="18" charset="0"/>
              </a:rPr>
              <a:t>); </a:t>
            </a:r>
            <a:r>
              <a:rPr lang="en-US" sz="2400" b="0" i="0" dirty="0">
                <a:solidFill>
                  <a:srgbClr val="000000"/>
                </a:solidFill>
                <a:effectLst/>
                <a:latin typeface="Times New Roman" panose="02020603050405020304" pitchFamily="18" charset="0"/>
              </a:rPr>
              <a:t>radical: 86 (</a:t>
            </a:r>
            <a:r>
              <a:rPr lang="zh-CN" altLang="en-US" sz="2400" b="0" i="0" dirty="0">
                <a:solidFill>
                  <a:srgbClr val="000000"/>
                </a:solidFill>
                <a:effectLst/>
                <a:latin typeface="Times New Roman" panose="02020603050405020304" pitchFamily="18" charset="0"/>
              </a:rPr>
              <a:t>灬</a:t>
            </a:r>
            <a:r>
              <a:rPr lang="en-US" altLang="zh-CN" sz="2400" b="0" i="0" dirty="0">
                <a:solidFill>
                  <a:srgbClr val="000000"/>
                </a:solidFill>
                <a:effectLst/>
                <a:latin typeface="Times New Roman" panose="02020603050405020304" pitchFamily="18" charset="0"/>
              </a:rPr>
              <a:t>, </a:t>
            </a:r>
            <a:r>
              <a:rPr lang="zh-CN" altLang="en-US" sz="2400" b="0" i="0" dirty="0">
                <a:solidFill>
                  <a:srgbClr val="000000"/>
                </a:solidFill>
                <a:effectLst/>
                <a:latin typeface="Times New Roman" panose="02020603050405020304" pitchFamily="18" charset="0"/>
              </a:rPr>
              <a:t>火</a:t>
            </a:r>
            <a:r>
              <a:rPr lang="en-US" altLang="zh-CN" sz="2400" b="0" i="0" dirty="0">
                <a:solidFill>
                  <a:srgbClr val="000000"/>
                </a:solidFill>
                <a:effectLst/>
                <a:latin typeface="Times New Roman" panose="02020603050405020304" pitchFamily="18" charset="0"/>
              </a:rPr>
              <a:t>);  CCC </a:t>
            </a:r>
            <a:r>
              <a:rPr lang="en-US" altLang="zh-CN" sz="2400" dirty="0"/>
              <a:t>Entries 481-484</a:t>
            </a:r>
          </a:p>
          <a:p>
            <a:pPr marL="457200" indent="-457200">
              <a:buFont typeface="+mj-lt"/>
              <a:buAutoNum type="arabicParenR" startAt="104"/>
            </a:pPr>
            <a:r>
              <a:rPr lang="zh-CN" altLang="en-US" sz="2400" dirty="0"/>
              <a:t> 火  </a:t>
            </a:r>
            <a:r>
              <a:rPr lang="en-US" altLang="zh-CN" sz="2400" dirty="0"/>
              <a:t>fire; </a:t>
            </a:r>
            <a:r>
              <a:rPr lang="en-US" sz="2400" b="0" i="0" dirty="0" err="1">
                <a:solidFill>
                  <a:srgbClr val="000000"/>
                </a:solidFill>
                <a:effectLst/>
                <a:latin typeface="Times New Roman" panose="02020603050405020304" pitchFamily="18" charset="0"/>
              </a:rPr>
              <a:t>hua</a:t>
            </a:r>
            <a:r>
              <a:rPr lang="en-US" sz="2400" b="0" i="0" dirty="0">
                <a:solidFill>
                  <a:srgbClr val="000000"/>
                </a:solidFill>
                <a:effectLst/>
                <a:latin typeface="Times New Roman" panose="02020603050405020304" pitchFamily="18" charset="0"/>
              </a:rPr>
              <a:t> (</a:t>
            </a:r>
            <a:r>
              <a:rPr lang="ko-KR" altLang="en-US" sz="2400" b="0" i="0" dirty="0">
                <a:solidFill>
                  <a:srgbClr val="000000"/>
                </a:solidFill>
                <a:effectLst/>
                <a:latin typeface="Times New Roman" panose="02020603050405020304" pitchFamily="18" charset="0"/>
              </a:rPr>
              <a:t>화</a:t>
            </a:r>
            <a:r>
              <a:rPr lang="en-US" altLang="ko-KR" sz="2400" b="0" i="0" dirty="0">
                <a:solidFill>
                  <a:srgbClr val="000000"/>
                </a:solidFill>
                <a:effectLst/>
                <a:latin typeface="Times New Roman" panose="02020603050405020304" pitchFamily="18" charset="0"/>
              </a:rPr>
              <a:t>); </a:t>
            </a:r>
            <a:r>
              <a:rPr lang="en-US" sz="2400" b="0" i="0" dirty="0">
                <a:solidFill>
                  <a:srgbClr val="000000"/>
                </a:solidFill>
                <a:effectLst/>
                <a:latin typeface="Times New Roman" panose="02020603050405020304" pitchFamily="18" charset="0"/>
              </a:rPr>
              <a:t>radical: 86 (</a:t>
            </a:r>
            <a:r>
              <a:rPr lang="zh-CN" altLang="en-US" sz="2400" b="0" i="0" dirty="0">
                <a:solidFill>
                  <a:srgbClr val="000000"/>
                </a:solidFill>
                <a:effectLst/>
                <a:latin typeface="Times New Roman" panose="02020603050405020304" pitchFamily="18" charset="0"/>
              </a:rPr>
              <a:t>灬</a:t>
            </a:r>
            <a:r>
              <a:rPr lang="en-US" altLang="zh-CN" sz="2400" b="0" i="0" dirty="0">
                <a:solidFill>
                  <a:srgbClr val="000000"/>
                </a:solidFill>
                <a:effectLst/>
                <a:latin typeface="Times New Roman" panose="02020603050405020304" pitchFamily="18" charset="0"/>
              </a:rPr>
              <a:t>, </a:t>
            </a:r>
            <a:r>
              <a:rPr lang="zh-CN" altLang="en-US" sz="2400" b="0" i="0" dirty="0">
                <a:solidFill>
                  <a:srgbClr val="000000"/>
                </a:solidFill>
                <a:effectLst/>
                <a:latin typeface="Times New Roman" panose="02020603050405020304" pitchFamily="18" charset="0"/>
              </a:rPr>
              <a:t>火</a:t>
            </a:r>
            <a:r>
              <a:rPr lang="en-US" altLang="zh-CN" sz="2400" b="0" i="0" dirty="0">
                <a:solidFill>
                  <a:srgbClr val="000000"/>
                </a:solidFill>
                <a:effectLst/>
                <a:latin typeface="Times New Roman" panose="02020603050405020304" pitchFamily="18" charset="0"/>
              </a:rPr>
              <a:t>);  CCC </a:t>
            </a:r>
            <a:r>
              <a:rPr lang="en-US" altLang="zh-CN" sz="2400" dirty="0"/>
              <a:t>Entry 481</a:t>
            </a:r>
          </a:p>
          <a:p>
            <a:pPr marL="457200" indent="-457200">
              <a:buFont typeface="+mj-lt"/>
              <a:buAutoNum type="arabicParenR" startAt="104"/>
            </a:pPr>
            <a:r>
              <a:rPr lang="zh-CN" altLang="en-US" sz="2400" dirty="0"/>
              <a:t> 召  </a:t>
            </a:r>
            <a:r>
              <a:rPr lang="en-US" altLang="zh-CN" sz="2400" dirty="0"/>
              <a:t>to summon; </a:t>
            </a:r>
            <a:r>
              <a:rPr lang="en-US" sz="2400" b="0" i="0" dirty="0">
                <a:solidFill>
                  <a:srgbClr val="000000"/>
                </a:solidFill>
                <a:effectLst/>
                <a:latin typeface="Times New Roman" panose="02020603050405020304" pitchFamily="18" charset="0"/>
              </a:rPr>
              <a:t>jo (</a:t>
            </a:r>
            <a:r>
              <a:rPr lang="ko-KR" altLang="en-US" sz="2400" b="0" i="0" dirty="0">
                <a:solidFill>
                  <a:srgbClr val="000000"/>
                </a:solidFill>
                <a:effectLst/>
                <a:latin typeface="Times New Roman" panose="02020603050405020304" pitchFamily="18" charset="0"/>
              </a:rPr>
              <a:t>조</a:t>
            </a:r>
            <a:r>
              <a:rPr lang="en-US" altLang="ko-KR" sz="2400" b="0" i="0" dirty="0">
                <a:solidFill>
                  <a:srgbClr val="000000"/>
                </a:solidFill>
                <a:effectLst/>
                <a:latin typeface="Times New Roman" panose="02020603050405020304" pitchFamily="18" charset="0"/>
              </a:rPr>
              <a:t>); </a:t>
            </a:r>
            <a:r>
              <a:rPr lang="en-US" sz="2400" b="0" i="0" dirty="0">
                <a:solidFill>
                  <a:srgbClr val="000000"/>
                </a:solidFill>
                <a:effectLst/>
                <a:latin typeface="Times New Roman" panose="02020603050405020304" pitchFamily="18" charset="0"/>
              </a:rPr>
              <a:t>radical: 30+2 (</a:t>
            </a:r>
            <a:r>
              <a:rPr lang="zh-CN" altLang="en-US" sz="2400" b="0" i="0" dirty="0">
                <a:solidFill>
                  <a:srgbClr val="000000"/>
                </a:solidFill>
                <a:effectLst/>
                <a:latin typeface="Times New Roman" panose="02020603050405020304" pitchFamily="18" charset="0"/>
              </a:rPr>
              <a:t>口</a:t>
            </a:r>
            <a:r>
              <a:rPr lang="en-US" altLang="zh-CN" sz="2400" b="0" i="0" dirty="0">
                <a:solidFill>
                  <a:srgbClr val="000000"/>
                </a:solidFill>
                <a:effectLst/>
                <a:latin typeface="Times New Roman" panose="02020603050405020304" pitchFamily="18" charset="0"/>
              </a:rPr>
              <a:t>);  CCC </a:t>
            </a:r>
            <a:r>
              <a:rPr lang="en-US" altLang="zh-CN" sz="2400" dirty="0"/>
              <a:t>Entry 336 (</a:t>
            </a:r>
            <a:r>
              <a:rPr lang="zh-CN" altLang="en-US" sz="2400" dirty="0"/>
              <a:t>招</a:t>
            </a:r>
            <a:r>
              <a:rPr lang="en-US" altLang="zh-CN" sz="2400" dirty="0"/>
              <a:t>)</a:t>
            </a:r>
            <a:endParaRPr lang="zh-CN" altLang="en-US" sz="2400" dirty="0"/>
          </a:p>
          <a:p>
            <a:pPr marL="457200" indent="-457200">
              <a:buFont typeface="+mj-lt"/>
              <a:buAutoNum type="arabicParenR" startAt="104"/>
            </a:pPr>
            <a:r>
              <a:rPr lang="zh-CN" altLang="en-US" sz="2400" dirty="0"/>
              <a:t> 刀  </a:t>
            </a:r>
            <a:r>
              <a:rPr lang="en-US" altLang="zh-CN" sz="2400" dirty="0"/>
              <a:t>knife, blade; </a:t>
            </a:r>
            <a:r>
              <a:rPr lang="en-US" sz="2400" b="0" i="0" dirty="0">
                <a:solidFill>
                  <a:srgbClr val="000000"/>
                </a:solidFill>
                <a:effectLst/>
                <a:latin typeface="Times New Roman" panose="02020603050405020304" pitchFamily="18" charset="0"/>
              </a:rPr>
              <a:t>do (</a:t>
            </a:r>
            <a:r>
              <a:rPr lang="ko-KR" altLang="en-US" sz="2400" b="0" i="0" dirty="0">
                <a:solidFill>
                  <a:srgbClr val="000000"/>
                </a:solidFill>
                <a:effectLst/>
                <a:latin typeface="Times New Roman" panose="02020603050405020304" pitchFamily="18" charset="0"/>
              </a:rPr>
              <a:t>도</a:t>
            </a:r>
            <a:r>
              <a:rPr lang="en-US" altLang="ko-KR" sz="2400" b="0" i="0" dirty="0">
                <a:solidFill>
                  <a:srgbClr val="000000"/>
                </a:solidFill>
                <a:effectLst/>
                <a:latin typeface="Times New Roman" panose="02020603050405020304" pitchFamily="18" charset="0"/>
              </a:rPr>
              <a:t>); </a:t>
            </a:r>
            <a:r>
              <a:rPr lang="en-US" sz="2400" b="0" i="0" dirty="0">
                <a:solidFill>
                  <a:srgbClr val="000000"/>
                </a:solidFill>
                <a:effectLst/>
                <a:latin typeface="Times New Roman" panose="02020603050405020304" pitchFamily="18" charset="0"/>
              </a:rPr>
              <a:t>radical: 18 (</a:t>
            </a:r>
            <a:r>
              <a:rPr lang="zh-CN" altLang="en-US" sz="2400" b="0" i="0" dirty="0">
                <a:solidFill>
                  <a:srgbClr val="000000"/>
                </a:solidFill>
                <a:effectLst/>
                <a:latin typeface="Times New Roman" panose="02020603050405020304" pitchFamily="18" charset="0"/>
              </a:rPr>
              <a:t>⺈</a:t>
            </a:r>
            <a:r>
              <a:rPr lang="en-US" altLang="zh-CN" sz="2400" b="0" i="0" dirty="0">
                <a:solidFill>
                  <a:srgbClr val="000000"/>
                </a:solidFill>
                <a:effectLst/>
                <a:latin typeface="Times New Roman" panose="02020603050405020304" pitchFamily="18" charset="0"/>
              </a:rPr>
              <a:t>, </a:t>
            </a:r>
            <a:r>
              <a:rPr lang="zh-CN" altLang="en-US" sz="2400" b="0" i="0" dirty="0">
                <a:solidFill>
                  <a:srgbClr val="000000"/>
                </a:solidFill>
                <a:effectLst/>
                <a:latin typeface="Times New Roman" panose="02020603050405020304" pitchFamily="18" charset="0"/>
              </a:rPr>
              <a:t>刀</a:t>
            </a:r>
            <a:r>
              <a:rPr lang="en-US" altLang="zh-CN" sz="2400" b="0" i="0" dirty="0">
                <a:solidFill>
                  <a:srgbClr val="000000"/>
                </a:solidFill>
                <a:effectLst/>
                <a:latin typeface="Times New Roman" panose="02020603050405020304" pitchFamily="18" charset="0"/>
              </a:rPr>
              <a:t>, </a:t>
            </a:r>
            <a:r>
              <a:rPr lang="zh-CN" altLang="en-US" sz="2400" b="0" i="0" dirty="0">
                <a:solidFill>
                  <a:srgbClr val="000000"/>
                </a:solidFill>
                <a:effectLst/>
                <a:latin typeface="Times New Roman" panose="02020603050405020304" pitchFamily="18" charset="0"/>
              </a:rPr>
              <a:t>刂</a:t>
            </a:r>
            <a:r>
              <a:rPr lang="en-US" altLang="zh-CN" sz="2400" b="0" i="0" dirty="0">
                <a:solidFill>
                  <a:srgbClr val="000000"/>
                </a:solidFill>
                <a:effectLst/>
                <a:latin typeface="Times New Roman" panose="02020603050405020304" pitchFamily="18" charset="0"/>
              </a:rPr>
              <a:t>);  CCC </a:t>
            </a:r>
            <a:r>
              <a:rPr lang="en-US" altLang="zh-CN" sz="2400" dirty="0"/>
              <a:t>Entry 80 </a:t>
            </a:r>
          </a:p>
          <a:p>
            <a:pPr marL="457200" indent="-457200">
              <a:buFont typeface="+mj-lt"/>
              <a:buAutoNum type="arabicParenR" startAt="104"/>
            </a:pPr>
            <a:r>
              <a:rPr lang="zh-TW" altLang="en-US" sz="2400" dirty="0"/>
              <a:t> 縕  </a:t>
            </a:r>
            <a:r>
              <a:rPr lang="en-US" altLang="zh-TW" sz="2400" dirty="0"/>
              <a:t>hemp; </a:t>
            </a:r>
            <a:r>
              <a:rPr lang="en-US" sz="2400" b="0" i="0" dirty="0">
                <a:solidFill>
                  <a:srgbClr val="000000"/>
                </a:solidFill>
                <a:effectLst/>
                <a:latin typeface="Times New Roman" panose="02020603050405020304" pitchFamily="18" charset="0"/>
              </a:rPr>
              <a:t>on (</a:t>
            </a:r>
            <a:r>
              <a:rPr lang="ko-KR" altLang="en-US" sz="2400" b="0" i="0" dirty="0">
                <a:solidFill>
                  <a:srgbClr val="000000"/>
                </a:solidFill>
                <a:effectLst/>
                <a:latin typeface="Times New Roman" panose="02020603050405020304" pitchFamily="18" charset="0"/>
              </a:rPr>
              <a:t>온</a:t>
            </a:r>
            <a:r>
              <a:rPr lang="en-US" altLang="ko-KR" sz="2400" b="0" i="0" dirty="0">
                <a:solidFill>
                  <a:srgbClr val="000000"/>
                </a:solidFill>
                <a:effectLst/>
                <a:latin typeface="Times New Roman" panose="02020603050405020304" pitchFamily="18" charset="0"/>
              </a:rPr>
              <a:t>); </a:t>
            </a:r>
            <a:r>
              <a:rPr lang="en-US" sz="2400" b="0" i="0" dirty="0">
                <a:solidFill>
                  <a:srgbClr val="000000"/>
                </a:solidFill>
                <a:effectLst/>
                <a:latin typeface="Times New Roman" panose="02020603050405020304" pitchFamily="18" charset="0"/>
              </a:rPr>
              <a:t>radical: 120+10 (</a:t>
            </a:r>
            <a:r>
              <a:rPr lang="zh-CN" altLang="en-US" sz="2400" b="0" i="0" dirty="0">
                <a:solidFill>
                  <a:srgbClr val="000000"/>
                </a:solidFill>
                <a:effectLst/>
                <a:latin typeface="Times New Roman" panose="02020603050405020304" pitchFamily="18" charset="0"/>
              </a:rPr>
              <a:t>糹</a:t>
            </a:r>
            <a:r>
              <a:rPr lang="en-US" altLang="zh-CN" sz="2400" b="0" i="0" dirty="0">
                <a:solidFill>
                  <a:srgbClr val="000000"/>
                </a:solidFill>
                <a:effectLst/>
                <a:latin typeface="Times New Roman" panose="02020603050405020304" pitchFamily="18" charset="0"/>
              </a:rPr>
              <a:t>);  CCC </a:t>
            </a:r>
            <a:r>
              <a:rPr lang="en-US" altLang="zh-TW" sz="2400" b="1" dirty="0"/>
              <a:t>not found</a:t>
            </a:r>
            <a:endParaRPr lang="zh-TW" altLang="en-US" sz="2400" b="1" dirty="0"/>
          </a:p>
          <a:p>
            <a:pPr marL="457200" indent="-457200">
              <a:buFont typeface="+mj-lt"/>
              <a:buAutoNum type="arabicParenR" startAt="104"/>
            </a:pPr>
            <a:r>
              <a:rPr lang="zh-TW" altLang="en-US" sz="2400" dirty="0"/>
              <a:t> 囚  </a:t>
            </a:r>
            <a:r>
              <a:rPr lang="en-US" altLang="zh-TW" sz="2400" dirty="0"/>
              <a:t>prisoner; </a:t>
            </a:r>
            <a:r>
              <a:rPr lang="en-US" sz="2400" b="0" i="0" dirty="0" err="1">
                <a:solidFill>
                  <a:srgbClr val="000000"/>
                </a:solidFill>
                <a:effectLst/>
                <a:latin typeface="Times New Roman" panose="02020603050405020304" pitchFamily="18" charset="0"/>
              </a:rPr>
              <a:t>su</a:t>
            </a:r>
            <a:r>
              <a:rPr lang="en-US" sz="2400" b="0" i="0" dirty="0">
                <a:solidFill>
                  <a:srgbClr val="000000"/>
                </a:solidFill>
                <a:effectLst/>
                <a:latin typeface="Times New Roman" panose="02020603050405020304" pitchFamily="18" charset="0"/>
              </a:rPr>
              <a:t> (</a:t>
            </a:r>
            <a:r>
              <a:rPr lang="ko-KR" altLang="en-US" sz="2400" b="0" i="0" dirty="0">
                <a:solidFill>
                  <a:srgbClr val="000000"/>
                </a:solidFill>
                <a:effectLst/>
                <a:latin typeface="Times New Roman" panose="02020603050405020304" pitchFamily="18" charset="0"/>
              </a:rPr>
              <a:t>수</a:t>
            </a:r>
            <a:r>
              <a:rPr lang="en-US" altLang="ko-KR" sz="2400" b="0" i="0" dirty="0">
                <a:solidFill>
                  <a:srgbClr val="000000"/>
                </a:solidFill>
                <a:effectLst/>
                <a:latin typeface="Times New Roman" panose="02020603050405020304" pitchFamily="18" charset="0"/>
              </a:rPr>
              <a:t>); </a:t>
            </a:r>
            <a:r>
              <a:rPr lang="en-US" sz="2400" b="0" i="0" dirty="0">
                <a:solidFill>
                  <a:srgbClr val="000000"/>
                </a:solidFill>
                <a:effectLst/>
                <a:latin typeface="Times New Roman" panose="02020603050405020304" pitchFamily="18" charset="0"/>
              </a:rPr>
              <a:t>radical: 31+2 (</a:t>
            </a:r>
            <a:r>
              <a:rPr lang="zh-CN" altLang="en-US" sz="2400" b="0" i="0" dirty="0">
                <a:solidFill>
                  <a:srgbClr val="000000"/>
                </a:solidFill>
                <a:effectLst/>
                <a:latin typeface="Times New Roman" panose="02020603050405020304" pitchFamily="18" charset="0"/>
              </a:rPr>
              <a:t>囗</a:t>
            </a:r>
            <a:r>
              <a:rPr lang="en-US" altLang="zh-CN" sz="2400" b="0" i="0" dirty="0">
                <a:solidFill>
                  <a:srgbClr val="000000"/>
                </a:solidFill>
                <a:effectLst/>
                <a:latin typeface="Times New Roman" panose="02020603050405020304" pitchFamily="18" charset="0"/>
              </a:rPr>
              <a:t>);  CCC </a:t>
            </a:r>
            <a:r>
              <a:rPr lang="en-US" altLang="zh-TW" sz="2400" dirty="0"/>
              <a:t>Entry 476 </a:t>
            </a:r>
          </a:p>
        </p:txBody>
      </p:sp>
      <p:sp>
        <p:nvSpPr>
          <p:cNvPr id="5" name="TextBox 4">
            <a:extLst>
              <a:ext uri="{FF2B5EF4-FFF2-40B4-BE49-F238E27FC236}">
                <a16:creationId xmlns:a16="http://schemas.microsoft.com/office/drawing/2014/main" id="{AF221772-B220-3A02-87C2-C30B38072BB0}"/>
              </a:ext>
            </a:extLst>
          </p:cNvPr>
          <p:cNvSpPr txBox="1"/>
          <p:nvPr/>
        </p:nvSpPr>
        <p:spPr>
          <a:xfrm>
            <a:off x="236483" y="204830"/>
            <a:ext cx="11672047"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4.24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Four)</a:t>
            </a:r>
          </a:p>
        </p:txBody>
      </p:sp>
      <p:sp>
        <p:nvSpPr>
          <p:cNvPr id="7" name="TextBox 6">
            <a:extLst>
              <a:ext uri="{FF2B5EF4-FFF2-40B4-BE49-F238E27FC236}">
                <a16:creationId xmlns:a16="http://schemas.microsoft.com/office/drawing/2014/main" id="{5AC46995-DAA6-30B8-A042-0CD3C581244E}"/>
              </a:ext>
            </a:extLst>
          </p:cNvPr>
          <p:cNvSpPr txBox="1"/>
          <p:nvPr/>
        </p:nvSpPr>
        <p:spPr>
          <a:xfrm>
            <a:off x="326130" y="891085"/>
            <a:ext cx="103632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Vocabulary for Lesson Four  Continued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(NOTE: CCC = </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Chinese Character Cognates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by Joon </a:t>
            </a: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mn-cs"/>
              </a:rPr>
              <a:t>Geem</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097363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C7F86A7-1ED3-6B08-99E7-9B2E58F485B7}"/>
              </a:ext>
            </a:extLst>
          </p:cNvPr>
          <p:cNvSpPr>
            <a:spLocks noGrp="1"/>
          </p:cNvSpPr>
          <p:nvPr>
            <p:ph type="ftr" sz="quarter" idx="11"/>
          </p:nvPr>
        </p:nvSpPr>
        <p:spPr/>
        <p:txBody>
          <a:bodyPr/>
          <a:lstStyle/>
          <a:p>
            <a:r>
              <a:rPr lang="en-US"/>
              <a:t>Xuanzang's Heart Sutra in Sino-Korean</a:t>
            </a:r>
            <a:endParaRPr lang="en-US" dirty="0"/>
          </a:p>
        </p:txBody>
      </p:sp>
      <p:sp>
        <p:nvSpPr>
          <p:cNvPr id="4" name="TextBox 3">
            <a:extLst>
              <a:ext uri="{FF2B5EF4-FFF2-40B4-BE49-F238E27FC236}">
                <a16:creationId xmlns:a16="http://schemas.microsoft.com/office/drawing/2014/main" id="{E22FB4C3-A446-D57D-82BB-5611497795CD}"/>
              </a:ext>
            </a:extLst>
          </p:cNvPr>
          <p:cNvSpPr txBox="1"/>
          <p:nvPr/>
        </p:nvSpPr>
        <p:spPr>
          <a:xfrm>
            <a:off x="255494" y="1510862"/>
            <a:ext cx="11681012" cy="2308324"/>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arenR" startAt="115"/>
              <a:tabLst/>
              <a:defRPr/>
            </a:pP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皿  </a:t>
            </a: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vessel, container;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myeong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ko-KR"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맑은 고딕" panose="020B0503020000020004" pitchFamily="34" charset="-127"/>
                <a:cs typeface="+mn-cs"/>
              </a:rPr>
              <a:t>명</a:t>
            </a:r>
            <a:r>
              <a:rPr kumimoji="0" lang="en-US" altLang="ko-KR" sz="2400" b="0" i="0" u="none" strike="noStrike" kern="1200" cap="none" spc="0" normalizeH="0" baseline="0" noProof="0" dirty="0">
                <a:ln>
                  <a:noFill/>
                </a:ln>
                <a:solidFill>
                  <a:srgbClr val="000000"/>
                </a:solidFill>
                <a:effectLst/>
                <a:uLnTx/>
                <a:uFillTx/>
                <a:latin typeface="Times New Roman" panose="02020603050405020304" pitchFamily="18" charset="0"/>
                <a:ea typeface="맑은 고딕" panose="020B0503020000020004" pitchFamily="34" charset="-127"/>
                <a:cs typeface="+mn-cs"/>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radical: 108 (</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皿</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  CCC </a:t>
            </a: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Entries 476 and 525</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arenR" startAt="115"/>
              <a:tabLst/>
              <a:defRPr/>
            </a:pP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比  </a:t>
            </a: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compare;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bi (</a:t>
            </a:r>
            <a:r>
              <a:rPr kumimoji="0" lang="ko-KR"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맑은 고딕" panose="020B0503020000020004" pitchFamily="34" charset="-127"/>
                <a:cs typeface="+mn-cs"/>
              </a:rPr>
              <a:t>비</a:t>
            </a:r>
            <a:r>
              <a:rPr kumimoji="0" lang="en-US" altLang="ko-KR" sz="2400" b="0" i="0" u="none" strike="noStrike" kern="1200" cap="none" spc="0" normalizeH="0" baseline="0" noProof="0" dirty="0">
                <a:ln>
                  <a:noFill/>
                </a:ln>
                <a:solidFill>
                  <a:srgbClr val="000000"/>
                </a:solidFill>
                <a:effectLst/>
                <a:uLnTx/>
                <a:uFillTx/>
                <a:latin typeface="Times New Roman" panose="02020603050405020304" pitchFamily="18" charset="0"/>
                <a:ea typeface="맑은 고딕" panose="020B0503020000020004" pitchFamily="34" charset="-127"/>
                <a:cs typeface="+mn-cs"/>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radical: 81 (</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比</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  CCC </a:t>
            </a: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Entry 440</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arenR" startAt="115"/>
              <a:tabLst/>
              <a:defRPr/>
            </a:pP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白  </a:t>
            </a: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white, clear;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baek</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ko-KR"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맑은 고딕" panose="020B0503020000020004" pitchFamily="34" charset="-127"/>
                <a:cs typeface="+mn-cs"/>
              </a:rPr>
              <a:t>백</a:t>
            </a:r>
            <a:r>
              <a:rPr kumimoji="0" lang="en-US" altLang="ko-KR" sz="2400" b="0" i="0" u="none" strike="noStrike" kern="1200" cap="none" spc="0" normalizeH="0" baseline="0" noProof="0" dirty="0">
                <a:ln>
                  <a:noFill/>
                </a:ln>
                <a:solidFill>
                  <a:srgbClr val="000000"/>
                </a:solidFill>
                <a:effectLst/>
                <a:uLnTx/>
                <a:uFillTx/>
                <a:latin typeface="Times New Roman" panose="02020603050405020304" pitchFamily="18" charset="0"/>
                <a:ea typeface="맑은 고딕" panose="020B0503020000020004" pitchFamily="34" charset="-127"/>
                <a:cs typeface="+mn-cs"/>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radical: 106 (</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白</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  CCC </a:t>
            </a: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Entry 518</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arenR" startAt="115"/>
              <a:tabLst/>
              <a:defRPr/>
            </a:pP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穴  </a:t>
            </a: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hole;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hyeol</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ko-KR"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맑은 고딕" panose="020B0503020000020004" pitchFamily="34" charset="-127"/>
                <a:cs typeface="+mn-cs"/>
              </a:rPr>
              <a:t>혈</a:t>
            </a:r>
            <a:r>
              <a:rPr kumimoji="0" lang="en-US" altLang="ko-KR" sz="2400" b="0" i="0" u="none" strike="noStrike" kern="1200" cap="none" spc="0" normalizeH="0" baseline="0" noProof="0" dirty="0">
                <a:ln>
                  <a:noFill/>
                </a:ln>
                <a:solidFill>
                  <a:srgbClr val="000000"/>
                </a:solidFill>
                <a:effectLst/>
                <a:uLnTx/>
                <a:uFillTx/>
                <a:latin typeface="Times New Roman" panose="02020603050405020304" pitchFamily="18" charset="0"/>
                <a:ea typeface="맑은 고딕" panose="020B0503020000020004" pitchFamily="34" charset="-127"/>
                <a:cs typeface="+mn-cs"/>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radical: 116 (</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穴</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  CCC </a:t>
            </a: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Entry 558 (etymology)</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arenR" startAt="115"/>
              <a:tabLst/>
              <a:defRPr/>
            </a:pP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八  </a:t>
            </a: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eight (8);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pal (</a:t>
            </a:r>
            <a:r>
              <a:rPr kumimoji="0" lang="ko-KR"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맑은 고딕" panose="020B0503020000020004" pitchFamily="34" charset="-127"/>
                <a:cs typeface="+mn-cs"/>
              </a:rPr>
              <a:t>팔</a:t>
            </a:r>
            <a:r>
              <a:rPr kumimoji="0" lang="en-US" altLang="ko-KR" sz="2400" b="0" i="0" u="none" strike="noStrike" kern="1200" cap="none" spc="0" normalizeH="0" baseline="0" noProof="0" dirty="0">
                <a:ln>
                  <a:noFill/>
                </a:ln>
                <a:solidFill>
                  <a:srgbClr val="000000"/>
                </a:solidFill>
                <a:effectLst/>
                <a:uLnTx/>
                <a:uFillTx/>
                <a:latin typeface="Times New Roman" panose="02020603050405020304" pitchFamily="18" charset="0"/>
                <a:ea typeface="맑은 고딕" panose="020B0503020000020004" pitchFamily="34" charset="-127"/>
                <a:cs typeface="+mn-cs"/>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radical: 12 (</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八</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  CCC </a:t>
            </a: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Entry 69</a:t>
            </a:r>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arenR" startAt="115"/>
              <a:tabLst/>
              <a:defRPr/>
            </a:pPr>
            <a: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入  </a:t>
            </a: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enter;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ip (</a:t>
            </a:r>
            <a:r>
              <a:rPr kumimoji="0" lang="ko-KR"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맑은 고딕" panose="020B0503020000020004" pitchFamily="34" charset="-127"/>
                <a:cs typeface="+mn-cs"/>
              </a:rPr>
              <a:t>입</a:t>
            </a:r>
            <a:r>
              <a:rPr kumimoji="0" lang="en-US" altLang="ko-KR" sz="2400" b="0" i="0" u="none" strike="noStrike" kern="1200" cap="none" spc="0" normalizeH="0" baseline="0" noProof="0" dirty="0">
                <a:ln>
                  <a:noFill/>
                </a:ln>
                <a:solidFill>
                  <a:srgbClr val="000000"/>
                </a:solidFill>
                <a:effectLst/>
                <a:uLnTx/>
                <a:uFillTx/>
                <a:latin typeface="Times New Roman" panose="02020603050405020304" pitchFamily="18" charset="0"/>
                <a:ea typeface="맑은 고딕" panose="020B0503020000020004" pitchFamily="34" charset="-127"/>
                <a:cs typeface="+mn-cs"/>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radical: 11 (</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入</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mn-cs"/>
              </a:rPr>
              <a:t>);  CCC  </a:t>
            </a:r>
            <a:r>
              <a:rPr kumimoji="0" lang="en-US" altLang="zh-TW"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Entry 65</a:t>
            </a:r>
            <a:endParaRPr kumimoji="0" lang="en-US" altLang="zh-CN" sz="24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6" name="TextBox 5">
            <a:extLst>
              <a:ext uri="{FF2B5EF4-FFF2-40B4-BE49-F238E27FC236}">
                <a16:creationId xmlns:a16="http://schemas.microsoft.com/office/drawing/2014/main" id="{FD5961C8-C317-150F-0F1F-2D67A5FFF915}"/>
              </a:ext>
            </a:extLst>
          </p:cNvPr>
          <p:cNvSpPr txBox="1"/>
          <p:nvPr/>
        </p:nvSpPr>
        <p:spPr>
          <a:xfrm>
            <a:off x="170329" y="136525"/>
            <a:ext cx="11681012"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4.25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Four)</a:t>
            </a:r>
          </a:p>
        </p:txBody>
      </p:sp>
      <p:sp>
        <p:nvSpPr>
          <p:cNvPr id="10" name="TextBox 9">
            <a:extLst>
              <a:ext uri="{FF2B5EF4-FFF2-40B4-BE49-F238E27FC236}">
                <a16:creationId xmlns:a16="http://schemas.microsoft.com/office/drawing/2014/main" id="{A5D16400-F331-4FB8-C7B5-79F50045DF85}"/>
              </a:ext>
            </a:extLst>
          </p:cNvPr>
          <p:cNvSpPr txBox="1"/>
          <p:nvPr/>
        </p:nvSpPr>
        <p:spPr>
          <a:xfrm>
            <a:off x="340659" y="812864"/>
            <a:ext cx="1144793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Vocabulary for Lesson Four  Continued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(NOTE: CCC = </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Chinese Character Cognates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by Joon </a:t>
            </a: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mn-cs"/>
              </a:rPr>
              <a:t>Geem</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15" name="Picture 14">
            <a:extLst>
              <a:ext uri="{FF2B5EF4-FFF2-40B4-BE49-F238E27FC236}">
                <a16:creationId xmlns:a16="http://schemas.microsoft.com/office/drawing/2014/main" id="{5CAFEAF1-9F5F-3D44-7D0C-814E8688C20F}"/>
              </a:ext>
            </a:extLst>
          </p:cNvPr>
          <p:cNvPicPr>
            <a:picLocks noChangeAspect="1"/>
          </p:cNvPicPr>
          <p:nvPr/>
        </p:nvPicPr>
        <p:blipFill>
          <a:blip r:embed="rId2"/>
          <a:stretch>
            <a:fillRect/>
          </a:stretch>
        </p:blipFill>
        <p:spPr>
          <a:xfrm>
            <a:off x="1269107" y="3993964"/>
            <a:ext cx="9483455" cy="2308323"/>
          </a:xfrm>
          <a:prstGeom prst="rect">
            <a:avLst/>
          </a:prstGeom>
        </p:spPr>
      </p:pic>
      <p:sp>
        <p:nvSpPr>
          <p:cNvPr id="17" name="TextBox 16">
            <a:extLst>
              <a:ext uri="{FF2B5EF4-FFF2-40B4-BE49-F238E27FC236}">
                <a16:creationId xmlns:a16="http://schemas.microsoft.com/office/drawing/2014/main" id="{B732E353-3392-8334-AB39-59A00E4C70A7}"/>
              </a:ext>
            </a:extLst>
          </p:cNvPr>
          <p:cNvSpPr txBox="1"/>
          <p:nvPr/>
        </p:nvSpPr>
        <p:spPr>
          <a:xfrm>
            <a:off x="4141694" y="4132728"/>
            <a:ext cx="4724400" cy="1323439"/>
          </a:xfrm>
          <a:prstGeom prst="rect">
            <a:avLst/>
          </a:prstGeom>
          <a:noFill/>
        </p:spPr>
        <p:txBody>
          <a:bodyPr wrap="square" rtlCol="0">
            <a:spAutoFit/>
          </a:bodyPr>
          <a:lstStyle/>
          <a:p>
            <a:r>
              <a:rPr lang="zh-CN" altLang="en-US" sz="8000" b="1" dirty="0">
                <a:solidFill>
                  <a:srgbClr val="FFFF00"/>
                </a:solidFill>
              </a:rPr>
              <a:t>外太空</a:t>
            </a:r>
            <a:endParaRPr lang="en-US" sz="8000" b="1" dirty="0">
              <a:solidFill>
                <a:srgbClr val="FFFF00"/>
              </a:solidFill>
            </a:endParaRPr>
          </a:p>
        </p:txBody>
      </p:sp>
    </p:spTree>
    <p:extLst>
      <p:ext uri="{BB962C8B-B14F-4D97-AF65-F5344CB8AC3E}">
        <p14:creationId xmlns:p14="http://schemas.microsoft.com/office/powerpoint/2010/main" val="4230988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9C1AE9-0F99-BC4C-0025-524551F37A90}"/>
              </a:ext>
            </a:extLst>
          </p:cNvPr>
          <p:cNvSpPr>
            <a:spLocks noGrp="1"/>
          </p:cNvSpPr>
          <p:nvPr>
            <p:ph type="ftr" sz="quarter" idx="11"/>
          </p:nvPr>
        </p:nvSpPr>
        <p:spPr/>
        <p:txBody>
          <a:bodyPr/>
          <a:lstStyle/>
          <a:p>
            <a:r>
              <a:rPr lang="en-US"/>
              <a:t>Xuanzang's Heart Sutra in Sino-Korean</a:t>
            </a:r>
            <a:endParaRPr lang="en-US" dirty="0"/>
          </a:p>
        </p:txBody>
      </p:sp>
      <p:sp>
        <p:nvSpPr>
          <p:cNvPr id="3" name="TextBox 2">
            <a:extLst>
              <a:ext uri="{FF2B5EF4-FFF2-40B4-BE49-F238E27FC236}">
                <a16:creationId xmlns:a16="http://schemas.microsoft.com/office/drawing/2014/main" id="{534135BC-72F9-E370-A9E3-BDC5B91695DA}"/>
              </a:ext>
            </a:extLst>
          </p:cNvPr>
          <p:cNvSpPr txBox="1"/>
          <p:nvPr/>
        </p:nvSpPr>
        <p:spPr>
          <a:xfrm>
            <a:off x="127000" y="139700"/>
            <a:ext cx="11874500"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4.2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Three)</a:t>
            </a:r>
          </a:p>
        </p:txBody>
      </p:sp>
      <p:sp>
        <p:nvSpPr>
          <p:cNvPr id="5" name="TextBox 4">
            <a:extLst>
              <a:ext uri="{FF2B5EF4-FFF2-40B4-BE49-F238E27FC236}">
                <a16:creationId xmlns:a16="http://schemas.microsoft.com/office/drawing/2014/main" id="{329E21D8-475A-1376-5143-597363E76339}"/>
              </a:ext>
            </a:extLst>
          </p:cNvPr>
          <p:cNvSpPr txBox="1"/>
          <p:nvPr/>
        </p:nvSpPr>
        <p:spPr>
          <a:xfrm>
            <a:off x="292100" y="680808"/>
            <a:ext cx="10617200" cy="3816429"/>
          </a:xfrm>
          <a:prstGeom prst="rect">
            <a:avLst/>
          </a:prstGeom>
          <a:noFill/>
        </p:spPr>
        <p:txBody>
          <a:bodyPr wrap="square" rtlCol="0">
            <a:spAutoFit/>
          </a:bodyPr>
          <a:lstStyle/>
          <a:p>
            <a:r>
              <a:rPr lang="en-US" altLang="zh-TW" sz="2400" b="1" dirty="0"/>
              <a:t>What new characters and components are being introduced in Lesson Four?</a:t>
            </a:r>
          </a:p>
          <a:p>
            <a:endParaRPr lang="en-US" altLang="zh-TW" dirty="0"/>
          </a:p>
          <a:p>
            <a:r>
              <a:rPr lang="en-US" altLang="zh-TW" sz="1600" b="1" dirty="0">
                <a:latin typeface="DengXian" panose="02010600030101010101" pitchFamily="2" charset="-122"/>
                <a:ea typeface="DengXian" panose="02010600030101010101" pitchFamily="2" charset="-122"/>
              </a:rPr>
              <a:t>                                                  </a:t>
            </a:r>
            <a:r>
              <a:rPr lang="en-US" altLang="zh-TW" sz="2800" b="1" dirty="0">
                <a:latin typeface="DengXian" panose="02010600030101010101" pitchFamily="2" charset="-122"/>
                <a:ea typeface="DengXian" panose="02010600030101010101" pitchFamily="2" charset="-122"/>
              </a:rPr>
              <a:t>1    2     3</a:t>
            </a:r>
          </a:p>
          <a:p>
            <a:r>
              <a:rPr lang="zh-TW" altLang="en-US" sz="4000" dirty="0">
                <a:solidFill>
                  <a:schemeClr val="accent1"/>
                </a:solidFill>
                <a:latin typeface="DengXian" panose="02010600030101010101" pitchFamily="2" charset="-122"/>
                <a:ea typeface="DengXian" panose="02010600030101010101" pitchFamily="2" charset="-122"/>
              </a:rPr>
              <a:t>觀 自 在 菩 </a:t>
            </a:r>
            <a:r>
              <a:rPr lang="zh-TW" altLang="en-US" sz="4000" b="1" dirty="0">
                <a:latin typeface="DengXian" panose="02010600030101010101" pitchFamily="2" charset="-122"/>
                <a:ea typeface="DengXian" panose="02010600030101010101" pitchFamily="2" charset="-122"/>
              </a:rPr>
              <a:t>薩 行 深 </a:t>
            </a:r>
            <a:r>
              <a:rPr lang="zh-TW" altLang="en-US" sz="4000" dirty="0">
                <a:solidFill>
                  <a:schemeClr val="accent1"/>
                </a:solidFill>
                <a:latin typeface="DengXian" panose="02010600030101010101" pitchFamily="2" charset="-122"/>
                <a:ea typeface="DengXian" panose="02010600030101010101" pitchFamily="2" charset="-122"/>
              </a:rPr>
              <a:t>般 若</a:t>
            </a:r>
            <a:r>
              <a:rPr lang="zh-TW" altLang="en-US" sz="4000" b="1" dirty="0">
                <a:latin typeface="DengXian" panose="02010600030101010101" pitchFamily="2" charset="-122"/>
                <a:ea typeface="DengXian" panose="02010600030101010101" pitchFamily="2" charset="-122"/>
              </a:rPr>
              <a:t>  </a:t>
            </a:r>
            <a:r>
              <a:rPr lang="en-US" altLang="zh-TW" sz="2400" b="1" dirty="0">
                <a:latin typeface="DengXian" panose="02010600030101010101" pitchFamily="2" charset="-122"/>
                <a:ea typeface="DengXian" panose="02010600030101010101" pitchFamily="2" charset="-122"/>
              </a:rPr>
              <a:t>Line 1</a:t>
            </a:r>
          </a:p>
          <a:p>
            <a:r>
              <a:rPr lang="en-US" altLang="zh-TW" sz="2000" b="1" dirty="0">
                <a:latin typeface="DengXian" panose="02010600030101010101" pitchFamily="2" charset="-122"/>
                <a:ea typeface="DengXian" panose="02010600030101010101" pitchFamily="2" charset="-122"/>
              </a:rPr>
              <a:t>gwan  ja      jae     </a:t>
            </a:r>
            <a:r>
              <a:rPr lang="en-US" altLang="zh-TW" sz="2000" b="1" dirty="0" err="1">
                <a:latin typeface="DengXian" panose="02010600030101010101" pitchFamily="2" charset="-122"/>
                <a:ea typeface="DengXian" panose="02010600030101010101" pitchFamily="2" charset="-122"/>
              </a:rPr>
              <a:t>bo</a:t>
            </a:r>
            <a:r>
              <a:rPr lang="en-US" altLang="zh-TW" sz="2000" b="1" dirty="0">
                <a:latin typeface="DengXian" panose="02010600030101010101" pitchFamily="2" charset="-122"/>
                <a:ea typeface="DengXian" panose="02010600030101010101" pitchFamily="2" charset="-122"/>
              </a:rPr>
              <a:t>     sal  haeng shim ban    </a:t>
            </a:r>
            <a:r>
              <a:rPr lang="en-US" altLang="zh-TW" sz="2000" b="1" dirty="0" err="1">
                <a:latin typeface="DengXian" panose="02010600030101010101" pitchFamily="2" charset="-122"/>
                <a:ea typeface="DengXian" panose="02010600030101010101" pitchFamily="2" charset="-122"/>
              </a:rPr>
              <a:t>ya</a:t>
            </a:r>
            <a:endParaRPr lang="en-US" altLang="zh-TW" sz="2000" b="1" dirty="0">
              <a:latin typeface="DengXian" panose="02010600030101010101" pitchFamily="2" charset="-122"/>
              <a:ea typeface="DengXian" panose="02010600030101010101" pitchFamily="2" charset="-122"/>
            </a:endParaRPr>
          </a:p>
          <a:p>
            <a:endParaRPr lang="en-US" altLang="zh-TW" sz="2000" b="1" dirty="0">
              <a:latin typeface="DengXian" panose="02010600030101010101" pitchFamily="2" charset="-122"/>
              <a:ea typeface="DengXian" panose="02010600030101010101" pitchFamily="2" charset="-122"/>
            </a:endParaRPr>
          </a:p>
          <a:p>
            <a:r>
              <a:rPr lang="en-US" altLang="zh-TW" sz="2800" b="1" dirty="0">
                <a:latin typeface="DengXian" panose="02010600030101010101" pitchFamily="2" charset="-122"/>
                <a:ea typeface="DengXian" panose="02010600030101010101" pitchFamily="2" charset="-122"/>
              </a:rPr>
              <a:t>                            4     5           6    7     8    9</a:t>
            </a:r>
          </a:p>
          <a:p>
            <a:r>
              <a:rPr lang="zh-TW" altLang="en-US" sz="4000" dirty="0">
                <a:solidFill>
                  <a:schemeClr val="accent1"/>
                </a:solidFill>
                <a:latin typeface="DengXian" panose="02010600030101010101" pitchFamily="2" charset="-122"/>
                <a:ea typeface="DengXian" panose="02010600030101010101" pitchFamily="2" charset="-122"/>
              </a:rPr>
              <a:t>波 羅 蜜 多 </a:t>
            </a:r>
            <a:r>
              <a:rPr lang="zh-TW" altLang="en-US" sz="4000" b="1" dirty="0">
                <a:latin typeface="DengXian" panose="02010600030101010101" pitchFamily="2" charset="-122"/>
                <a:ea typeface="DengXian" panose="02010600030101010101" pitchFamily="2" charset="-122"/>
              </a:rPr>
              <a:t>時 照 </a:t>
            </a:r>
            <a:r>
              <a:rPr lang="zh-TW" altLang="en-US" sz="4000" dirty="0">
                <a:solidFill>
                  <a:schemeClr val="accent1"/>
                </a:solidFill>
                <a:latin typeface="DengXian" panose="02010600030101010101" pitchFamily="2" charset="-122"/>
                <a:ea typeface="DengXian" panose="02010600030101010101" pitchFamily="2" charset="-122"/>
              </a:rPr>
              <a:t>見</a:t>
            </a:r>
            <a:r>
              <a:rPr lang="zh-TW" altLang="en-US" sz="4000" b="1" dirty="0">
                <a:latin typeface="DengXian" panose="02010600030101010101" pitchFamily="2" charset="-122"/>
                <a:ea typeface="DengXian" panose="02010600030101010101" pitchFamily="2" charset="-122"/>
              </a:rPr>
              <a:t> 五 蘊 皆 空 </a:t>
            </a:r>
            <a:r>
              <a:rPr lang="zh-TW" altLang="en-US" sz="2400" b="1" dirty="0">
                <a:latin typeface="DengXian" panose="02010600030101010101" pitchFamily="2" charset="-122"/>
                <a:ea typeface="DengXian" panose="02010600030101010101" pitchFamily="2" charset="-122"/>
              </a:rPr>
              <a:t> </a:t>
            </a:r>
            <a:r>
              <a:rPr lang="en-US" altLang="zh-TW" sz="2400" b="1" dirty="0">
                <a:latin typeface="DengXian" panose="02010600030101010101" pitchFamily="2" charset="-122"/>
                <a:ea typeface="DengXian" panose="02010600030101010101" pitchFamily="2" charset="-122"/>
              </a:rPr>
              <a:t>Line 2</a:t>
            </a:r>
          </a:p>
          <a:p>
            <a:r>
              <a:rPr lang="en-US" altLang="zh-TW" sz="2400" b="1" dirty="0" err="1">
                <a:latin typeface="DengXian" panose="02010600030101010101" pitchFamily="2" charset="-122"/>
                <a:ea typeface="DengXian" panose="02010600030101010101" pitchFamily="2" charset="-122"/>
              </a:rPr>
              <a:t>ba</a:t>
            </a:r>
            <a:r>
              <a:rPr lang="en-US" altLang="zh-TW" sz="2400" b="1" dirty="0">
                <a:latin typeface="DengXian" panose="02010600030101010101" pitchFamily="2" charset="-122"/>
                <a:ea typeface="DengXian" panose="02010600030101010101" pitchFamily="2" charset="-122"/>
              </a:rPr>
              <a:t>     </a:t>
            </a:r>
            <a:r>
              <a:rPr lang="en-US" altLang="zh-TW" sz="2400" b="1" dirty="0" err="1">
                <a:latin typeface="DengXian" panose="02010600030101010101" pitchFamily="2" charset="-122"/>
                <a:ea typeface="DengXian" panose="02010600030101010101" pitchFamily="2" charset="-122"/>
              </a:rPr>
              <a:t>ra</a:t>
            </a:r>
            <a:r>
              <a:rPr lang="en-US" altLang="zh-TW" sz="2400" b="1" dirty="0">
                <a:latin typeface="DengXian" panose="02010600030101010101" pitchFamily="2" charset="-122"/>
                <a:ea typeface="DengXian" panose="02010600030101010101" pitchFamily="2" charset="-122"/>
              </a:rPr>
              <a:t>   mil   ta    </a:t>
            </a:r>
            <a:r>
              <a:rPr lang="en-US" altLang="zh-TW" sz="2400" b="1" dirty="0" err="1">
                <a:latin typeface="DengXian" panose="02010600030101010101" pitchFamily="2" charset="-122"/>
                <a:ea typeface="DengXian" panose="02010600030101010101" pitchFamily="2" charset="-122"/>
              </a:rPr>
              <a:t>shi</a:t>
            </a:r>
            <a:r>
              <a:rPr lang="en-US" altLang="zh-TW" sz="2400" b="1" dirty="0">
                <a:latin typeface="DengXian" panose="02010600030101010101" pitchFamily="2" charset="-122"/>
                <a:ea typeface="DengXian" panose="02010600030101010101" pitchFamily="2" charset="-122"/>
              </a:rPr>
              <a:t>     jo </a:t>
            </a:r>
            <a:r>
              <a:rPr lang="en-US" altLang="zh-TW" sz="2400" b="1" dirty="0" err="1">
                <a:latin typeface="DengXian" panose="02010600030101010101" pitchFamily="2" charset="-122"/>
                <a:ea typeface="DengXian" panose="02010600030101010101" pitchFamily="2" charset="-122"/>
              </a:rPr>
              <a:t>gyeon</a:t>
            </a:r>
            <a:r>
              <a:rPr lang="en-US" altLang="zh-TW" sz="2400" b="1" dirty="0">
                <a:latin typeface="DengXian" panose="02010600030101010101" pitchFamily="2" charset="-122"/>
                <a:ea typeface="DengXian" panose="02010600030101010101" pitchFamily="2" charset="-122"/>
              </a:rPr>
              <a:t> o    on   </a:t>
            </a:r>
            <a:r>
              <a:rPr lang="en-US" altLang="zh-TW" sz="2400" b="1" dirty="0" err="1">
                <a:latin typeface="DengXian" panose="02010600030101010101" pitchFamily="2" charset="-122"/>
                <a:ea typeface="DengXian" panose="02010600030101010101" pitchFamily="2" charset="-122"/>
              </a:rPr>
              <a:t>gae</a:t>
            </a:r>
            <a:r>
              <a:rPr lang="en-US" altLang="zh-TW" sz="2400" b="1" dirty="0">
                <a:latin typeface="DengXian" panose="02010600030101010101" pitchFamily="2" charset="-122"/>
                <a:ea typeface="DengXian" panose="02010600030101010101" pitchFamily="2" charset="-122"/>
              </a:rPr>
              <a:t>  gong</a:t>
            </a:r>
          </a:p>
        </p:txBody>
      </p:sp>
      <p:sp>
        <p:nvSpPr>
          <p:cNvPr id="6" name="TextBox 5">
            <a:extLst>
              <a:ext uri="{FF2B5EF4-FFF2-40B4-BE49-F238E27FC236}">
                <a16:creationId xmlns:a16="http://schemas.microsoft.com/office/drawing/2014/main" id="{93243CAA-3FEC-8A50-179A-FA340A61A103}"/>
              </a:ext>
            </a:extLst>
          </p:cNvPr>
          <p:cNvSpPr txBox="1"/>
          <p:nvPr/>
        </p:nvSpPr>
        <p:spPr>
          <a:xfrm>
            <a:off x="419100" y="4544061"/>
            <a:ext cx="10740736" cy="1754326"/>
          </a:xfrm>
          <a:prstGeom prst="rect">
            <a:avLst/>
          </a:prstGeom>
          <a:noFill/>
        </p:spPr>
        <p:txBody>
          <a:bodyPr wrap="square" numCol="3"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薩  </a:t>
            </a:r>
            <a:r>
              <a:rPr kumimoji="0" lang="en-US" altLang="zh-TW"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3 new components</a:t>
            </a:r>
            <a:endParaRPr kumimoji="0" lang="zh-TW" altLang="en-US"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行  </a:t>
            </a:r>
            <a:r>
              <a:rPr kumimoji="0" lang="en-US" altLang="zh-TW"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2 new components</a:t>
            </a:r>
            <a:endParaRPr kumimoji="0" lang="zh-TW" altLang="en-US"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深  </a:t>
            </a:r>
            <a:r>
              <a:rPr kumimoji="0" lang="en-US" altLang="zh-TW"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1 new components</a:t>
            </a:r>
            <a:endParaRPr kumimoji="0" lang="zh-TW" altLang="en-US"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時  </a:t>
            </a:r>
            <a:r>
              <a:rPr kumimoji="0" lang="en-US" altLang="zh-TW"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2 new components</a:t>
            </a:r>
            <a:endParaRPr kumimoji="0" lang="zh-TW" altLang="en-US"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照  </a:t>
            </a:r>
            <a:r>
              <a:rPr kumimoji="0" lang="en-US" altLang="zh-TW"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5 new components</a:t>
            </a:r>
            <a:endParaRPr kumimoji="0" lang="zh-TW" altLang="en-US"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五  </a:t>
            </a:r>
            <a:r>
              <a:rPr kumimoji="0" lang="en-US" altLang="zh-TW"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0 new components</a:t>
            </a:r>
            <a:endParaRPr kumimoji="0" lang="zh-TW" altLang="en-US"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蘊  </a:t>
            </a:r>
            <a:r>
              <a:rPr kumimoji="0" lang="en-US" altLang="zh-TW"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3 new components</a:t>
            </a:r>
            <a:endParaRPr kumimoji="0" lang="zh-TW" altLang="en-US"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皆  </a:t>
            </a:r>
            <a:r>
              <a:rPr kumimoji="0" lang="en-US" altLang="zh-TW"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2 new components</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3600" b="1" dirty="0">
                <a:latin typeface="DengXian" panose="02010600030101010101" pitchFamily="2" charset="-122"/>
                <a:ea typeface="DengXian" panose="02010600030101010101" pitchFamily="2" charset="-122"/>
              </a:rPr>
              <a:t>空  </a:t>
            </a:r>
            <a:r>
              <a:rPr kumimoji="0" lang="en-US" altLang="zh-TW" sz="2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2 new components</a:t>
            </a:r>
            <a:endParaRPr lang="en-US" sz="2000" dirty="0"/>
          </a:p>
        </p:txBody>
      </p:sp>
      <p:sp>
        <p:nvSpPr>
          <p:cNvPr id="8" name="TextBox 7">
            <a:extLst>
              <a:ext uri="{FF2B5EF4-FFF2-40B4-BE49-F238E27FC236}">
                <a16:creationId xmlns:a16="http://schemas.microsoft.com/office/drawing/2014/main" id="{57DB3497-11A1-280B-D998-8081610AE661}"/>
              </a:ext>
            </a:extLst>
          </p:cNvPr>
          <p:cNvSpPr txBox="1"/>
          <p:nvPr/>
        </p:nvSpPr>
        <p:spPr>
          <a:xfrm>
            <a:off x="7950200" y="1481026"/>
            <a:ext cx="2794000" cy="1600438"/>
          </a:xfrm>
          <a:prstGeom prst="rect">
            <a:avLst/>
          </a:prstGeom>
          <a:noFill/>
        </p:spPr>
        <p:txBody>
          <a:bodyPr wrap="square" rtlCol="0">
            <a:spAutoFit/>
          </a:bodyPr>
          <a:lstStyle/>
          <a:p>
            <a:r>
              <a:rPr kumimoji="0" lang="zh-TW" altLang="en-US" sz="4000" i="0" u="none" strike="noStrike" kern="1200" cap="none" spc="0" normalizeH="0" baseline="0" noProof="0" dirty="0">
                <a:ln>
                  <a:noFill/>
                </a:ln>
                <a:solidFill>
                  <a:srgbClr val="4472C4"/>
                </a:solidFill>
                <a:effectLst/>
                <a:uLnTx/>
                <a:uFillTx/>
                <a:latin typeface="DengXian" panose="02010600030101010101" pitchFamily="2" charset="-122"/>
                <a:ea typeface="DengXian" panose="02010600030101010101" pitchFamily="2" charset="-122"/>
                <a:cs typeface="+mn-cs"/>
              </a:rPr>
              <a:t>觀 </a:t>
            </a:r>
            <a:r>
              <a:rPr kumimoji="0" lang="en-US" altLang="zh-TW" sz="4000" i="0" u="none" strike="noStrike" kern="1200" cap="none" spc="0" normalizeH="0" baseline="0" noProof="0" dirty="0">
                <a:ln>
                  <a:noFill/>
                </a:ln>
                <a:solidFill>
                  <a:srgbClr val="4472C4"/>
                </a:solidFill>
                <a:effectLst/>
                <a:uLnTx/>
                <a:uFillTx/>
                <a:latin typeface="DengXian" panose="02010600030101010101" pitchFamily="2" charset="-122"/>
                <a:ea typeface="DengXian" panose="02010600030101010101" pitchFamily="2" charset="-122"/>
                <a:cs typeface="+mn-cs"/>
              </a:rPr>
              <a:t>= old</a:t>
            </a:r>
          </a:p>
          <a:p>
            <a:r>
              <a:rPr kumimoji="0" lang="zh-TW" altLang="en-US" sz="4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薩 </a:t>
            </a:r>
            <a:r>
              <a:rPr kumimoji="0" lang="en-US" altLang="zh-TW" sz="40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mn-cs"/>
              </a:rPr>
              <a:t>= new</a:t>
            </a:r>
          </a:p>
          <a:p>
            <a:endParaRPr lang="en-US" dirty="0"/>
          </a:p>
        </p:txBody>
      </p:sp>
      <p:sp>
        <p:nvSpPr>
          <p:cNvPr id="9" name="Rectangle 8">
            <a:extLst>
              <a:ext uri="{FF2B5EF4-FFF2-40B4-BE49-F238E27FC236}">
                <a16:creationId xmlns:a16="http://schemas.microsoft.com/office/drawing/2014/main" id="{B4B117B3-2A5E-AA29-39F2-6751D8C1CB15}"/>
              </a:ext>
            </a:extLst>
          </p:cNvPr>
          <p:cNvSpPr/>
          <p:nvPr/>
        </p:nvSpPr>
        <p:spPr>
          <a:xfrm>
            <a:off x="7835900" y="1481026"/>
            <a:ext cx="2645064" cy="1442283"/>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C3C6B8E-B66D-1DD0-B9A8-378F67F1DDAB}"/>
              </a:ext>
            </a:extLst>
          </p:cNvPr>
          <p:cNvSpPr/>
          <p:nvPr/>
        </p:nvSpPr>
        <p:spPr>
          <a:xfrm>
            <a:off x="292100" y="4556216"/>
            <a:ext cx="10452100" cy="1754326"/>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0880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75512FA-E8A2-4D61-16E8-60E53AA603D6}"/>
              </a:ext>
            </a:extLst>
          </p:cNvPr>
          <p:cNvSpPr>
            <a:spLocks noGrp="1"/>
          </p:cNvSpPr>
          <p:nvPr>
            <p:ph type="ftr" sz="quarter" idx="11"/>
          </p:nvPr>
        </p:nvSpPr>
        <p:spPr/>
        <p:txBody>
          <a:bodyPr/>
          <a:lstStyle/>
          <a:p>
            <a:r>
              <a:rPr lang="en-US"/>
              <a:t>Xuanzang's Heart Sutra in Sino-Korean</a:t>
            </a:r>
            <a:endParaRPr lang="en-US" dirty="0"/>
          </a:p>
        </p:txBody>
      </p:sp>
      <p:sp>
        <p:nvSpPr>
          <p:cNvPr id="4" name="TextBox 3">
            <a:extLst>
              <a:ext uri="{FF2B5EF4-FFF2-40B4-BE49-F238E27FC236}">
                <a16:creationId xmlns:a16="http://schemas.microsoft.com/office/drawing/2014/main" id="{8499810A-D681-812B-AF89-25E3A15A12C8}"/>
              </a:ext>
            </a:extLst>
          </p:cNvPr>
          <p:cNvSpPr txBox="1"/>
          <p:nvPr/>
        </p:nvSpPr>
        <p:spPr>
          <a:xfrm>
            <a:off x="197089" y="136525"/>
            <a:ext cx="11797822" cy="5329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4.3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Four)</a:t>
            </a:r>
          </a:p>
        </p:txBody>
      </p:sp>
      <p:sp>
        <p:nvSpPr>
          <p:cNvPr id="5" name="TextBox 4">
            <a:extLst>
              <a:ext uri="{FF2B5EF4-FFF2-40B4-BE49-F238E27FC236}">
                <a16:creationId xmlns:a16="http://schemas.microsoft.com/office/drawing/2014/main" id="{003D706E-D584-0F0A-7826-C33E2CE45B7C}"/>
              </a:ext>
            </a:extLst>
          </p:cNvPr>
          <p:cNvSpPr txBox="1"/>
          <p:nvPr/>
        </p:nvSpPr>
        <p:spPr>
          <a:xfrm>
            <a:off x="488831" y="766410"/>
            <a:ext cx="11325173" cy="6372065"/>
          </a:xfrm>
          <a:prstGeom prst="rect">
            <a:avLst/>
          </a:prstGeom>
          <a:noFill/>
        </p:spPr>
        <p:txBody>
          <a:bodyPr wrap="square" rtlCol="0">
            <a:spAutoFit/>
          </a:bodyPr>
          <a:lstStyle/>
          <a:p>
            <a:r>
              <a:rPr lang="en-US" sz="2000" b="1" dirty="0"/>
              <a:t>This lesson introduces 9 new characters, and when those characters are broken down into their components, 20 of those components are new. There will also be one more character introduced.</a:t>
            </a:r>
          </a:p>
          <a:p>
            <a:endParaRPr lang="en-US" dirty="0"/>
          </a:p>
          <a:p>
            <a:r>
              <a:rPr lang="zh-CN" sz="6000" b="1" dirty="0">
                <a:effectLst/>
                <a:latin typeface="Calibri" panose="020F0502020204030204" pitchFamily="34" charset="0"/>
                <a:ea typeface="DengXian" panose="02010600030101010101" pitchFamily="2" charset="-122"/>
                <a:cs typeface="Times New Roman" panose="02020603050405020304" pitchFamily="18" charset="0"/>
              </a:rPr>
              <a:t>薩行深時照五蘊皆</a:t>
            </a:r>
            <a:r>
              <a:rPr lang="zh-CN" altLang="en-US" sz="6000" b="1" dirty="0">
                <a:effectLst/>
                <a:latin typeface="Calibri" panose="020F0502020204030204" pitchFamily="34" charset="0"/>
                <a:ea typeface="DengXian" panose="02010600030101010101" pitchFamily="2" charset="-122"/>
                <a:cs typeface="Times New Roman" panose="02020603050405020304" pitchFamily="18" charset="0"/>
              </a:rPr>
              <a:t>空</a:t>
            </a:r>
            <a:r>
              <a:rPr lang="en-US" altLang="zh-CN" sz="4400" b="1" dirty="0">
                <a:effectLst/>
                <a:latin typeface="Calibri" panose="020F0502020204030204" pitchFamily="34" charset="0"/>
                <a:ea typeface="DengXian" panose="02010600030101010101" pitchFamily="2" charset="-122"/>
                <a:cs typeface="Times New Roman" panose="02020603050405020304" pitchFamily="18" charset="0"/>
              </a:rPr>
              <a:t>	</a:t>
            </a:r>
            <a:r>
              <a:rPr lang="en-US" altLang="zh-CN" sz="3200" b="1" dirty="0">
                <a:effectLst/>
                <a:latin typeface="Calibri" panose="020F0502020204030204" pitchFamily="34" charset="0"/>
                <a:ea typeface="DengXian" panose="02010600030101010101" pitchFamily="2" charset="-122"/>
                <a:cs typeface="Times New Roman" panose="02020603050405020304" pitchFamily="18" charset="0"/>
              </a:rPr>
              <a:t>9 new characters</a:t>
            </a:r>
          </a:p>
          <a:p>
            <a:endParaRPr lang="en-US" altLang="zh-CN" sz="2000" b="1"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altLang="zh-CN" sz="2000" b="1"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0"/>
              </a:spcAft>
            </a:pPr>
            <a:r>
              <a:rPr lang="zh-CN" sz="6000" b="1" dirty="0">
                <a:effectLst/>
                <a:latin typeface="Calibri" panose="020F0502020204030204" pitchFamily="34" charset="0"/>
                <a:ea typeface="DengXian" panose="02010600030101010101" pitchFamily="2" charset="-122"/>
                <a:cs typeface="Times New Roman" panose="02020603050405020304" pitchFamily="18" charset="0"/>
              </a:rPr>
              <a:t>阝产生彳亍罙寺</a:t>
            </a:r>
            <a:r>
              <a:rPr kumimoji="0" lang="zh-CN" altLang="en-US" sz="6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寸</a:t>
            </a:r>
            <a:r>
              <a:rPr lang="zh-CN" sz="6000" b="1" dirty="0">
                <a:effectLst/>
                <a:latin typeface="Calibri" panose="020F0502020204030204" pitchFamily="34" charset="0"/>
                <a:ea typeface="DengXian" panose="02010600030101010101" pitchFamily="2" charset="-122"/>
                <a:cs typeface="Times New Roman" panose="02020603050405020304" pitchFamily="18" charset="0"/>
              </a:rPr>
              <a:t>昭</a:t>
            </a:r>
            <a:r>
              <a:rPr kumimoji="0" lang="en-US" altLang="zh-CN" sz="4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2</a:t>
            </a:r>
            <a:r>
              <a:rPr lang="en-US" altLang="zh-CN" sz="32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0</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new components</a:t>
            </a:r>
            <a:endParaRPr lang="en-US" altLang="zh-CN" sz="3200" b="1"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0"/>
              </a:spcAft>
            </a:pPr>
            <a:r>
              <a:rPr lang="zh-CN" sz="6000" b="1" dirty="0">
                <a:effectLst/>
                <a:latin typeface="Calibri" panose="020F0502020204030204" pitchFamily="34" charset="0"/>
                <a:ea typeface="DengXian" panose="02010600030101010101" pitchFamily="2" charset="-122"/>
                <a:cs typeface="Times New Roman" panose="02020603050405020304" pitchFamily="18" charset="0"/>
              </a:rPr>
              <a:t>灬火召刀縕囚皿比</a:t>
            </a:r>
            <a:r>
              <a:rPr kumimoji="0" lang="zh-CN" altLang="en-US" sz="6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白</a:t>
            </a:r>
            <a:r>
              <a:rPr lang="en-US" altLang="zh-CN" sz="4400" b="1"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lnSpc>
                <a:spcPct val="107000"/>
              </a:lnSpc>
              <a:spcBef>
                <a:spcPts val="0"/>
              </a:spcBef>
              <a:spcAft>
                <a:spcPts val="0"/>
              </a:spcAft>
            </a:pPr>
            <a:r>
              <a:rPr kumimoji="0" lang="zh-CN" altLang="en-US" sz="6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穴八</a:t>
            </a:r>
            <a:endParaRPr lang="en-US" altLang="zh-CN" sz="2000" b="1" dirty="0">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0"/>
              </a:spcAft>
            </a:pPr>
            <a:r>
              <a:rPr lang="zh-CN" altLang="en-US" sz="6000" b="1"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rPr>
              <a:t>蛋蛋蛋蛋蛋</a:t>
            </a:r>
            <a:endParaRPr lang="en-US" dirty="0"/>
          </a:p>
        </p:txBody>
      </p:sp>
    </p:spTree>
    <p:extLst>
      <p:ext uri="{BB962C8B-B14F-4D97-AF65-F5344CB8AC3E}">
        <p14:creationId xmlns:p14="http://schemas.microsoft.com/office/powerpoint/2010/main" val="3907155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F20B79-B6FE-DDF9-551A-F063DADBAC9F}"/>
              </a:ext>
            </a:extLst>
          </p:cNvPr>
          <p:cNvSpPr>
            <a:spLocks noGrp="1"/>
          </p:cNvSpPr>
          <p:nvPr>
            <p:ph type="ftr" sz="quarter" idx="11"/>
          </p:nvPr>
        </p:nvSpPr>
        <p:spPr>
          <a:xfrm>
            <a:off x="4359500" y="6373110"/>
            <a:ext cx="4114800" cy="365125"/>
          </a:xfrm>
        </p:spPr>
        <p:txBody>
          <a:bodyPr/>
          <a:lstStyle/>
          <a:p>
            <a:r>
              <a:rPr lang="en-US" dirty="0" err="1"/>
              <a:t>Xuanzang's</a:t>
            </a:r>
            <a:r>
              <a:rPr lang="en-US" dirty="0"/>
              <a:t> Heart Sutra in Sino-Korean</a:t>
            </a:r>
          </a:p>
        </p:txBody>
      </p:sp>
      <p:sp>
        <p:nvSpPr>
          <p:cNvPr id="3" name="TextBox 2">
            <a:extLst>
              <a:ext uri="{FF2B5EF4-FFF2-40B4-BE49-F238E27FC236}">
                <a16:creationId xmlns:a16="http://schemas.microsoft.com/office/drawing/2014/main" id="{A273FE60-708C-B610-39F4-C9E0294E5790}"/>
              </a:ext>
            </a:extLst>
          </p:cNvPr>
          <p:cNvSpPr txBox="1"/>
          <p:nvPr/>
        </p:nvSpPr>
        <p:spPr>
          <a:xfrm>
            <a:off x="141402" y="113122"/>
            <a:ext cx="11924907"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4.4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Four)</a:t>
            </a:r>
          </a:p>
        </p:txBody>
      </p:sp>
      <p:sp>
        <p:nvSpPr>
          <p:cNvPr id="4" name="TextBox 3">
            <a:extLst>
              <a:ext uri="{FF2B5EF4-FFF2-40B4-BE49-F238E27FC236}">
                <a16:creationId xmlns:a16="http://schemas.microsoft.com/office/drawing/2014/main" id="{2F7938AD-43F3-126A-56C4-862E0BDC85F7}"/>
              </a:ext>
            </a:extLst>
          </p:cNvPr>
          <p:cNvSpPr txBox="1"/>
          <p:nvPr/>
        </p:nvSpPr>
        <p:spPr>
          <a:xfrm>
            <a:off x="502762" y="1084389"/>
            <a:ext cx="11406433"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zh-CN" altLang="en-US" sz="6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88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薩</a:t>
            </a:r>
            <a:r>
              <a:rPr kumimoji="0" lang="zh-CN" altLang="en-US" sz="8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lang="en-US" altLang="zh-CN" sz="20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               </a:t>
            </a:r>
            <a:r>
              <a:rPr kumimoji="0" lang="zh-CN" altLang="en-US" sz="8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lang="zh-CN" sz="8800" b="1" dirty="0">
                <a:effectLst/>
                <a:highlight>
                  <a:srgbClr val="FFFF00"/>
                </a:highlight>
                <a:latin typeface="Calibri" panose="020F0502020204030204" pitchFamily="34" charset="0"/>
                <a:ea typeface="DengXian" panose="02010600030101010101" pitchFamily="2" charset="-122"/>
                <a:cs typeface="Times New Roman" panose="02020603050405020304" pitchFamily="18" charset="0"/>
              </a:rPr>
              <a:t>行</a:t>
            </a:r>
            <a:endParaRPr kumimoji="0" lang="zh-CN" altLang="en-US" sz="88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600"/>
              </a:spcAft>
              <a:buClrTx/>
              <a:buSzTx/>
              <a:buFontTx/>
              <a:buNone/>
              <a:tabLst/>
              <a:defRPr/>
            </a:pPr>
            <a:r>
              <a:rPr kumimoji="0" lang="zh-CN" altLang="en-US" sz="6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艹   </a:t>
            </a:r>
            <a:r>
              <a:rPr kumimoji="0" lang="zh-CN" altLang="en-US" sz="60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阝</a:t>
            </a:r>
            <a:r>
              <a:rPr kumimoji="0" lang="zh-CN" altLang="en-US" sz="6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60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产</a:t>
            </a:r>
            <a:r>
              <a:rPr kumimoji="0" lang="zh-CN" altLang="en-US" sz="6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60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rPr>
              <a:t>生</a:t>
            </a:r>
            <a:r>
              <a:rPr kumimoji="0" lang="zh-CN" altLang="en-US" sz="6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lang="zh-CN" sz="6000" b="1" dirty="0">
                <a:effectLst/>
                <a:highlight>
                  <a:srgbClr val="FFFF00"/>
                </a:highlight>
                <a:latin typeface="Calibri" panose="020F0502020204030204" pitchFamily="34" charset="0"/>
                <a:ea typeface="DengXian" panose="02010600030101010101" pitchFamily="2" charset="-122"/>
                <a:cs typeface="Times New Roman" panose="02020603050405020304" pitchFamily="18" charset="0"/>
              </a:rPr>
              <a:t>彳</a:t>
            </a:r>
            <a:r>
              <a:rPr lang="en-US" altLang="zh-CN" sz="6000" b="1" dirty="0">
                <a:effectLst/>
                <a:latin typeface="Calibri" panose="020F0502020204030204" pitchFamily="34" charset="0"/>
                <a:ea typeface="DengXian" panose="02010600030101010101" pitchFamily="2" charset="-122"/>
                <a:cs typeface="Times New Roman" panose="02020603050405020304" pitchFamily="18" charset="0"/>
              </a:rPr>
              <a:t>   </a:t>
            </a:r>
            <a:r>
              <a:rPr lang="zh-CN" sz="6000" b="1" dirty="0">
                <a:effectLst/>
                <a:highlight>
                  <a:srgbClr val="FFFF00"/>
                </a:highlight>
                <a:latin typeface="Calibri" panose="020F0502020204030204" pitchFamily="34" charset="0"/>
                <a:ea typeface="DengXian" panose="02010600030101010101" pitchFamily="2" charset="-122"/>
                <a:cs typeface="Times New Roman" panose="02020603050405020304" pitchFamily="18" charset="0"/>
              </a:rPr>
              <a:t>亍</a:t>
            </a:r>
            <a:endParaRPr kumimoji="0" lang="en-US" altLang="zh-CN" sz="60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600"/>
              </a:spcAft>
              <a:buClrTx/>
              <a:buSzTx/>
              <a:buFontTx/>
              <a:buNone/>
              <a:tabLst/>
              <a:defRPr/>
            </a:pPr>
            <a:r>
              <a:rPr kumimoji="0" lang="zh-CN" altLang="en-US" sz="6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亠  丷  厂   𠂉  土</a:t>
            </a:r>
            <a:endParaRPr kumimoji="0" lang="en-US" altLang="zh-CN" sz="6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600"/>
              </a:spcAft>
              <a:buClrTx/>
              <a:buSzTx/>
              <a:buFontTx/>
              <a:buNone/>
              <a:tabLst/>
              <a:defRPr/>
            </a:pPr>
            <a:r>
              <a:rPr kumimoji="0" lang="zh-CN" altLang="en-US" sz="60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丶  一</a:t>
            </a:r>
            <a:endParaRPr lang="en-US" dirty="0"/>
          </a:p>
        </p:txBody>
      </p:sp>
      <p:cxnSp>
        <p:nvCxnSpPr>
          <p:cNvPr id="6" name="Straight Arrow Connector 5">
            <a:extLst>
              <a:ext uri="{FF2B5EF4-FFF2-40B4-BE49-F238E27FC236}">
                <a16:creationId xmlns:a16="http://schemas.microsoft.com/office/drawing/2014/main" id="{3E589E9D-9ACE-CF4A-308C-B5F37036B93C}"/>
              </a:ext>
            </a:extLst>
          </p:cNvPr>
          <p:cNvCxnSpPr>
            <a:cxnSpLocks/>
          </p:cNvCxnSpPr>
          <p:nvPr/>
        </p:nvCxnSpPr>
        <p:spPr>
          <a:xfrm flipH="1">
            <a:off x="9671976" y="2461588"/>
            <a:ext cx="358219" cy="3770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E9BD62D-1685-909A-7BA7-2F03724A4AB5}"/>
              </a:ext>
            </a:extLst>
          </p:cNvPr>
          <p:cNvCxnSpPr>
            <a:cxnSpLocks/>
          </p:cNvCxnSpPr>
          <p:nvPr/>
        </p:nvCxnSpPr>
        <p:spPr>
          <a:xfrm>
            <a:off x="10181299" y="2487606"/>
            <a:ext cx="358219" cy="3110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261471B-E31B-D965-B6BA-03D66B8FA86C}"/>
              </a:ext>
            </a:extLst>
          </p:cNvPr>
          <p:cNvCxnSpPr/>
          <p:nvPr/>
        </p:nvCxnSpPr>
        <p:spPr>
          <a:xfrm flipH="1">
            <a:off x="1198558" y="1459442"/>
            <a:ext cx="1809947" cy="132917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FA6D076-1616-B73D-B4CE-C7F71ACE9733}"/>
              </a:ext>
            </a:extLst>
          </p:cNvPr>
          <p:cNvCxnSpPr/>
          <p:nvPr/>
        </p:nvCxnSpPr>
        <p:spPr>
          <a:xfrm flipH="1">
            <a:off x="2273214" y="2053330"/>
            <a:ext cx="754144" cy="73529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3A9E6D3-431B-6B39-D842-7223DE65445D}"/>
              </a:ext>
            </a:extLst>
          </p:cNvPr>
          <p:cNvCxnSpPr/>
          <p:nvPr/>
        </p:nvCxnSpPr>
        <p:spPr>
          <a:xfrm>
            <a:off x="3366723" y="2326708"/>
            <a:ext cx="188536" cy="5279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6A05537-35AC-686A-FAE8-130580548CA1}"/>
              </a:ext>
            </a:extLst>
          </p:cNvPr>
          <p:cNvCxnSpPr>
            <a:cxnSpLocks/>
          </p:cNvCxnSpPr>
          <p:nvPr/>
        </p:nvCxnSpPr>
        <p:spPr>
          <a:xfrm>
            <a:off x="4086225" y="2132640"/>
            <a:ext cx="2231088" cy="72196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8D3E80E-F71C-487F-F0B5-50D04B589DAC}"/>
              </a:ext>
            </a:extLst>
          </p:cNvPr>
          <p:cNvCxnSpPr/>
          <p:nvPr/>
        </p:nvCxnSpPr>
        <p:spPr>
          <a:xfrm flipH="1">
            <a:off x="3008505" y="3578116"/>
            <a:ext cx="754144" cy="39828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68D27AF-1774-F9AF-62B2-9507680D3056}"/>
              </a:ext>
            </a:extLst>
          </p:cNvPr>
          <p:cNvCxnSpPr/>
          <p:nvPr/>
        </p:nvCxnSpPr>
        <p:spPr>
          <a:xfrm>
            <a:off x="3765792" y="3578116"/>
            <a:ext cx="0" cy="43599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5B7B950-93A5-29AC-42B3-E50171F97D43}"/>
              </a:ext>
            </a:extLst>
          </p:cNvPr>
          <p:cNvCxnSpPr/>
          <p:nvPr/>
        </p:nvCxnSpPr>
        <p:spPr>
          <a:xfrm>
            <a:off x="3762649" y="3578116"/>
            <a:ext cx="791851" cy="39828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967E0C6-1A23-5052-DC80-52787AF43D25}"/>
              </a:ext>
            </a:extLst>
          </p:cNvPr>
          <p:cNvCxnSpPr/>
          <p:nvPr/>
        </p:nvCxnSpPr>
        <p:spPr>
          <a:xfrm flipH="1">
            <a:off x="6097354" y="3203401"/>
            <a:ext cx="219959" cy="57503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7442EE3-6118-F619-C073-742D1C9CEDCF}"/>
              </a:ext>
            </a:extLst>
          </p:cNvPr>
          <p:cNvCxnSpPr>
            <a:cxnSpLocks/>
          </p:cNvCxnSpPr>
          <p:nvPr/>
        </p:nvCxnSpPr>
        <p:spPr>
          <a:xfrm>
            <a:off x="6816933" y="3578116"/>
            <a:ext cx="301658" cy="53968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B1F809B4-E9FF-BA5D-337E-1AB002D53C08}"/>
              </a:ext>
            </a:extLst>
          </p:cNvPr>
          <p:cNvCxnSpPr/>
          <p:nvPr/>
        </p:nvCxnSpPr>
        <p:spPr>
          <a:xfrm flipH="1">
            <a:off x="2273214" y="4296910"/>
            <a:ext cx="235670" cy="77299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2232D3B-440C-F887-044F-D91613E1BEC9}"/>
              </a:ext>
            </a:extLst>
          </p:cNvPr>
          <p:cNvCxnSpPr/>
          <p:nvPr/>
        </p:nvCxnSpPr>
        <p:spPr>
          <a:xfrm>
            <a:off x="2848249" y="4296910"/>
            <a:ext cx="311084" cy="92382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CF7FF312-5872-BDC8-EFD9-A7F88D9C44CD}"/>
              </a:ext>
            </a:extLst>
          </p:cNvPr>
          <p:cNvSpPr txBox="1"/>
          <p:nvPr/>
        </p:nvSpPr>
        <p:spPr>
          <a:xfrm>
            <a:off x="152384" y="3991993"/>
            <a:ext cx="1720371" cy="1323439"/>
          </a:xfrm>
          <a:prstGeom prst="rect">
            <a:avLst/>
          </a:prstGeom>
          <a:noFill/>
        </p:spPr>
        <p:txBody>
          <a:bodyPr wrap="square" rtlCol="0">
            <a:spAutoFit/>
          </a:bodyPr>
          <a:lstStyle/>
          <a:p>
            <a:pPr algn="ctr"/>
            <a:r>
              <a:rPr lang="zh-CN" altLang="en-US" sz="2800" b="1" dirty="0">
                <a:latin typeface="+mn-ea"/>
              </a:rPr>
              <a:t>艹 </a:t>
            </a:r>
            <a:r>
              <a:rPr lang="en-US" altLang="zh-CN" sz="2800" b="1" dirty="0">
                <a:latin typeface="+mn-ea"/>
              </a:rPr>
              <a:t>+ </a:t>
            </a:r>
            <a:r>
              <a:rPr lang="zh-CN" altLang="en-US" sz="2800" b="1" dirty="0">
                <a:latin typeface="+mn-ea"/>
              </a:rPr>
              <a:t>隡</a:t>
            </a:r>
            <a:r>
              <a:rPr lang="en-US" altLang="zh-CN" sz="2000" b="1" dirty="0">
                <a:latin typeface="+mn-ea"/>
              </a:rPr>
              <a:t> </a:t>
            </a:r>
          </a:p>
          <a:p>
            <a:pPr algn="ctr"/>
            <a:r>
              <a:rPr lang="en-US" altLang="zh-CN" sz="1600" b="1" dirty="0">
                <a:latin typeface="+mn-ea"/>
              </a:rPr>
              <a:t>is an alternative decomposition of </a:t>
            </a:r>
            <a:r>
              <a:rPr lang="zh-CN" altLang="en-US" sz="2000" b="1" dirty="0">
                <a:latin typeface="+mn-ea"/>
              </a:rPr>
              <a:t>薩</a:t>
            </a:r>
            <a:r>
              <a:rPr lang="en-US" altLang="zh-CN" sz="1600" b="1" dirty="0">
                <a:latin typeface="+mn-ea"/>
              </a:rPr>
              <a:t> </a:t>
            </a:r>
            <a:endParaRPr lang="en-US" sz="2000" b="1" dirty="0">
              <a:latin typeface="+mn-ea"/>
            </a:endParaRPr>
          </a:p>
        </p:txBody>
      </p:sp>
      <p:sp>
        <p:nvSpPr>
          <p:cNvPr id="43" name="TextBox 42">
            <a:extLst>
              <a:ext uri="{FF2B5EF4-FFF2-40B4-BE49-F238E27FC236}">
                <a16:creationId xmlns:a16="http://schemas.microsoft.com/office/drawing/2014/main" id="{21A66450-1E38-B1B8-2C93-A4FBD4A6FFB2}"/>
              </a:ext>
            </a:extLst>
          </p:cNvPr>
          <p:cNvSpPr txBox="1"/>
          <p:nvPr/>
        </p:nvSpPr>
        <p:spPr>
          <a:xfrm>
            <a:off x="8030859" y="3932727"/>
            <a:ext cx="4114799" cy="2716492"/>
          </a:xfrm>
          <a:prstGeom prst="rect">
            <a:avLst/>
          </a:prstGeom>
          <a:noFill/>
        </p:spPr>
        <p:txBody>
          <a:bodyPr wrap="square" numCol="2" rtlCol="0">
            <a:spAutoFit/>
          </a:bodyPr>
          <a:lstStyle/>
          <a:p>
            <a:pPr>
              <a:spcAft>
                <a:spcPts val="400"/>
              </a:spcAft>
            </a:pPr>
            <a:r>
              <a:rPr lang="zh-CN" altLang="en-US" b="1" dirty="0">
                <a:highlight>
                  <a:srgbClr val="FFFF00"/>
                </a:highlight>
              </a:rPr>
              <a:t>薩</a:t>
            </a:r>
            <a:r>
              <a:rPr lang="zh-CN" altLang="en-US" b="1" dirty="0"/>
              <a:t> </a:t>
            </a:r>
            <a:r>
              <a:rPr lang="en-US" altLang="zh-CN" b="1" dirty="0"/>
              <a:t> </a:t>
            </a:r>
            <a:r>
              <a:rPr lang="en-US" altLang="zh-CN" sz="1600" b="1" dirty="0"/>
              <a:t>sal (</a:t>
            </a:r>
            <a:r>
              <a:rPr lang="ko-KR" altLang="en-US" sz="1600" b="1" dirty="0"/>
              <a:t>살</a:t>
            </a:r>
            <a:r>
              <a:rPr lang="en-US" altLang="ko-KR" sz="1600" b="1" dirty="0"/>
              <a:t>)</a:t>
            </a:r>
            <a:r>
              <a:rPr lang="en-US" altLang="ko-KR" b="1" dirty="0"/>
              <a:t> </a:t>
            </a:r>
            <a:endParaRPr lang="zh-CN" altLang="en-US" b="1" dirty="0"/>
          </a:p>
          <a:p>
            <a:pPr>
              <a:spcAft>
                <a:spcPts val="400"/>
              </a:spcAft>
            </a:pPr>
            <a:r>
              <a:rPr lang="zh-CN" altLang="en-US" b="1" dirty="0"/>
              <a:t>艹  </a:t>
            </a:r>
            <a:r>
              <a:rPr lang="en-US" altLang="zh-CN" sz="1600" b="1" dirty="0"/>
              <a:t>grass; </a:t>
            </a:r>
            <a:r>
              <a:rPr lang="en-US" altLang="zh-CN" sz="1600" b="1" dirty="0" err="1"/>
              <a:t>cho</a:t>
            </a:r>
            <a:r>
              <a:rPr lang="en-US" altLang="zh-CN" sz="1600" b="1" dirty="0"/>
              <a:t> (</a:t>
            </a:r>
            <a:r>
              <a:rPr lang="ko-KR" altLang="en-US" sz="1600" b="1" dirty="0"/>
              <a:t>초</a:t>
            </a:r>
            <a:r>
              <a:rPr lang="en-US" altLang="ko-KR" sz="1600" b="1" dirty="0"/>
              <a:t>)</a:t>
            </a:r>
            <a:endParaRPr lang="en-US" altLang="zh-CN" sz="1600" b="1" dirty="0"/>
          </a:p>
          <a:p>
            <a:pPr>
              <a:spcAft>
                <a:spcPts val="400"/>
              </a:spcAft>
            </a:pPr>
            <a:r>
              <a:rPr lang="zh-CN" altLang="en-US" b="1" dirty="0">
                <a:highlight>
                  <a:srgbClr val="FFFF00"/>
                </a:highlight>
              </a:rPr>
              <a:t>阝</a:t>
            </a:r>
            <a:r>
              <a:rPr lang="zh-CN" altLang="en-US" b="1" dirty="0"/>
              <a:t> </a:t>
            </a:r>
            <a:r>
              <a:rPr lang="en-US" altLang="zh-CN" sz="1600" b="1" dirty="0"/>
              <a:t>mound; </a:t>
            </a:r>
            <a:r>
              <a:rPr lang="en-US" altLang="zh-CN" sz="1600" b="1" dirty="0" err="1"/>
              <a:t>bu</a:t>
            </a:r>
            <a:r>
              <a:rPr lang="en-US" altLang="zh-CN" sz="1600" b="1" dirty="0"/>
              <a:t> (</a:t>
            </a:r>
            <a:r>
              <a:rPr lang="ko-KR" altLang="en-US" sz="1600" b="1" dirty="0"/>
              <a:t>부</a:t>
            </a:r>
            <a:r>
              <a:rPr lang="en-US" altLang="ko-KR" sz="1600" b="1" dirty="0"/>
              <a:t>)</a:t>
            </a:r>
            <a:r>
              <a:rPr lang="zh-CN" altLang="en-US" sz="1600" b="1" dirty="0"/>
              <a:t> </a:t>
            </a:r>
            <a:endParaRPr lang="en-US" altLang="zh-CN" sz="1600" b="1" dirty="0"/>
          </a:p>
          <a:p>
            <a:pPr>
              <a:spcAft>
                <a:spcPts val="400"/>
              </a:spcAft>
            </a:pPr>
            <a:r>
              <a:rPr lang="zh-CN" altLang="en-US" b="1" dirty="0">
                <a:highlight>
                  <a:srgbClr val="FFFF00"/>
                </a:highlight>
              </a:rPr>
              <a:t>产</a:t>
            </a:r>
            <a:r>
              <a:rPr lang="zh-CN" altLang="en-US" b="1" dirty="0"/>
              <a:t> </a:t>
            </a:r>
            <a:r>
              <a:rPr lang="en-US" altLang="zh-CN" sz="1600" b="1" dirty="0"/>
              <a:t>birth; </a:t>
            </a:r>
            <a:r>
              <a:rPr lang="en-US" altLang="zh-CN" sz="1600" b="1" dirty="0" err="1"/>
              <a:t>san</a:t>
            </a:r>
            <a:r>
              <a:rPr lang="en-US" altLang="zh-CN" sz="1600" b="1" dirty="0"/>
              <a:t> (</a:t>
            </a:r>
            <a:r>
              <a:rPr lang="ko-KR" altLang="en-US" sz="1600" b="1" dirty="0"/>
              <a:t>산</a:t>
            </a:r>
            <a:r>
              <a:rPr lang="en-US" altLang="ko-KR" sz="1600" b="1" dirty="0"/>
              <a:t>)</a:t>
            </a:r>
            <a:r>
              <a:rPr lang="zh-CN" altLang="en-US" sz="1600" b="1" dirty="0"/>
              <a:t>      </a:t>
            </a:r>
            <a:endParaRPr lang="en-US" altLang="zh-CN" sz="1600" b="1" dirty="0"/>
          </a:p>
          <a:p>
            <a:pPr>
              <a:spcAft>
                <a:spcPts val="400"/>
              </a:spcAft>
            </a:pPr>
            <a:r>
              <a:rPr lang="zh-CN" altLang="en-US" b="1" dirty="0">
                <a:highlight>
                  <a:srgbClr val="FFFF00"/>
                </a:highlight>
              </a:rPr>
              <a:t>生</a:t>
            </a:r>
            <a:r>
              <a:rPr lang="zh-CN" altLang="en-US" b="1" dirty="0"/>
              <a:t> </a:t>
            </a:r>
            <a:r>
              <a:rPr lang="en-US" altLang="zh-CN" sz="1600" b="1" dirty="0"/>
              <a:t>life; </a:t>
            </a:r>
            <a:r>
              <a:rPr lang="en-US" altLang="zh-CN" sz="1600" b="1" dirty="0" err="1"/>
              <a:t>saeng</a:t>
            </a:r>
            <a:r>
              <a:rPr lang="en-US" altLang="zh-CN" sz="1600" b="1" dirty="0"/>
              <a:t> (</a:t>
            </a:r>
            <a:r>
              <a:rPr lang="ko-KR" altLang="en-US" sz="1600" b="1" dirty="0"/>
              <a:t>생</a:t>
            </a:r>
            <a:r>
              <a:rPr lang="en-US" altLang="ko-KR" sz="1600" b="1" dirty="0"/>
              <a:t>)</a:t>
            </a:r>
            <a:r>
              <a:rPr lang="zh-CN" altLang="en-US" sz="1600" b="1" dirty="0"/>
              <a:t>     </a:t>
            </a:r>
          </a:p>
          <a:p>
            <a:pPr>
              <a:spcAft>
                <a:spcPts val="400"/>
              </a:spcAft>
            </a:pPr>
            <a:r>
              <a:rPr lang="zh-CN" altLang="en-US" b="1" dirty="0"/>
              <a:t>亠  </a:t>
            </a:r>
            <a:r>
              <a:rPr lang="en-US" altLang="zh-CN" sz="1600" b="1" dirty="0"/>
              <a:t>lid; du (</a:t>
            </a:r>
            <a:r>
              <a:rPr lang="ko-KR" altLang="en-US" sz="1600" b="1" dirty="0"/>
              <a:t>두</a:t>
            </a:r>
            <a:r>
              <a:rPr lang="en-US" altLang="ko-KR" sz="1600" b="1" dirty="0"/>
              <a:t>)</a:t>
            </a:r>
            <a:endParaRPr lang="en-US" altLang="zh-CN" sz="1600" b="1" dirty="0"/>
          </a:p>
          <a:p>
            <a:pPr>
              <a:spcAft>
                <a:spcPts val="400"/>
              </a:spcAft>
            </a:pPr>
            <a:r>
              <a:rPr lang="zh-CN" altLang="en-US" b="1" dirty="0"/>
              <a:t>丷  </a:t>
            </a:r>
            <a:r>
              <a:rPr lang="en-US" altLang="zh-CN" sz="1600" b="1" dirty="0"/>
              <a:t>eight; pal (</a:t>
            </a:r>
            <a:r>
              <a:rPr lang="ko-KR" altLang="en-US" sz="1600" b="1" dirty="0"/>
              <a:t>팔</a:t>
            </a:r>
            <a:r>
              <a:rPr lang="en-US" altLang="ko-KR" sz="1600" b="1" dirty="0"/>
              <a:t>)</a:t>
            </a:r>
            <a:endParaRPr lang="en-US" altLang="zh-CN" sz="1600" b="1" dirty="0"/>
          </a:p>
          <a:p>
            <a:pPr>
              <a:spcAft>
                <a:spcPts val="400"/>
              </a:spcAft>
            </a:pPr>
            <a:r>
              <a:rPr lang="zh-CN" altLang="en-US" b="1" dirty="0"/>
              <a:t>厂  </a:t>
            </a:r>
            <a:r>
              <a:rPr lang="en-US" altLang="zh-CN" sz="1600" b="1" dirty="0"/>
              <a:t>cliff; </a:t>
            </a:r>
            <a:r>
              <a:rPr lang="en-US" altLang="zh-CN" sz="1600" b="1" dirty="0" err="1"/>
              <a:t>han</a:t>
            </a:r>
            <a:r>
              <a:rPr lang="en-US" altLang="zh-CN" sz="1600" b="1" dirty="0"/>
              <a:t> (</a:t>
            </a:r>
            <a:r>
              <a:rPr lang="ko-KR" altLang="en-US" sz="1600" b="1" dirty="0"/>
              <a:t>한</a:t>
            </a:r>
            <a:r>
              <a:rPr lang="en-US" altLang="ko-KR" sz="1600" b="1" dirty="0"/>
              <a:t>)</a:t>
            </a:r>
            <a:endParaRPr lang="en-US" altLang="zh-CN" sz="1600" b="1" dirty="0"/>
          </a:p>
          <a:p>
            <a:pPr>
              <a:spcAft>
                <a:spcPts val="400"/>
              </a:spcAft>
            </a:pPr>
            <a:r>
              <a:rPr lang="zh-CN" altLang="en-US" b="1" dirty="0"/>
              <a:t>𠂉 </a:t>
            </a:r>
            <a:r>
              <a:rPr lang="en-US" altLang="zh-CN" sz="1600" b="1" dirty="0"/>
              <a:t>person; in (</a:t>
            </a:r>
            <a:r>
              <a:rPr lang="ko-KR" altLang="en-US" sz="1600" b="1" dirty="0"/>
              <a:t>인</a:t>
            </a:r>
            <a:r>
              <a:rPr lang="en-US" altLang="ko-KR" sz="1600" b="1" dirty="0"/>
              <a:t>)</a:t>
            </a:r>
            <a:r>
              <a:rPr lang="zh-CN" altLang="en-US" sz="1600" b="1" dirty="0"/>
              <a:t> </a:t>
            </a:r>
            <a:r>
              <a:rPr lang="zh-CN" altLang="en-US" b="1" dirty="0"/>
              <a:t>   </a:t>
            </a:r>
            <a:endParaRPr lang="en-US" altLang="zh-CN" b="1" dirty="0"/>
          </a:p>
          <a:p>
            <a:pPr>
              <a:spcAft>
                <a:spcPts val="400"/>
              </a:spcAft>
            </a:pPr>
            <a:r>
              <a:rPr lang="zh-CN" altLang="en-US" b="1" dirty="0"/>
              <a:t>土 </a:t>
            </a:r>
            <a:r>
              <a:rPr lang="en-US" altLang="zh-CN" sz="1600" b="1" dirty="0"/>
              <a:t>earth; to (</a:t>
            </a:r>
            <a:r>
              <a:rPr lang="ko-KR" altLang="en-US" sz="1600" b="1" dirty="0"/>
              <a:t>토</a:t>
            </a:r>
            <a:r>
              <a:rPr lang="en-US" altLang="ko-KR" sz="1600" b="1" dirty="0"/>
              <a:t>)</a:t>
            </a:r>
            <a:endParaRPr lang="zh-CN" altLang="en-US" sz="1600" b="1" dirty="0"/>
          </a:p>
          <a:p>
            <a:pPr>
              <a:spcAft>
                <a:spcPts val="400"/>
              </a:spcAft>
            </a:pPr>
            <a:r>
              <a:rPr lang="zh-CN" altLang="en-US" b="1" dirty="0"/>
              <a:t>丶 </a:t>
            </a:r>
            <a:r>
              <a:rPr lang="en-US" altLang="zh-CN" sz="1600" b="1" dirty="0"/>
              <a:t>lord; </a:t>
            </a:r>
            <a:r>
              <a:rPr lang="en-US" altLang="zh-CN" sz="1600" b="1" dirty="0" err="1"/>
              <a:t>ju</a:t>
            </a:r>
            <a:r>
              <a:rPr lang="en-US" altLang="zh-CN" sz="1600" b="1" dirty="0"/>
              <a:t> (</a:t>
            </a:r>
            <a:r>
              <a:rPr lang="ko-KR" altLang="en-US" sz="1600" b="1" dirty="0"/>
              <a:t>주</a:t>
            </a:r>
            <a:r>
              <a:rPr lang="en-US" altLang="ko-KR" sz="1600" b="1" dirty="0"/>
              <a:t>) </a:t>
            </a:r>
            <a:endParaRPr lang="en-US" altLang="zh-CN" sz="1600" b="1" dirty="0"/>
          </a:p>
          <a:p>
            <a:pPr>
              <a:spcAft>
                <a:spcPts val="400"/>
              </a:spcAft>
            </a:pPr>
            <a:r>
              <a:rPr lang="zh-CN" altLang="en-US" b="1" dirty="0"/>
              <a:t>一 </a:t>
            </a:r>
            <a:r>
              <a:rPr lang="en-US" altLang="zh-CN" sz="1600" b="1" dirty="0"/>
              <a:t>one; il (</a:t>
            </a:r>
            <a:r>
              <a:rPr lang="ko-KR" altLang="en-US" sz="1600" b="1" dirty="0"/>
              <a:t>일</a:t>
            </a:r>
            <a:r>
              <a:rPr lang="en-US" altLang="ko-KR" sz="1600" b="1" dirty="0"/>
              <a:t>)</a:t>
            </a:r>
            <a:endParaRPr lang="zh-CN" altLang="en-US" sz="1600" b="1" dirty="0"/>
          </a:p>
          <a:p>
            <a:pPr>
              <a:spcAft>
                <a:spcPts val="400"/>
              </a:spcAft>
            </a:pPr>
            <a:r>
              <a:rPr lang="zh-CN" altLang="en-US" b="1" dirty="0">
                <a:highlight>
                  <a:srgbClr val="FFFF00"/>
                </a:highlight>
              </a:rPr>
              <a:t>行</a:t>
            </a:r>
            <a:r>
              <a:rPr lang="zh-CN" altLang="en-US" b="1" dirty="0"/>
              <a:t> </a:t>
            </a:r>
            <a:r>
              <a:rPr lang="en-US" altLang="zh-CN" sz="1600" b="1" dirty="0"/>
              <a:t>action; haeng (</a:t>
            </a:r>
            <a:r>
              <a:rPr lang="ko-KR" altLang="en-US" sz="1600" b="1" dirty="0"/>
              <a:t>행</a:t>
            </a:r>
            <a:r>
              <a:rPr lang="en-US" altLang="ko-KR" sz="1600" b="1" dirty="0"/>
              <a:t>)</a:t>
            </a:r>
            <a:endParaRPr lang="zh-CN" altLang="en-US" sz="1600" b="1" dirty="0"/>
          </a:p>
          <a:p>
            <a:pPr>
              <a:spcAft>
                <a:spcPts val="400"/>
              </a:spcAft>
            </a:pPr>
            <a:r>
              <a:rPr lang="zh-CN" altLang="en-US" b="1" dirty="0">
                <a:highlight>
                  <a:srgbClr val="FFFF00"/>
                </a:highlight>
              </a:rPr>
              <a:t>彳</a:t>
            </a:r>
            <a:r>
              <a:rPr lang="zh-CN" altLang="en-US" b="1" dirty="0"/>
              <a:t> </a:t>
            </a:r>
            <a:r>
              <a:rPr lang="en-US" altLang="zh-CN" sz="1600" b="1" dirty="0"/>
              <a:t>walk; </a:t>
            </a:r>
            <a:r>
              <a:rPr lang="en-US" altLang="zh-CN" sz="1600" b="1" dirty="0" err="1"/>
              <a:t>cheok</a:t>
            </a:r>
            <a:r>
              <a:rPr lang="en-US" altLang="zh-CN" sz="1600" b="1" dirty="0"/>
              <a:t> (</a:t>
            </a:r>
            <a:r>
              <a:rPr lang="ko-KR" altLang="en-US" sz="1600" b="1" dirty="0"/>
              <a:t>척</a:t>
            </a:r>
            <a:r>
              <a:rPr lang="en-US" altLang="ko-KR" sz="1600" b="1" dirty="0"/>
              <a:t>)</a:t>
            </a:r>
            <a:endParaRPr lang="en-US" altLang="zh-CN" sz="1600" b="1" dirty="0"/>
          </a:p>
          <a:p>
            <a:pPr>
              <a:spcAft>
                <a:spcPts val="400"/>
              </a:spcAft>
            </a:pPr>
            <a:r>
              <a:rPr lang="zh-CN" altLang="en-US" b="1" dirty="0">
                <a:highlight>
                  <a:srgbClr val="FFFF00"/>
                </a:highlight>
              </a:rPr>
              <a:t>亍</a:t>
            </a:r>
            <a:r>
              <a:rPr lang="zh-CN" altLang="en-US" b="1" dirty="0"/>
              <a:t> </a:t>
            </a:r>
            <a:r>
              <a:rPr lang="en-US" altLang="zh-CN" sz="1600" b="1" dirty="0"/>
              <a:t>walk; </a:t>
            </a:r>
            <a:r>
              <a:rPr lang="en-US" altLang="zh-CN" sz="1600" b="1" dirty="0" err="1"/>
              <a:t>chok</a:t>
            </a:r>
            <a:r>
              <a:rPr lang="en-US" altLang="zh-CN" sz="1600" b="1" dirty="0"/>
              <a:t> (</a:t>
            </a:r>
            <a:r>
              <a:rPr lang="ko-KR" altLang="en-US" sz="1600" b="1" i="0" dirty="0">
                <a:solidFill>
                  <a:srgbClr val="000000"/>
                </a:solidFill>
                <a:effectLst/>
                <a:latin typeface="Times New Roman" panose="02020603050405020304" pitchFamily="18" charset="0"/>
              </a:rPr>
              <a:t>촉</a:t>
            </a:r>
            <a:r>
              <a:rPr lang="en-US" altLang="ko-KR" sz="1600" b="1" i="0" dirty="0">
                <a:solidFill>
                  <a:srgbClr val="000000"/>
                </a:solidFill>
                <a:effectLst/>
                <a:latin typeface="Times New Roman" panose="02020603050405020304" pitchFamily="18" charset="0"/>
              </a:rPr>
              <a:t>)</a:t>
            </a:r>
            <a:endParaRPr lang="en-US" sz="1600" b="1" dirty="0"/>
          </a:p>
        </p:txBody>
      </p:sp>
      <p:sp>
        <p:nvSpPr>
          <p:cNvPr id="44" name="Rectangle 43">
            <a:extLst>
              <a:ext uri="{FF2B5EF4-FFF2-40B4-BE49-F238E27FC236}">
                <a16:creationId xmlns:a16="http://schemas.microsoft.com/office/drawing/2014/main" id="{DE80A6AE-A282-7FA0-43B9-CBA040369B14}"/>
              </a:ext>
            </a:extLst>
          </p:cNvPr>
          <p:cNvSpPr/>
          <p:nvPr/>
        </p:nvSpPr>
        <p:spPr>
          <a:xfrm>
            <a:off x="8030859" y="3847493"/>
            <a:ext cx="3959257" cy="2801726"/>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44EA2BD7-2D65-1A30-09D1-992C17A72D44}"/>
              </a:ext>
            </a:extLst>
          </p:cNvPr>
          <p:cNvPicPr>
            <a:picLocks noChangeAspect="1"/>
          </p:cNvPicPr>
          <p:nvPr/>
        </p:nvPicPr>
        <p:blipFill>
          <a:blip r:embed="rId2"/>
          <a:stretch>
            <a:fillRect/>
          </a:stretch>
        </p:blipFill>
        <p:spPr>
          <a:xfrm>
            <a:off x="5043910" y="4822515"/>
            <a:ext cx="2175628" cy="1505015"/>
          </a:xfrm>
          <a:prstGeom prst="rect">
            <a:avLst/>
          </a:prstGeom>
        </p:spPr>
      </p:pic>
      <p:sp>
        <p:nvSpPr>
          <p:cNvPr id="51" name="Rectangle 50">
            <a:extLst>
              <a:ext uri="{FF2B5EF4-FFF2-40B4-BE49-F238E27FC236}">
                <a16:creationId xmlns:a16="http://schemas.microsoft.com/office/drawing/2014/main" id="{AD77C742-DE3E-8D24-7033-21E3061B2200}"/>
              </a:ext>
            </a:extLst>
          </p:cNvPr>
          <p:cNvSpPr/>
          <p:nvPr/>
        </p:nvSpPr>
        <p:spPr>
          <a:xfrm>
            <a:off x="5085370" y="4754891"/>
            <a:ext cx="2310748" cy="1640264"/>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9D30D622-C6A2-85E9-B122-09AA67950F33}"/>
              </a:ext>
            </a:extLst>
          </p:cNvPr>
          <p:cNvSpPr txBox="1"/>
          <p:nvPr/>
        </p:nvSpPr>
        <p:spPr>
          <a:xfrm>
            <a:off x="2064453" y="5982619"/>
            <a:ext cx="2867333" cy="553998"/>
          </a:xfrm>
          <a:prstGeom prst="rect">
            <a:avLst/>
          </a:prstGeom>
          <a:noFill/>
        </p:spPr>
        <p:txBody>
          <a:bodyPr wrap="square" rtlCol="0">
            <a:spAutoFit/>
          </a:bodyPr>
          <a:lstStyle/>
          <a:p>
            <a:r>
              <a:rPr lang="en-US" sz="1000" dirty="0" err="1"/>
              <a:t>Samantabhadra</a:t>
            </a:r>
            <a:r>
              <a:rPr lang="en-US" sz="1000" dirty="0"/>
              <a:t>, the Bodhisattva of Great Practice</a:t>
            </a:r>
          </a:p>
          <a:p>
            <a:r>
              <a:rPr lang="en-US" sz="1000" dirty="0">
                <a:hlinkClick r:id="rId3"/>
              </a:rPr>
              <a:t>https://www.banshoji.or.jp/product</a:t>
            </a:r>
            <a:r>
              <a:rPr lang="ja-JP" altLang="en-US" sz="1000" dirty="0">
                <a:hlinkClick r:id="rId3"/>
              </a:rPr>
              <a:t>境内・坐禅堂</a:t>
            </a:r>
            <a:r>
              <a:rPr lang="en-US" altLang="ja-JP" sz="1000" dirty="0">
                <a:hlinkClick r:id="rId3"/>
              </a:rPr>
              <a:t>-</a:t>
            </a:r>
            <a:r>
              <a:rPr lang="ja-JP" altLang="en-US" sz="1000" dirty="0">
                <a:hlinkClick r:id="rId3"/>
              </a:rPr>
              <a:t>手水普賢菩薩像</a:t>
            </a:r>
            <a:r>
              <a:rPr lang="en-US" sz="1000" dirty="0">
                <a:hlinkClick r:id="rId3"/>
              </a:rPr>
              <a:t>/</a:t>
            </a:r>
            <a:endParaRPr lang="en-US" sz="1000" dirty="0"/>
          </a:p>
        </p:txBody>
      </p:sp>
      <p:sp>
        <p:nvSpPr>
          <p:cNvPr id="53" name="Rectangle 52">
            <a:extLst>
              <a:ext uri="{FF2B5EF4-FFF2-40B4-BE49-F238E27FC236}">
                <a16:creationId xmlns:a16="http://schemas.microsoft.com/office/drawing/2014/main" id="{4EA67CC6-B71F-5C94-438F-6C6564473956}"/>
              </a:ext>
            </a:extLst>
          </p:cNvPr>
          <p:cNvSpPr/>
          <p:nvPr/>
        </p:nvSpPr>
        <p:spPr>
          <a:xfrm>
            <a:off x="2016330" y="5918694"/>
            <a:ext cx="2871856" cy="66121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E44C7690-F34F-9B2A-547C-443DB4B6DF51}"/>
              </a:ext>
            </a:extLst>
          </p:cNvPr>
          <p:cNvSpPr txBox="1"/>
          <p:nvPr/>
        </p:nvSpPr>
        <p:spPr>
          <a:xfrm>
            <a:off x="2582986" y="995564"/>
            <a:ext cx="528507" cy="461665"/>
          </a:xfrm>
          <a:prstGeom prst="rect">
            <a:avLst/>
          </a:prstGeom>
          <a:noFill/>
        </p:spPr>
        <p:txBody>
          <a:bodyPr wrap="square" rtlCol="0">
            <a:spAutoFit/>
          </a:bodyPr>
          <a:lstStyle/>
          <a:p>
            <a:r>
              <a:rPr lang="en-US" sz="2400" b="1" dirty="0"/>
              <a:t>91</a:t>
            </a:r>
          </a:p>
        </p:txBody>
      </p:sp>
      <p:sp>
        <p:nvSpPr>
          <p:cNvPr id="56" name="TextBox 55">
            <a:extLst>
              <a:ext uri="{FF2B5EF4-FFF2-40B4-BE49-F238E27FC236}">
                <a16:creationId xmlns:a16="http://schemas.microsoft.com/office/drawing/2014/main" id="{A8874596-D829-4274-AB9B-833A56E3381E}"/>
              </a:ext>
            </a:extLst>
          </p:cNvPr>
          <p:cNvSpPr txBox="1"/>
          <p:nvPr/>
        </p:nvSpPr>
        <p:spPr>
          <a:xfrm>
            <a:off x="10539518" y="995564"/>
            <a:ext cx="591900" cy="461665"/>
          </a:xfrm>
          <a:prstGeom prst="rect">
            <a:avLst/>
          </a:prstGeom>
          <a:noFill/>
        </p:spPr>
        <p:txBody>
          <a:bodyPr wrap="square" rtlCol="0">
            <a:spAutoFit/>
          </a:bodyPr>
          <a:lstStyle/>
          <a:p>
            <a:r>
              <a:rPr lang="en-US" sz="2400" b="1" dirty="0"/>
              <a:t>92</a:t>
            </a:r>
          </a:p>
        </p:txBody>
      </p:sp>
      <p:sp>
        <p:nvSpPr>
          <p:cNvPr id="57" name="TextBox 56">
            <a:extLst>
              <a:ext uri="{FF2B5EF4-FFF2-40B4-BE49-F238E27FC236}">
                <a16:creationId xmlns:a16="http://schemas.microsoft.com/office/drawing/2014/main" id="{32945FE4-8A81-DFB8-714B-AA8A20FFB504}"/>
              </a:ext>
            </a:extLst>
          </p:cNvPr>
          <p:cNvSpPr txBox="1"/>
          <p:nvPr/>
        </p:nvSpPr>
        <p:spPr>
          <a:xfrm>
            <a:off x="2509344" y="2569968"/>
            <a:ext cx="675790" cy="461665"/>
          </a:xfrm>
          <a:prstGeom prst="rect">
            <a:avLst/>
          </a:prstGeom>
          <a:noFill/>
        </p:spPr>
        <p:txBody>
          <a:bodyPr wrap="square" rtlCol="0">
            <a:spAutoFit/>
          </a:bodyPr>
          <a:lstStyle/>
          <a:p>
            <a:r>
              <a:rPr lang="en-US" sz="2400" b="1" dirty="0"/>
              <a:t>100</a:t>
            </a:r>
          </a:p>
        </p:txBody>
      </p:sp>
      <p:sp>
        <p:nvSpPr>
          <p:cNvPr id="58" name="TextBox 57">
            <a:extLst>
              <a:ext uri="{FF2B5EF4-FFF2-40B4-BE49-F238E27FC236}">
                <a16:creationId xmlns:a16="http://schemas.microsoft.com/office/drawing/2014/main" id="{462F709F-5796-2DB7-61E3-199D91D54418}"/>
              </a:ext>
            </a:extLst>
          </p:cNvPr>
          <p:cNvSpPr txBox="1"/>
          <p:nvPr/>
        </p:nvSpPr>
        <p:spPr>
          <a:xfrm>
            <a:off x="4172301" y="2548523"/>
            <a:ext cx="793409" cy="461665"/>
          </a:xfrm>
          <a:prstGeom prst="rect">
            <a:avLst/>
          </a:prstGeom>
          <a:noFill/>
        </p:spPr>
        <p:txBody>
          <a:bodyPr wrap="square" rtlCol="0">
            <a:spAutoFit/>
          </a:bodyPr>
          <a:lstStyle/>
          <a:p>
            <a:r>
              <a:rPr lang="en-US" sz="2400" b="1" dirty="0"/>
              <a:t>101</a:t>
            </a:r>
          </a:p>
        </p:txBody>
      </p:sp>
      <p:sp>
        <p:nvSpPr>
          <p:cNvPr id="59" name="TextBox 58">
            <a:extLst>
              <a:ext uri="{FF2B5EF4-FFF2-40B4-BE49-F238E27FC236}">
                <a16:creationId xmlns:a16="http://schemas.microsoft.com/office/drawing/2014/main" id="{4350067E-E133-258A-9984-1E9A1FC264B3}"/>
              </a:ext>
            </a:extLst>
          </p:cNvPr>
          <p:cNvSpPr txBox="1"/>
          <p:nvPr/>
        </p:nvSpPr>
        <p:spPr>
          <a:xfrm>
            <a:off x="6967762" y="2569968"/>
            <a:ext cx="776458" cy="461665"/>
          </a:xfrm>
          <a:prstGeom prst="rect">
            <a:avLst/>
          </a:prstGeom>
          <a:noFill/>
        </p:spPr>
        <p:txBody>
          <a:bodyPr wrap="square" rtlCol="0">
            <a:spAutoFit/>
          </a:bodyPr>
          <a:lstStyle/>
          <a:p>
            <a:r>
              <a:rPr lang="en-US" sz="2400" b="1" dirty="0"/>
              <a:t>102</a:t>
            </a:r>
          </a:p>
        </p:txBody>
      </p:sp>
      <p:sp>
        <p:nvSpPr>
          <p:cNvPr id="60" name="TextBox 59">
            <a:extLst>
              <a:ext uri="{FF2B5EF4-FFF2-40B4-BE49-F238E27FC236}">
                <a16:creationId xmlns:a16="http://schemas.microsoft.com/office/drawing/2014/main" id="{3434C0BE-E8E2-27F9-4870-643A071BD9A6}"/>
              </a:ext>
            </a:extLst>
          </p:cNvPr>
          <p:cNvSpPr txBox="1"/>
          <p:nvPr/>
        </p:nvSpPr>
        <p:spPr>
          <a:xfrm>
            <a:off x="8594366" y="2577766"/>
            <a:ext cx="793236" cy="461665"/>
          </a:xfrm>
          <a:prstGeom prst="rect">
            <a:avLst/>
          </a:prstGeom>
          <a:noFill/>
        </p:spPr>
        <p:txBody>
          <a:bodyPr wrap="square" rtlCol="0">
            <a:spAutoFit/>
          </a:bodyPr>
          <a:lstStyle/>
          <a:p>
            <a:r>
              <a:rPr lang="en-US" sz="2400" b="1" dirty="0"/>
              <a:t>103</a:t>
            </a:r>
          </a:p>
        </p:txBody>
      </p:sp>
      <p:sp>
        <p:nvSpPr>
          <p:cNvPr id="61" name="TextBox 60">
            <a:extLst>
              <a:ext uri="{FF2B5EF4-FFF2-40B4-BE49-F238E27FC236}">
                <a16:creationId xmlns:a16="http://schemas.microsoft.com/office/drawing/2014/main" id="{38C0E22F-E413-CB87-0025-D3F8C14C2D5B}"/>
              </a:ext>
            </a:extLst>
          </p:cNvPr>
          <p:cNvSpPr txBox="1"/>
          <p:nvPr/>
        </p:nvSpPr>
        <p:spPr>
          <a:xfrm>
            <a:off x="11144518" y="2599325"/>
            <a:ext cx="782122" cy="461665"/>
          </a:xfrm>
          <a:prstGeom prst="rect">
            <a:avLst/>
          </a:prstGeom>
          <a:noFill/>
        </p:spPr>
        <p:txBody>
          <a:bodyPr wrap="square" rtlCol="0">
            <a:spAutoFit/>
          </a:bodyPr>
          <a:lstStyle/>
          <a:p>
            <a:r>
              <a:rPr lang="en-US" sz="2400" b="1" dirty="0"/>
              <a:t>104</a:t>
            </a:r>
          </a:p>
        </p:txBody>
      </p:sp>
      <p:sp>
        <p:nvSpPr>
          <p:cNvPr id="62" name="Arrow: Down 61">
            <a:extLst>
              <a:ext uri="{FF2B5EF4-FFF2-40B4-BE49-F238E27FC236}">
                <a16:creationId xmlns:a16="http://schemas.microsoft.com/office/drawing/2014/main" id="{C093B4FF-7142-FBF5-BE7C-511929E4C67F}"/>
              </a:ext>
            </a:extLst>
          </p:cNvPr>
          <p:cNvSpPr/>
          <p:nvPr/>
        </p:nvSpPr>
        <p:spPr>
          <a:xfrm>
            <a:off x="736774" y="1828505"/>
            <a:ext cx="453886" cy="698174"/>
          </a:xfrm>
          <a:prstGeom prst="downArrow">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Arrow: Left 62">
            <a:extLst>
              <a:ext uri="{FF2B5EF4-FFF2-40B4-BE49-F238E27FC236}">
                <a16:creationId xmlns:a16="http://schemas.microsoft.com/office/drawing/2014/main" id="{DDF8F0B6-3B2F-50BC-E3FA-E4CB9FFBAE6F}"/>
              </a:ext>
            </a:extLst>
          </p:cNvPr>
          <p:cNvSpPr/>
          <p:nvPr/>
        </p:nvSpPr>
        <p:spPr>
          <a:xfrm>
            <a:off x="10703086" y="1688814"/>
            <a:ext cx="856665" cy="518085"/>
          </a:xfrm>
          <a:prstGeom prst="leftArrow">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F2BBBDA-1F5D-130A-C040-275FE449704A}"/>
              </a:ext>
            </a:extLst>
          </p:cNvPr>
          <p:cNvSpPr txBox="1"/>
          <p:nvPr/>
        </p:nvSpPr>
        <p:spPr>
          <a:xfrm>
            <a:off x="5109448" y="1329619"/>
            <a:ext cx="3609109" cy="646331"/>
          </a:xfrm>
          <a:prstGeom prst="rect">
            <a:avLst/>
          </a:prstGeom>
          <a:noFill/>
        </p:spPr>
        <p:txBody>
          <a:bodyPr wrap="square" rtlCol="0">
            <a:spAutoFit/>
          </a:bodyPr>
          <a:lstStyle/>
          <a:p>
            <a:r>
              <a:rPr lang="zh-TW" altLang="en-US" b="1" dirty="0">
                <a:solidFill>
                  <a:schemeClr val="tx2">
                    <a:lumMod val="40000"/>
                    <a:lumOff val="60000"/>
                  </a:schemeClr>
                </a:solidFill>
                <a:latin typeface="DengXian" panose="02010600030101010101" pitchFamily="2" charset="-122"/>
                <a:ea typeface="DengXian" panose="02010600030101010101" pitchFamily="2" charset="-122"/>
              </a:rPr>
              <a:t>觀 自 在 菩 </a:t>
            </a:r>
            <a:r>
              <a:rPr lang="zh-TW" altLang="en-US" b="1" dirty="0">
                <a:highlight>
                  <a:srgbClr val="FFFF00"/>
                </a:highlight>
                <a:latin typeface="DengXian" panose="02010600030101010101" pitchFamily="2" charset="-122"/>
                <a:ea typeface="DengXian" panose="02010600030101010101" pitchFamily="2" charset="-122"/>
              </a:rPr>
              <a:t>薩</a:t>
            </a:r>
            <a:r>
              <a:rPr lang="zh-TW" altLang="en-US" b="1" dirty="0">
                <a:solidFill>
                  <a:schemeClr val="tx2">
                    <a:lumMod val="40000"/>
                    <a:lumOff val="60000"/>
                  </a:schemeClr>
                </a:solidFill>
                <a:latin typeface="DengXian" panose="02010600030101010101" pitchFamily="2" charset="-122"/>
                <a:ea typeface="DengXian" panose="02010600030101010101" pitchFamily="2" charset="-122"/>
              </a:rPr>
              <a:t> </a:t>
            </a:r>
            <a:r>
              <a:rPr lang="zh-TW" altLang="en-US" b="1" dirty="0">
                <a:highlight>
                  <a:srgbClr val="FFFF00"/>
                </a:highlight>
                <a:latin typeface="DengXian" panose="02010600030101010101" pitchFamily="2" charset="-122"/>
                <a:ea typeface="DengXian" panose="02010600030101010101" pitchFamily="2" charset="-122"/>
              </a:rPr>
              <a:t>行</a:t>
            </a:r>
            <a:r>
              <a:rPr lang="zh-TW" altLang="en-US" b="1" dirty="0">
                <a:solidFill>
                  <a:schemeClr val="tx2">
                    <a:lumMod val="40000"/>
                    <a:lumOff val="60000"/>
                  </a:schemeClr>
                </a:solidFill>
                <a:latin typeface="DengXian" panose="02010600030101010101" pitchFamily="2" charset="-122"/>
                <a:ea typeface="DengXian" panose="02010600030101010101" pitchFamily="2" charset="-122"/>
              </a:rPr>
              <a:t> 深 般 若  </a:t>
            </a:r>
            <a:r>
              <a:rPr lang="en-US" altLang="zh-TW" b="1" dirty="0">
                <a:latin typeface="DengXian" panose="02010600030101010101" pitchFamily="2" charset="-122"/>
                <a:ea typeface="DengXian" panose="02010600030101010101" pitchFamily="2" charset="-122"/>
              </a:rPr>
              <a:t>1</a:t>
            </a:r>
          </a:p>
          <a:p>
            <a:r>
              <a:rPr lang="zh-TW" altLang="en-US" b="1" dirty="0">
                <a:solidFill>
                  <a:schemeClr val="tx2">
                    <a:lumMod val="40000"/>
                    <a:lumOff val="60000"/>
                  </a:schemeClr>
                </a:solidFill>
                <a:latin typeface="DengXian" panose="02010600030101010101" pitchFamily="2" charset="-122"/>
                <a:ea typeface="DengXian" panose="02010600030101010101" pitchFamily="2" charset="-122"/>
              </a:rPr>
              <a:t>波 羅 蜜 多 時 照 見 五 蘊 皆 空  </a:t>
            </a:r>
            <a:r>
              <a:rPr lang="en-US" altLang="zh-TW" b="1" dirty="0">
                <a:latin typeface="DengXian" panose="02010600030101010101" pitchFamily="2" charset="-122"/>
                <a:ea typeface="DengXian" panose="02010600030101010101" pitchFamily="2" charset="-122"/>
              </a:rPr>
              <a:t>2</a:t>
            </a:r>
            <a:endParaRPr lang="en-US" b="1" dirty="0">
              <a:latin typeface="DengXian" panose="02010600030101010101" pitchFamily="2" charset="-122"/>
              <a:ea typeface="DengXian" panose="02010600030101010101" pitchFamily="2" charset="-122"/>
            </a:endParaRPr>
          </a:p>
        </p:txBody>
      </p:sp>
      <p:sp>
        <p:nvSpPr>
          <p:cNvPr id="65" name="Rectangle 64">
            <a:extLst>
              <a:ext uri="{FF2B5EF4-FFF2-40B4-BE49-F238E27FC236}">
                <a16:creationId xmlns:a16="http://schemas.microsoft.com/office/drawing/2014/main" id="{1D29FB87-C5B3-512A-5F68-0DC45D3761CF}"/>
              </a:ext>
            </a:extLst>
          </p:cNvPr>
          <p:cNvSpPr/>
          <p:nvPr/>
        </p:nvSpPr>
        <p:spPr>
          <a:xfrm>
            <a:off x="5048067" y="1273928"/>
            <a:ext cx="3713017" cy="858712"/>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B2BC2876-D1F7-C49F-5D70-54314275DCD8}"/>
              </a:ext>
            </a:extLst>
          </p:cNvPr>
          <p:cNvSpPr txBox="1"/>
          <p:nvPr/>
        </p:nvSpPr>
        <p:spPr>
          <a:xfrm>
            <a:off x="231753" y="1066036"/>
            <a:ext cx="2107043" cy="584775"/>
          </a:xfrm>
          <a:prstGeom prst="rect">
            <a:avLst/>
          </a:prstGeom>
          <a:noFill/>
        </p:spPr>
        <p:txBody>
          <a:bodyPr wrap="square" rtlCol="0">
            <a:spAutoFit/>
          </a:bodyPr>
          <a:lstStyle/>
          <a:p>
            <a:r>
              <a:rPr lang="en-US" sz="1600" b="1" dirty="0"/>
              <a:t>The blue arrow indicates the radical</a:t>
            </a:r>
          </a:p>
        </p:txBody>
      </p:sp>
      <p:sp>
        <p:nvSpPr>
          <p:cNvPr id="67" name="Rectangle 66">
            <a:extLst>
              <a:ext uri="{FF2B5EF4-FFF2-40B4-BE49-F238E27FC236}">
                <a16:creationId xmlns:a16="http://schemas.microsoft.com/office/drawing/2014/main" id="{36FAFC32-FD34-C125-E2C5-46A6F9A4DF5B}"/>
              </a:ext>
            </a:extLst>
          </p:cNvPr>
          <p:cNvSpPr/>
          <p:nvPr/>
        </p:nvSpPr>
        <p:spPr>
          <a:xfrm>
            <a:off x="231753" y="1066036"/>
            <a:ext cx="1901847" cy="571227"/>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200F276F-9738-CFD2-649F-9D6C12B3E374}"/>
              </a:ext>
            </a:extLst>
          </p:cNvPr>
          <p:cNvSpPr/>
          <p:nvPr/>
        </p:nvSpPr>
        <p:spPr>
          <a:xfrm>
            <a:off x="201884" y="3932727"/>
            <a:ext cx="1653941" cy="1408200"/>
          </a:xfrm>
          <a:prstGeom prst="rect">
            <a:avLst/>
          </a:prstGeom>
          <a:noFill/>
          <a:ln w="76200">
            <a:solidFill>
              <a:srgbClr val="7030A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83A172CA-3C0B-D876-7982-C1C0A913EE60}"/>
              </a:ext>
            </a:extLst>
          </p:cNvPr>
          <p:cNvSpPr txBox="1"/>
          <p:nvPr/>
        </p:nvSpPr>
        <p:spPr>
          <a:xfrm>
            <a:off x="2730977" y="214296"/>
            <a:ext cx="4236785" cy="646331"/>
          </a:xfrm>
          <a:prstGeom prst="rect">
            <a:avLst/>
          </a:prstGeom>
          <a:noFill/>
        </p:spPr>
        <p:txBody>
          <a:bodyPr wrap="square" rtlCol="0">
            <a:spAutoFit/>
          </a:bodyPr>
          <a:lstStyle/>
          <a:p>
            <a:r>
              <a:rPr lang="en-US" dirty="0"/>
              <a:t>The new characters and components for Lesson Four are numbered 91 through 120</a:t>
            </a:r>
          </a:p>
        </p:txBody>
      </p:sp>
      <p:sp>
        <p:nvSpPr>
          <p:cNvPr id="71" name="Rectangle 70">
            <a:extLst>
              <a:ext uri="{FF2B5EF4-FFF2-40B4-BE49-F238E27FC236}">
                <a16:creationId xmlns:a16="http://schemas.microsoft.com/office/drawing/2014/main" id="{EE1B71AE-750E-F65D-ED75-C21F23893CB2}"/>
              </a:ext>
            </a:extLst>
          </p:cNvPr>
          <p:cNvSpPr/>
          <p:nvPr/>
        </p:nvSpPr>
        <p:spPr>
          <a:xfrm>
            <a:off x="2730977" y="214296"/>
            <a:ext cx="4182441" cy="66500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859E18A5-3A12-21FF-A6CE-E0ADE69254ED}"/>
              </a:ext>
            </a:extLst>
          </p:cNvPr>
          <p:cNvSpPr txBox="1"/>
          <p:nvPr/>
        </p:nvSpPr>
        <p:spPr>
          <a:xfrm>
            <a:off x="2758148" y="229396"/>
            <a:ext cx="4182441" cy="646331"/>
          </a:xfrm>
          <a:prstGeom prst="rect">
            <a:avLst/>
          </a:prstGeom>
          <a:noFill/>
          <a:ln w="76200">
            <a:solidFill>
              <a:srgbClr val="002060"/>
            </a:solidFill>
          </a:ln>
        </p:spPr>
        <p:txBody>
          <a:bodyPr wrap="square" rtlCol="0">
            <a:spAutoFit/>
          </a:bodyPr>
          <a:lstStyle/>
          <a:p>
            <a:r>
              <a:rPr lang="en-US" b="1" dirty="0">
                <a:solidFill>
                  <a:srgbClr val="FFFF00"/>
                </a:solidFill>
              </a:rPr>
              <a:t>The new characters and components for Lesson Four are numbered 91 thru 120.</a:t>
            </a:r>
          </a:p>
        </p:txBody>
      </p:sp>
    </p:spTree>
    <p:extLst>
      <p:ext uri="{BB962C8B-B14F-4D97-AF65-F5344CB8AC3E}">
        <p14:creationId xmlns:p14="http://schemas.microsoft.com/office/powerpoint/2010/main" val="3981034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1A44BD0-AD60-CB30-FFAD-73E0E257C6D6}"/>
              </a:ext>
            </a:extLst>
          </p:cNvPr>
          <p:cNvSpPr>
            <a:spLocks noGrp="1"/>
          </p:cNvSpPr>
          <p:nvPr>
            <p:ph type="ftr" sz="quarter" idx="11"/>
          </p:nvPr>
        </p:nvSpPr>
        <p:spPr>
          <a:xfrm>
            <a:off x="2928020" y="6411651"/>
            <a:ext cx="4114800" cy="365125"/>
          </a:xfrm>
        </p:spPr>
        <p:txBody>
          <a:bodyPr/>
          <a:lstStyle/>
          <a:p>
            <a:r>
              <a:rPr lang="en-US" dirty="0" err="1"/>
              <a:t>Xuanzang's</a:t>
            </a:r>
            <a:r>
              <a:rPr lang="en-US" dirty="0"/>
              <a:t> Heart Sutra in Sino-Korean</a:t>
            </a:r>
          </a:p>
        </p:txBody>
      </p:sp>
      <p:sp>
        <p:nvSpPr>
          <p:cNvPr id="3" name="TextBox 2">
            <a:extLst>
              <a:ext uri="{FF2B5EF4-FFF2-40B4-BE49-F238E27FC236}">
                <a16:creationId xmlns:a16="http://schemas.microsoft.com/office/drawing/2014/main" id="{8DA2E7D1-142B-7F40-D478-7D7E7C26B229}"/>
              </a:ext>
            </a:extLst>
          </p:cNvPr>
          <p:cNvSpPr txBox="1"/>
          <p:nvPr/>
        </p:nvSpPr>
        <p:spPr>
          <a:xfrm>
            <a:off x="182880" y="124358"/>
            <a:ext cx="11711635"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4.5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Four)</a:t>
            </a:r>
          </a:p>
        </p:txBody>
      </p:sp>
      <p:sp>
        <p:nvSpPr>
          <p:cNvPr id="4" name="TextBox 3">
            <a:extLst>
              <a:ext uri="{FF2B5EF4-FFF2-40B4-BE49-F238E27FC236}">
                <a16:creationId xmlns:a16="http://schemas.microsoft.com/office/drawing/2014/main" id="{D0FBC182-BDF8-CE53-DD3B-3EED15BDFB38}"/>
              </a:ext>
            </a:extLst>
          </p:cNvPr>
          <p:cNvSpPr txBox="1"/>
          <p:nvPr/>
        </p:nvSpPr>
        <p:spPr>
          <a:xfrm>
            <a:off x="297485" y="684140"/>
            <a:ext cx="11271060" cy="1661993"/>
          </a:xfrm>
          <a:prstGeom prst="rect">
            <a:avLst/>
          </a:prstGeom>
          <a:noFill/>
        </p:spPr>
        <p:txBody>
          <a:bodyPr wrap="square" rtlCol="0">
            <a:spAutoFit/>
          </a:bodyPr>
          <a:lstStyle/>
          <a:p>
            <a:r>
              <a:rPr lang="zh-CN" altLang="en-US" sz="2400" b="1" dirty="0"/>
              <a:t>菩薩</a:t>
            </a:r>
            <a:r>
              <a:rPr lang="zh-CN" altLang="en-US" dirty="0"/>
              <a:t> </a:t>
            </a:r>
            <a:r>
              <a:rPr lang="en-US" altLang="zh-CN" dirty="0"/>
              <a:t>(bosal, </a:t>
            </a:r>
            <a:r>
              <a:rPr lang="ko-KR" altLang="en-US" dirty="0"/>
              <a:t>보살</a:t>
            </a:r>
            <a:r>
              <a:rPr lang="en-US" altLang="ko-KR" dirty="0"/>
              <a:t>) means "Bodhisattva". </a:t>
            </a:r>
            <a:r>
              <a:rPr lang="zh-CN" altLang="en-US" sz="2400" b="1" dirty="0"/>
              <a:t>薩</a:t>
            </a:r>
            <a:r>
              <a:rPr lang="zh-CN" altLang="en-US" b="1" dirty="0"/>
              <a:t> </a:t>
            </a:r>
            <a:r>
              <a:rPr lang="en-US" altLang="zh-CN" dirty="0"/>
              <a:t>only occurs in Chinese as part of </a:t>
            </a:r>
            <a:r>
              <a:rPr lang="zh-CN" altLang="en-US" sz="2400" b="1" dirty="0"/>
              <a:t>菩薩</a:t>
            </a:r>
            <a:r>
              <a:rPr lang="en-US" altLang="zh-CN" dirty="0"/>
              <a:t>, or as an abbreviation for it.</a:t>
            </a:r>
            <a:endParaRPr lang="en-US" altLang="ko-KR" dirty="0"/>
          </a:p>
          <a:p>
            <a:endParaRPr lang="en-US" dirty="0"/>
          </a:p>
          <a:p>
            <a:r>
              <a:rPr lang="zh-CN" altLang="en-US" sz="2400" b="1" dirty="0"/>
              <a:t>菩提</a:t>
            </a:r>
            <a:r>
              <a:rPr lang="zh-CN" altLang="en-US" dirty="0"/>
              <a:t> </a:t>
            </a:r>
            <a:r>
              <a:rPr lang="en-US" altLang="zh-CN" dirty="0"/>
              <a:t>means "Bodhi", it can be pronounced either as "</a:t>
            </a:r>
            <a:r>
              <a:rPr lang="en-US" altLang="zh-CN" dirty="0" err="1"/>
              <a:t>moji</a:t>
            </a:r>
            <a:r>
              <a:rPr lang="en-US" altLang="zh-CN" dirty="0"/>
              <a:t>" (</a:t>
            </a:r>
            <a:r>
              <a:rPr lang="ko-KR" altLang="en-US" b="0" i="0" dirty="0">
                <a:solidFill>
                  <a:srgbClr val="000000"/>
                </a:solidFill>
                <a:effectLst/>
                <a:latin typeface="Times New Roman" panose="02020603050405020304" pitchFamily="18" charset="0"/>
              </a:rPr>
              <a:t>모</a:t>
            </a:r>
            <a:r>
              <a:rPr lang="ko-KR" altLang="en-US" dirty="0"/>
              <a:t>지</a:t>
            </a:r>
            <a:r>
              <a:rPr lang="en-US" altLang="ko-KR" dirty="0"/>
              <a:t>), as in the Mantra, or as "</a:t>
            </a:r>
            <a:r>
              <a:rPr lang="en-US" altLang="ko-KR" dirty="0" err="1"/>
              <a:t>bori</a:t>
            </a:r>
            <a:r>
              <a:rPr lang="en-US" altLang="ko-KR" dirty="0"/>
              <a:t>" (</a:t>
            </a:r>
            <a:r>
              <a:rPr lang="ko-KR" altLang="en-US" dirty="0"/>
              <a:t>보리</a:t>
            </a:r>
            <a:r>
              <a:rPr lang="en-US" altLang="ko-KR" dirty="0"/>
              <a:t>), lines 17 &amp; 23.</a:t>
            </a:r>
          </a:p>
          <a:p>
            <a:endParaRPr lang="en-US" dirty="0"/>
          </a:p>
          <a:p>
            <a:r>
              <a:rPr lang="en-US" dirty="0"/>
              <a:t>There are many (at least 21) two-character words in the Heart Sutra, and several of these appear more than once. </a:t>
            </a:r>
          </a:p>
        </p:txBody>
      </p:sp>
      <p:sp>
        <p:nvSpPr>
          <p:cNvPr id="5" name="TextBox 4">
            <a:extLst>
              <a:ext uri="{FF2B5EF4-FFF2-40B4-BE49-F238E27FC236}">
                <a16:creationId xmlns:a16="http://schemas.microsoft.com/office/drawing/2014/main" id="{B47CB33D-A649-77E3-8B2D-F14A2661FF32}"/>
              </a:ext>
            </a:extLst>
          </p:cNvPr>
          <p:cNvSpPr txBox="1"/>
          <p:nvPr/>
        </p:nvSpPr>
        <p:spPr>
          <a:xfrm>
            <a:off x="182880" y="2551033"/>
            <a:ext cx="12337474" cy="3826689"/>
          </a:xfrm>
          <a:prstGeom prst="rect">
            <a:avLst/>
          </a:prstGeom>
          <a:noFill/>
        </p:spPr>
        <p:txBody>
          <a:bodyPr wrap="square" numCol="3" rtlCol="0">
            <a:spAutoFit/>
          </a:bodyPr>
          <a:lstStyle/>
          <a:p>
            <a:pPr>
              <a:spcAft>
                <a:spcPts val="800"/>
              </a:spcAft>
            </a:pPr>
            <a:r>
              <a:rPr lang="zh-CN" altLang="en-US" sz="2800" b="1" dirty="0">
                <a:latin typeface="DengXian" panose="02010600030101010101" pitchFamily="2" charset="-122"/>
                <a:ea typeface="DengXian" panose="02010600030101010101" pitchFamily="2" charset="-122"/>
              </a:rPr>
              <a:t>摩訶  </a:t>
            </a:r>
            <a:r>
              <a:rPr lang="en-US" altLang="zh-TW" sz="1400" dirty="0"/>
              <a:t>ma-ha;  "great"; Title</a:t>
            </a:r>
            <a:endParaRPr lang="en-US" altLang="zh-TW" sz="3200" b="1" dirty="0">
              <a:latin typeface="DengXian" panose="02010600030101010101" pitchFamily="2" charset="-122"/>
              <a:ea typeface="DengXian" panose="02010600030101010101" pitchFamily="2" charset="-122"/>
            </a:endParaRPr>
          </a:p>
          <a:p>
            <a:pPr>
              <a:spcAft>
                <a:spcPts val="800"/>
              </a:spcAft>
            </a:pPr>
            <a:r>
              <a:rPr lang="zh-TW" altLang="en-US" sz="2800" b="1" dirty="0">
                <a:latin typeface="DengXian" panose="02010600030101010101" pitchFamily="2" charset="-122"/>
                <a:ea typeface="DengXian" panose="02010600030101010101" pitchFamily="2" charset="-122"/>
              </a:rPr>
              <a:t>菩提  </a:t>
            </a:r>
            <a:r>
              <a:rPr lang="en-US" altLang="zh-TW" sz="1400" dirty="0"/>
              <a:t>mo-ji/</a:t>
            </a:r>
            <a:r>
              <a:rPr lang="en-US" altLang="zh-TW" sz="1400" dirty="0" err="1"/>
              <a:t>bo-ri</a:t>
            </a:r>
            <a:r>
              <a:rPr lang="en-US" altLang="zh-TW" sz="1400" dirty="0"/>
              <a:t>;  "Bodhi"; lines </a:t>
            </a:r>
            <a:r>
              <a:rPr lang="en-US" altLang="zh-TW" sz="1200" dirty="0"/>
              <a:t>Mantra, 17, 23</a:t>
            </a:r>
          </a:p>
          <a:p>
            <a:pPr>
              <a:spcAft>
                <a:spcPts val="800"/>
              </a:spcAft>
            </a:pPr>
            <a:r>
              <a:rPr lang="zh-CN" altLang="en-US" sz="2800" b="1" dirty="0">
                <a:latin typeface="+mn-ea"/>
              </a:rPr>
              <a:t>自在  </a:t>
            </a:r>
            <a:r>
              <a:rPr lang="en-US" altLang="zh-CN" sz="1400" dirty="0"/>
              <a:t>ja-jae;  "self-possessed";  line 1 </a:t>
            </a:r>
            <a:endParaRPr lang="en-US" altLang="zh-TW" sz="1400" dirty="0"/>
          </a:p>
          <a:p>
            <a:pPr>
              <a:spcAft>
                <a:spcPts val="800"/>
              </a:spcAft>
            </a:pPr>
            <a:r>
              <a:rPr lang="zh-TW" altLang="en-US" sz="2800" b="1" dirty="0">
                <a:latin typeface="DengXian" panose="02010600030101010101" pitchFamily="2" charset="-122"/>
                <a:ea typeface="DengXian" panose="02010600030101010101" pitchFamily="2" charset="-122"/>
              </a:rPr>
              <a:t>菩薩</a:t>
            </a:r>
            <a:r>
              <a:rPr lang="zh-TW" altLang="en-US" sz="2800" dirty="0">
                <a:latin typeface="DengXian" panose="02010600030101010101" pitchFamily="2" charset="-122"/>
                <a:ea typeface="DengXian" panose="02010600030101010101" pitchFamily="2" charset="-122"/>
              </a:rPr>
              <a:t>  </a:t>
            </a:r>
            <a:r>
              <a:rPr lang="en-US" altLang="zh-TW" sz="1400" dirty="0" err="1"/>
              <a:t>bo-sal</a:t>
            </a:r>
            <a:r>
              <a:rPr lang="en-US" altLang="zh-TW" sz="1400" dirty="0"/>
              <a:t>;  "Bodhisattva"; line 1</a:t>
            </a:r>
          </a:p>
          <a:p>
            <a:pPr>
              <a:spcAft>
                <a:spcPts val="800"/>
              </a:spcAft>
            </a:pPr>
            <a:r>
              <a:rPr lang="zh-CN" altLang="en-US" sz="2800" b="1" i="0" dirty="0">
                <a:solidFill>
                  <a:srgbClr val="000000"/>
                </a:solidFill>
                <a:effectLst/>
                <a:latin typeface="Times New Roman" panose="02020603050405020304" pitchFamily="18" charset="0"/>
              </a:rPr>
              <a:t>照見  </a:t>
            </a:r>
            <a:r>
              <a:rPr lang="en-US" altLang="zh-CN" sz="1400" i="0" dirty="0">
                <a:solidFill>
                  <a:srgbClr val="000000"/>
                </a:solidFill>
                <a:effectLst/>
              </a:rPr>
              <a:t>jo-</a:t>
            </a:r>
            <a:r>
              <a:rPr lang="en-US" altLang="zh-CN" sz="1400" i="0" dirty="0" err="1">
                <a:solidFill>
                  <a:srgbClr val="000000"/>
                </a:solidFill>
                <a:effectLst/>
              </a:rPr>
              <a:t>gyeon</a:t>
            </a:r>
            <a:r>
              <a:rPr lang="en-US" altLang="zh-CN" sz="1400" i="0" dirty="0">
                <a:solidFill>
                  <a:srgbClr val="000000"/>
                </a:solidFill>
                <a:effectLst/>
              </a:rPr>
              <a:t>;  perceive;  line 2</a:t>
            </a:r>
            <a:r>
              <a:rPr lang="zh-CN" altLang="en-US" sz="1400" dirty="0"/>
              <a:t>  </a:t>
            </a:r>
            <a:endParaRPr lang="en-US" altLang="zh-TW" sz="1400" dirty="0"/>
          </a:p>
          <a:p>
            <a:pPr>
              <a:spcAft>
                <a:spcPts val="800"/>
              </a:spcAft>
            </a:pPr>
            <a:r>
              <a:rPr lang="zh-TW" altLang="en-US" sz="2800" b="1" dirty="0">
                <a:latin typeface="DengXian" panose="02010600030101010101" pitchFamily="2" charset="-122"/>
                <a:ea typeface="DengXian" panose="02010600030101010101" pitchFamily="2" charset="-122"/>
              </a:rPr>
              <a:t>一切</a:t>
            </a:r>
            <a:r>
              <a:rPr lang="zh-TW" altLang="en-US" sz="2800" dirty="0">
                <a:latin typeface="DengXian" panose="02010600030101010101" pitchFamily="2" charset="-122"/>
                <a:ea typeface="DengXian" panose="02010600030101010101" pitchFamily="2" charset="-122"/>
              </a:rPr>
              <a:t>  </a:t>
            </a:r>
            <a:r>
              <a:rPr lang="en-US" altLang="zh-TW" sz="1400" dirty="0">
                <a:ea typeface="DengXian" panose="02010600030101010101" pitchFamily="2" charset="-122"/>
              </a:rPr>
              <a:t>il-</a:t>
            </a:r>
            <a:r>
              <a:rPr lang="en-US" altLang="zh-TW" sz="1400" dirty="0" err="1">
                <a:ea typeface="DengXian" panose="02010600030101010101" pitchFamily="2" charset="-122"/>
              </a:rPr>
              <a:t>che</a:t>
            </a:r>
            <a:r>
              <a:rPr lang="en-US" altLang="zh-TW" sz="1400" dirty="0">
                <a:ea typeface="DengXian" panose="02010600030101010101" pitchFamily="2" charset="-122"/>
              </a:rPr>
              <a:t>; "all"; lines </a:t>
            </a:r>
            <a:r>
              <a:rPr lang="en-US" altLang="zh-TW" sz="1400" dirty="0"/>
              <a:t>3, 26</a:t>
            </a:r>
          </a:p>
          <a:p>
            <a:pPr>
              <a:spcAft>
                <a:spcPts val="800"/>
              </a:spcAft>
            </a:pPr>
            <a:r>
              <a:rPr lang="zh-TW" altLang="en-US" sz="2800" b="1" dirty="0">
                <a:latin typeface="DengXian" panose="02010600030101010101" pitchFamily="2" charset="-122"/>
                <a:ea typeface="DengXian" panose="02010600030101010101" pitchFamily="2" charset="-122"/>
              </a:rPr>
              <a:t>亦復</a:t>
            </a:r>
            <a:r>
              <a:rPr lang="zh-TW" altLang="en-US" sz="2800" dirty="0">
                <a:latin typeface="DengXian" panose="02010600030101010101" pitchFamily="2" charset="-122"/>
                <a:ea typeface="DengXian" panose="02010600030101010101" pitchFamily="2" charset="-122"/>
              </a:rPr>
              <a:t>  </a:t>
            </a:r>
            <a:r>
              <a:rPr lang="en-US" altLang="zh-TW" sz="1400" dirty="0" err="1"/>
              <a:t>yeok-bu</a:t>
            </a:r>
            <a:r>
              <a:rPr lang="en-US" altLang="zh-TW" sz="1400" dirty="0"/>
              <a:t>; "also";  line 7 </a:t>
            </a:r>
            <a:r>
              <a:rPr lang="en-US" altLang="zh-TW" dirty="0"/>
              <a:t> </a:t>
            </a:r>
          </a:p>
          <a:p>
            <a:pPr>
              <a:spcAft>
                <a:spcPts val="800"/>
              </a:spcAft>
            </a:pPr>
            <a:r>
              <a:rPr lang="zh-TW" altLang="en-US" sz="2800" b="1" dirty="0">
                <a:latin typeface="DengXian" panose="02010600030101010101" pitchFamily="2" charset="-122"/>
                <a:ea typeface="DengXian" panose="02010600030101010101" pitchFamily="2" charset="-122"/>
              </a:rPr>
              <a:t>乃至</a:t>
            </a:r>
            <a:r>
              <a:rPr lang="zh-TW" altLang="en-US" sz="2800" dirty="0">
                <a:latin typeface="DengXian" panose="02010600030101010101" pitchFamily="2" charset="-122"/>
                <a:ea typeface="DengXian" panose="02010600030101010101" pitchFamily="2" charset="-122"/>
              </a:rPr>
              <a:t>  </a:t>
            </a:r>
            <a:r>
              <a:rPr lang="en-US" altLang="zh-TW" sz="1400" dirty="0"/>
              <a:t>nae-ji; "and so forth";  lines 13, 25</a:t>
            </a:r>
          </a:p>
          <a:p>
            <a:pPr>
              <a:spcAft>
                <a:spcPts val="800"/>
              </a:spcAft>
            </a:pPr>
            <a:r>
              <a:rPr lang="zh-CN" altLang="en-US" sz="2800" b="1" dirty="0">
                <a:latin typeface="DengXian" panose="02010600030101010101" pitchFamily="2" charset="-122"/>
                <a:ea typeface="DengXian" panose="02010600030101010101" pitchFamily="2" charset="-122"/>
              </a:rPr>
              <a:t>意識  </a:t>
            </a:r>
            <a:r>
              <a:rPr lang="en-US" altLang="zh-CN" sz="1400" dirty="0" err="1">
                <a:latin typeface="Calibri" panose="020F0502020204030204" pitchFamily="34" charset="0"/>
                <a:ea typeface="DengXian" panose="02010600030101010101" pitchFamily="2" charset="-122"/>
                <a:cs typeface="Calibri" panose="020F0502020204030204" pitchFamily="34" charset="0"/>
              </a:rPr>
              <a:t>ui-shik</a:t>
            </a:r>
            <a:r>
              <a:rPr lang="en-US" altLang="zh-CN" sz="1400" dirty="0">
                <a:latin typeface="Calibri" panose="020F0502020204030204" pitchFamily="34" charset="0"/>
                <a:ea typeface="DengXian" panose="02010600030101010101" pitchFamily="2" charset="-122"/>
                <a:cs typeface="Calibri" panose="020F0502020204030204" pitchFamily="34" charset="0"/>
              </a:rPr>
              <a:t>; "mano-</a:t>
            </a:r>
            <a:r>
              <a:rPr lang="en-US" altLang="zh-CN" sz="1400" dirty="0" err="1">
                <a:latin typeface="Calibri" panose="020F0502020204030204" pitchFamily="34" charset="0"/>
                <a:ea typeface="DengXian" panose="02010600030101010101" pitchFamily="2" charset="-122"/>
                <a:cs typeface="Calibri" panose="020F0502020204030204" pitchFamily="34" charset="0"/>
              </a:rPr>
              <a:t>vijñāna</a:t>
            </a:r>
            <a:r>
              <a:rPr lang="en-US" altLang="zh-CN" sz="1400" dirty="0">
                <a:latin typeface="Calibri" panose="020F0502020204030204" pitchFamily="34" charset="0"/>
                <a:ea typeface="DengXian" panose="02010600030101010101" pitchFamily="2" charset="-122"/>
                <a:cs typeface="Calibri" panose="020F0502020204030204" pitchFamily="34" charset="0"/>
              </a:rPr>
              <a:t>"; line 13</a:t>
            </a:r>
          </a:p>
          <a:p>
            <a:pPr>
              <a:spcAft>
                <a:spcPts val="800"/>
              </a:spcAft>
            </a:pPr>
            <a:r>
              <a:rPr lang="zh-CN" altLang="en-US" sz="2800" b="1" dirty="0">
                <a:latin typeface="DengXian" panose="02010600030101010101" pitchFamily="2" charset="-122"/>
                <a:ea typeface="DengXian" panose="02010600030101010101" pitchFamily="2" charset="-122"/>
              </a:rPr>
              <a:t>無明  </a:t>
            </a:r>
            <a:r>
              <a:rPr lang="en-US" altLang="zh-CN" sz="1400" dirty="0">
                <a:latin typeface="Calibri" panose="020F0502020204030204" pitchFamily="34" charset="0"/>
                <a:ea typeface="DengXian" panose="02010600030101010101" pitchFamily="2" charset="-122"/>
                <a:cs typeface="Calibri" panose="020F0502020204030204" pitchFamily="34" charset="0"/>
              </a:rPr>
              <a:t>mu-</a:t>
            </a:r>
            <a:r>
              <a:rPr lang="en-US" altLang="zh-CN" sz="1400" dirty="0" err="1">
                <a:latin typeface="Calibri" panose="020F0502020204030204" pitchFamily="34" charset="0"/>
                <a:ea typeface="DengXian" panose="02010600030101010101" pitchFamily="2" charset="-122"/>
                <a:cs typeface="Calibri" panose="020F0502020204030204" pitchFamily="34" charset="0"/>
              </a:rPr>
              <a:t>myeong</a:t>
            </a:r>
            <a:r>
              <a:rPr lang="en-US" altLang="zh-CN" sz="1400" dirty="0">
                <a:latin typeface="Calibri" panose="020F0502020204030204" pitchFamily="34" charset="0"/>
                <a:ea typeface="DengXian" panose="02010600030101010101" pitchFamily="2" charset="-122"/>
                <a:cs typeface="Calibri" panose="020F0502020204030204" pitchFamily="34" charset="0"/>
              </a:rPr>
              <a:t>; "ignorance"; line 14</a:t>
            </a:r>
            <a:endParaRPr lang="en-US" altLang="zh-TW" sz="1400" dirty="0">
              <a:latin typeface="Calibri" panose="020F0502020204030204" pitchFamily="34" charset="0"/>
              <a:ea typeface="DengXian" panose="02010600030101010101" pitchFamily="2" charset="-122"/>
              <a:cs typeface="Calibri" panose="020F0502020204030204" pitchFamily="34" charset="0"/>
            </a:endParaRPr>
          </a:p>
          <a:p>
            <a:pPr>
              <a:spcAft>
                <a:spcPts val="800"/>
              </a:spcAft>
            </a:pPr>
            <a:r>
              <a:rPr lang="zh-TW" altLang="en-US" sz="2800" b="1" dirty="0">
                <a:latin typeface="DengXian" panose="02010600030101010101" pitchFamily="2" charset="-122"/>
                <a:ea typeface="DengXian" panose="02010600030101010101" pitchFamily="2" charset="-122"/>
              </a:rPr>
              <a:t>所得</a:t>
            </a:r>
            <a:r>
              <a:rPr lang="zh-TW" altLang="en-US" sz="2800" dirty="0">
                <a:latin typeface="DengXian" panose="02010600030101010101" pitchFamily="2" charset="-122"/>
                <a:ea typeface="DengXian" panose="02010600030101010101" pitchFamily="2" charset="-122"/>
              </a:rPr>
              <a:t>  </a:t>
            </a:r>
            <a:r>
              <a:rPr lang="en-US" altLang="zh-TW" sz="1400" dirty="0"/>
              <a:t>so-</a:t>
            </a:r>
            <a:r>
              <a:rPr lang="en-US" altLang="zh-TW" sz="1400" dirty="0" err="1"/>
              <a:t>deuk</a:t>
            </a:r>
            <a:r>
              <a:rPr lang="en-US" altLang="zh-TW" sz="1400" dirty="0"/>
              <a:t>; "what is acquired"; line 17</a:t>
            </a:r>
          </a:p>
          <a:p>
            <a:pPr>
              <a:spcAft>
                <a:spcPts val="800"/>
              </a:spcAft>
            </a:pPr>
            <a:r>
              <a:rPr lang="zh-CN" altLang="en-US" sz="2800" b="1" dirty="0">
                <a:latin typeface="+mn-ea"/>
              </a:rPr>
              <a:t>薩埵  </a:t>
            </a:r>
            <a:r>
              <a:rPr lang="en-US" altLang="zh-CN" sz="1400" dirty="0"/>
              <a:t>sal-ta; "sattva";  line 17</a:t>
            </a:r>
            <a:endParaRPr lang="en-US" altLang="zh-TW" sz="1400" dirty="0"/>
          </a:p>
          <a:p>
            <a:pPr>
              <a:spcAft>
                <a:spcPts val="800"/>
              </a:spcAft>
            </a:pPr>
            <a:r>
              <a:rPr lang="zh-TW" altLang="en-US" sz="2800" b="1" dirty="0">
                <a:latin typeface="DengXian" panose="02010600030101010101" pitchFamily="2" charset="-122"/>
                <a:ea typeface="DengXian" panose="02010600030101010101" pitchFamily="2" charset="-122"/>
              </a:rPr>
              <a:t>罣礙</a:t>
            </a:r>
            <a:r>
              <a:rPr lang="zh-TW" altLang="en-US" sz="2800" dirty="0">
                <a:latin typeface="DengXian" panose="02010600030101010101" pitchFamily="2" charset="-122"/>
                <a:ea typeface="DengXian" panose="02010600030101010101" pitchFamily="2" charset="-122"/>
              </a:rPr>
              <a:t>  </a:t>
            </a:r>
            <a:r>
              <a:rPr lang="en-US" altLang="zh-TW" sz="1400" dirty="0"/>
              <a:t>ga-ae; "hindrance";  lines 18, 19</a:t>
            </a:r>
          </a:p>
          <a:p>
            <a:pPr>
              <a:spcAft>
                <a:spcPts val="800"/>
              </a:spcAft>
            </a:pPr>
            <a:r>
              <a:rPr lang="zh-TW" altLang="en-US" sz="2800" b="1" dirty="0">
                <a:latin typeface="DengXian" panose="02010600030101010101" pitchFamily="2" charset="-122"/>
                <a:ea typeface="DengXian" panose="02010600030101010101" pitchFamily="2" charset="-122"/>
              </a:rPr>
              <a:t>恐怖</a:t>
            </a:r>
            <a:r>
              <a:rPr lang="zh-TW" altLang="en-US" sz="2800" dirty="0">
                <a:latin typeface="DengXian" panose="02010600030101010101" pitchFamily="2" charset="-122"/>
                <a:ea typeface="DengXian" panose="02010600030101010101" pitchFamily="2" charset="-122"/>
              </a:rPr>
              <a:t>  </a:t>
            </a:r>
            <a:r>
              <a:rPr lang="en-US" altLang="zh-TW" sz="1400" dirty="0"/>
              <a:t>gong-po; "terrifying";  line 19</a:t>
            </a:r>
          </a:p>
          <a:p>
            <a:pPr>
              <a:spcAft>
                <a:spcPts val="800"/>
              </a:spcAft>
            </a:pPr>
            <a:r>
              <a:rPr lang="zh-TW" altLang="en-US" sz="2800" b="1" dirty="0">
                <a:latin typeface="DengXian" panose="02010600030101010101" pitchFamily="2" charset="-122"/>
                <a:ea typeface="DengXian" panose="02010600030101010101" pitchFamily="2" charset="-122"/>
              </a:rPr>
              <a:t>遠離</a:t>
            </a:r>
            <a:r>
              <a:rPr lang="zh-TW" altLang="en-US" sz="2800" dirty="0">
                <a:latin typeface="DengXian" panose="02010600030101010101" pitchFamily="2" charset="-122"/>
                <a:ea typeface="DengXian" panose="02010600030101010101" pitchFamily="2" charset="-122"/>
              </a:rPr>
              <a:t>  </a:t>
            </a:r>
            <a:r>
              <a:rPr lang="en-US" altLang="zh-TW" sz="1400" dirty="0"/>
              <a:t>won-li; "far apart from";  line 20</a:t>
            </a:r>
          </a:p>
          <a:p>
            <a:pPr>
              <a:spcAft>
                <a:spcPts val="800"/>
              </a:spcAft>
            </a:pPr>
            <a:r>
              <a:rPr lang="zh-TW" altLang="en-US" sz="2800" b="1" dirty="0">
                <a:latin typeface="DengXian" panose="02010600030101010101" pitchFamily="2" charset="-122"/>
                <a:ea typeface="DengXian" panose="02010600030101010101" pitchFamily="2" charset="-122"/>
              </a:rPr>
              <a:t>顚倒</a:t>
            </a:r>
            <a:r>
              <a:rPr lang="zh-TW" altLang="en-US" sz="2800" dirty="0">
                <a:latin typeface="DengXian" panose="02010600030101010101" pitchFamily="2" charset="-122"/>
                <a:ea typeface="DengXian" panose="02010600030101010101" pitchFamily="2" charset="-122"/>
              </a:rPr>
              <a:t>  </a:t>
            </a:r>
            <a:r>
              <a:rPr lang="en-US" altLang="zh-TW" sz="1400" dirty="0">
                <a:ea typeface="DengXian" panose="02010600030101010101" pitchFamily="2" charset="-122"/>
              </a:rPr>
              <a:t>jeon-do; "distorted"; line 20</a:t>
            </a:r>
          </a:p>
          <a:p>
            <a:pPr>
              <a:spcAft>
                <a:spcPts val="800"/>
              </a:spcAft>
            </a:pPr>
            <a:r>
              <a:rPr lang="zh-CN" altLang="en-US" sz="2800" b="1" dirty="0"/>
              <a:t>夢想  </a:t>
            </a:r>
            <a:r>
              <a:rPr lang="en-US" altLang="zh-CN" sz="1400" dirty="0"/>
              <a:t>mong-sang; "dream";  line 20</a:t>
            </a:r>
            <a:endParaRPr lang="en-US" altLang="zh-TW" sz="1400" dirty="0"/>
          </a:p>
          <a:p>
            <a:pPr>
              <a:spcAft>
                <a:spcPts val="800"/>
              </a:spcAft>
            </a:pPr>
            <a:r>
              <a:rPr lang="zh-TW" altLang="en-US" sz="2800" b="1" dirty="0">
                <a:latin typeface="DengXian" panose="02010600030101010101" pitchFamily="2" charset="-122"/>
                <a:ea typeface="DengXian" panose="02010600030101010101" pitchFamily="2" charset="-122"/>
              </a:rPr>
              <a:t>究竟</a:t>
            </a:r>
            <a:r>
              <a:rPr lang="zh-TW" altLang="en-US" sz="2800" dirty="0">
                <a:latin typeface="DengXian" panose="02010600030101010101" pitchFamily="2" charset="-122"/>
                <a:ea typeface="DengXian" panose="02010600030101010101" pitchFamily="2" charset="-122"/>
              </a:rPr>
              <a:t>  </a:t>
            </a:r>
            <a:r>
              <a:rPr lang="en-US" altLang="zh-TW" sz="1400" dirty="0" err="1">
                <a:ea typeface="DengXian" panose="02010600030101010101" pitchFamily="2" charset="-122"/>
              </a:rPr>
              <a:t>gu-gyeol</a:t>
            </a:r>
            <a:r>
              <a:rPr lang="en-US" altLang="zh-TW" sz="1400" dirty="0">
                <a:ea typeface="DengXian" panose="02010600030101010101" pitchFamily="2" charset="-122"/>
              </a:rPr>
              <a:t>; "ultimate";  line </a:t>
            </a:r>
            <a:r>
              <a:rPr lang="en-US" altLang="zh-TW" sz="1400" dirty="0"/>
              <a:t>20 </a:t>
            </a:r>
          </a:p>
          <a:p>
            <a:pPr>
              <a:spcAft>
                <a:spcPts val="800"/>
              </a:spcAft>
            </a:pPr>
            <a:r>
              <a:rPr lang="zh-TW" altLang="en-US" sz="2800" b="1" dirty="0">
                <a:latin typeface="DengXian" panose="02010600030101010101" pitchFamily="2" charset="-122"/>
                <a:ea typeface="DengXian" panose="02010600030101010101" pitchFamily="2" charset="-122"/>
              </a:rPr>
              <a:t>涅槃</a:t>
            </a:r>
            <a:r>
              <a:rPr lang="zh-TW" altLang="en-US" sz="2800" dirty="0">
                <a:latin typeface="DengXian" panose="02010600030101010101" pitchFamily="2" charset="-122"/>
                <a:ea typeface="DengXian" panose="02010600030101010101" pitchFamily="2" charset="-122"/>
              </a:rPr>
              <a:t>  </a:t>
            </a:r>
            <a:r>
              <a:rPr lang="en-US" altLang="zh-TW" sz="1400" dirty="0" err="1">
                <a:ea typeface="DengXian" panose="02010600030101010101" pitchFamily="2" charset="-122"/>
              </a:rPr>
              <a:t>yeol</a:t>
            </a:r>
            <a:r>
              <a:rPr lang="en-US" altLang="zh-TW" sz="1400" dirty="0">
                <a:ea typeface="DengXian" panose="02010600030101010101" pitchFamily="2" charset="-122"/>
              </a:rPr>
              <a:t>-ban; "nirvana":  line </a:t>
            </a:r>
            <a:r>
              <a:rPr lang="en-US" altLang="zh-TW" sz="1400" dirty="0"/>
              <a:t>20 </a:t>
            </a:r>
          </a:p>
          <a:p>
            <a:pPr>
              <a:spcAft>
                <a:spcPts val="800"/>
              </a:spcAft>
            </a:pPr>
            <a:r>
              <a:rPr lang="zh-TW" altLang="en-US" sz="2800" b="1" dirty="0">
                <a:latin typeface="DengXian" panose="02010600030101010101" pitchFamily="2" charset="-122"/>
                <a:ea typeface="DengXian" panose="02010600030101010101" pitchFamily="2" charset="-122"/>
              </a:rPr>
              <a:t>能除</a:t>
            </a:r>
            <a:r>
              <a:rPr lang="zh-TW" altLang="en-US" sz="2800" dirty="0">
                <a:latin typeface="DengXian" panose="02010600030101010101" pitchFamily="2" charset="-122"/>
                <a:ea typeface="DengXian" panose="02010600030101010101" pitchFamily="2" charset="-122"/>
              </a:rPr>
              <a:t>  </a:t>
            </a:r>
            <a:r>
              <a:rPr lang="en-US" altLang="zh-TW" sz="1400" dirty="0" err="1">
                <a:ea typeface="DengXian" panose="02010600030101010101" pitchFamily="2" charset="-122"/>
              </a:rPr>
              <a:t>neung</a:t>
            </a:r>
            <a:r>
              <a:rPr lang="en-US" altLang="zh-TW" sz="1400" dirty="0">
                <a:ea typeface="DengXian" panose="02010600030101010101" pitchFamily="2" charset="-122"/>
              </a:rPr>
              <a:t>-je; "take away"; line </a:t>
            </a:r>
            <a:r>
              <a:rPr lang="en-US" altLang="zh-TW" sz="1400" dirty="0"/>
              <a:t>26</a:t>
            </a:r>
          </a:p>
          <a:p>
            <a:pPr>
              <a:spcAft>
                <a:spcPts val="800"/>
              </a:spcAft>
            </a:pPr>
            <a:r>
              <a:rPr lang="zh-TW" altLang="en-US" sz="2800" b="1" dirty="0">
                <a:latin typeface="DengXian" panose="02010600030101010101" pitchFamily="2" charset="-122"/>
                <a:ea typeface="DengXian" panose="02010600030101010101" pitchFamily="2" charset="-122"/>
              </a:rPr>
              <a:t>眞實</a:t>
            </a:r>
            <a:r>
              <a:rPr lang="zh-TW" altLang="en-US" sz="2800" dirty="0">
                <a:latin typeface="DengXian" panose="02010600030101010101" pitchFamily="2" charset="-122"/>
                <a:ea typeface="DengXian" panose="02010600030101010101" pitchFamily="2" charset="-122"/>
              </a:rPr>
              <a:t>  </a:t>
            </a:r>
            <a:r>
              <a:rPr lang="en-US" altLang="zh-TW" sz="1400" dirty="0" err="1">
                <a:ea typeface="DengXian" panose="02010600030101010101" pitchFamily="2" charset="-122"/>
              </a:rPr>
              <a:t>jin-shil</a:t>
            </a:r>
            <a:r>
              <a:rPr lang="en-US" altLang="zh-TW" sz="1400" dirty="0">
                <a:ea typeface="DengXian" panose="02010600030101010101" pitchFamily="2" charset="-122"/>
              </a:rPr>
              <a:t>; "highest truth"; line </a:t>
            </a:r>
            <a:r>
              <a:rPr lang="en-US" altLang="zh-TW" sz="1400" dirty="0"/>
              <a:t>27 </a:t>
            </a:r>
          </a:p>
        </p:txBody>
      </p:sp>
      <p:sp>
        <p:nvSpPr>
          <p:cNvPr id="6" name="Rectangle 5">
            <a:extLst>
              <a:ext uri="{FF2B5EF4-FFF2-40B4-BE49-F238E27FC236}">
                <a16:creationId xmlns:a16="http://schemas.microsoft.com/office/drawing/2014/main" id="{E89284E0-7CD5-4D77-A4EE-FE2CB826FA96}"/>
              </a:ext>
            </a:extLst>
          </p:cNvPr>
          <p:cNvSpPr/>
          <p:nvPr/>
        </p:nvSpPr>
        <p:spPr>
          <a:xfrm>
            <a:off x="182880" y="2466109"/>
            <a:ext cx="11711635" cy="3948546"/>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608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8608506-58E7-AFC0-EA19-99E70A045FB9}"/>
              </a:ext>
            </a:extLst>
          </p:cNvPr>
          <p:cNvSpPr>
            <a:spLocks noGrp="1"/>
          </p:cNvSpPr>
          <p:nvPr>
            <p:ph type="ftr" sz="quarter" idx="11"/>
          </p:nvPr>
        </p:nvSpPr>
        <p:spPr/>
        <p:txBody>
          <a:bodyPr/>
          <a:lstStyle/>
          <a:p>
            <a:r>
              <a:rPr lang="en-US"/>
              <a:t>Xuanzang's Heart Sutra in Sino-Korean</a:t>
            </a:r>
            <a:endParaRPr lang="en-US" dirty="0"/>
          </a:p>
        </p:txBody>
      </p:sp>
      <p:sp>
        <p:nvSpPr>
          <p:cNvPr id="3" name="TextBox 2">
            <a:extLst>
              <a:ext uri="{FF2B5EF4-FFF2-40B4-BE49-F238E27FC236}">
                <a16:creationId xmlns:a16="http://schemas.microsoft.com/office/drawing/2014/main" id="{D9C31D36-BFDC-A162-1194-519A3A553A70}"/>
              </a:ext>
            </a:extLst>
          </p:cNvPr>
          <p:cNvSpPr txBox="1"/>
          <p:nvPr/>
        </p:nvSpPr>
        <p:spPr>
          <a:xfrm>
            <a:off x="864066" y="605188"/>
            <a:ext cx="11711031" cy="5632311"/>
          </a:xfrm>
          <a:prstGeom prst="rect">
            <a:avLst/>
          </a:prstGeom>
          <a:noFill/>
        </p:spPr>
        <p:txBody>
          <a:bodyPr wrap="square" rtlCol="0">
            <a:spAutoFit/>
          </a:bodyPr>
          <a:lstStyle/>
          <a:p>
            <a:r>
              <a:rPr lang="zh-TW" altLang="en-US" sz="2000" b="1" dirty="0">
                <a:highlight>
                  <a:srgbClr val="FFFF00"/>
                </a:highlight>
                <a:latin typeface="DengXian" panose="02010600030101010101" pitchFamily="2" charset="-122"/>
                <a:ea typeface="DengXian" panose="02010600030101010101" pitchFamily="2" charset="-122"/>
              </a:rPr>
              <a:t>摩 訶</a:t>
            </a:r>
            <a:r>
              <a:rPr lang="zh-TW" altLang="en-US" sz="2000" b="1" dirty="0">
                <a:latin typeface="DengXian" panose="02010600030101010101" pitchFamily="2" charset="-122"/>
                <a:ea typeface="DengXian" panose="02010600030101010101" pitchFamily="2" charset="-122"/>
              </a:rPr>
              <a:t> 般 若 波 羅 蜜 多 心 經  </a:t>
            </a:r>
            <a:r>
              <a:rPr lang="en-US" altLang="zh-TW" sz="2000" b="1" dirty="0">
                <a:latin typeface="DengXian" panose="02010600030101010101" pitchFamily="2" charset="-122"/>
                <a:ea typeface="DengXian" panose="02010600030101010101" pitchFamily="2" charset="-122"/>
              </a:rPr>
              <a:t>Title</a:t>
            </a:r>
          </a:p>
          <a:p>
            <a:endParaRPr lang="en-US" altLang="zh-TW" sz="2000" b="1" dirty="0">
              <a:latin typeface="DengXian" panose="02010600030101010101" pitchFamily="2" charset="-122"/>
              <a:ea typeface="DengXian" panose="02010600030101010101" pitchFamily="2" charset="-122"/>
            </a:endParaRPr>
          </a:p>
          <a:p>
            <a:r>
              <a:rPr lang="zh-TW" altLang="en-US" sz="2000" b="1" dirty="0">
                <a:latin typeface="DengXian" panose="02010600030101010101" pitchFamily="2" charset="-122"/>
                <a:ea typeface="DengXian" panose="02010600030101010101" pitchFamily="2" charset="-122"/>
              </a:rPr>
              <a:t>觀 </a:t>
            </a:r>
            <a:r>
              <a:rPr lang="zh-TW" altLang="en-US" sz="2000" b="1" dirty="0">
                <a:highlight>
                  <a:srgbClr val="FFFF00"/>
                </a:highlight>
                <a:latin typeface="DengXian" panose="02010600030101010101" pitchFamily="2" charset="-122"/>
                <a:ea typeface="DengXian" panose="02010600030101010101" pitchFamily="2" charset="-122"/>
              </a:rPr>
              <a:t>自 在</a:t>
            </a:r>
            <a:r>
              <a:rPr lang="zh-TW" altLang="en-US" sz="2000" b="1" dirty="0">
                <a:latin typeface="DengXian" panose="02010600030101010101" pitchFamily="2" charset="-122"/>
                <a:ea typeface="DengXian" panose="02010600030101010101" pitchFamily="2" charset="-122"/>
              </a:rPr>
              <a:t> </a:t>
            </a:r>
            <a:r>
              <a:rPr lang="zh-TW" altLang="en-US" sz="2000" b="1" dirty="0">
                <a:highlight>
                  <a:srgbClr val="FFFF00"/>
                </a:highlight>
                <a:latin typeface="DengXian" panose="02010600030101010101" pitchFamily="2" charset="-122"/>
                <a:ea typeface="DengXian" panose="02010600030101010101" pitchFamily="2" charset="-122"/>
              </a:rPr>
              <a:t>菩 薩</a:t>
            </a:r>
            <a:r>
              <a:rPr lang="zh-TW" altLang="en-US" sz="2000" b="1" dirty="0">
                <a:latin typeface="DengXian" panose="02010600030101010101" pitchFamily="2" charset="-122"/>
                <a:ea typeface="DengXian" panose="02010600030101010101" pitchFamily="2" charset="-122"/>
              </a:rPr>
              <a:t> 行 深 般 若  </a:t>
            </a:r>
            <a:r>
              <a:rPr lang="en-US" altLang="zh-TW" sz="2000" b="1" dirty="0">
                <a:latin typeface="DengXian" panose="02010600030101010101" pitchFamily="2" charset="-122"/>
                <a:ea typeface="DengXian" panose="02010600030101010101" pitchFamily="2" charset="-122"/>
              </a:rPr>
              <a:t>1	 		</a:t>
            </a:r>
            <a:r>
              <a:rPr lang="zh-TW" altLang="en-US" sz="2000" b="1" dirty="0">
                <a:highlight>
                  <a:srgbClr val="FFFF00"/>
                </a:highlight>
                <a:latin typeface="DengXian" panose="02010600030101010101" pitchFamily="2" charset="-122"/>
                <a:ea typeface="DengXian" panose="02010600030101010101" pitchFamily="2" charset="-122"/>
              </a:rPr>
              <a:t>乃 至</a:t>
            </a:r>
            <a:r>
              <a:rPr lang="zh-TW" altLang="en-US" sz="2000" b="1" dirty="0">
                <a:latin typeface="DengXian" panose="02010600030101010101" pitchFamily="2" charset="-122"/>
                <a:ea typeface="DengXian" panose="02010600030101010101" pitchFamily="2" charset="-122"/>
              </a:rPr>
              <a:t> 無 老 死 亦 無 老 死 盡  </a:t>
            </a:r>
            <a:r>
              <a:rPr lang="en-US" altLang="zh-TW" sz="2000" b="1" dirty="0">
                <a:latin typeface="DengXian" panose="02010600030101010101" pitchFamily="2" charset="-122"/>
                <a:ea typeface="DengXian" panose="02010600030101010101" pitchFamily="2" charset="-122"/>
              </a:rPr>
              <a:t>15</a:t>
            </a:r>
          </a:p>
          <a:p>
            <a:r>
              <a:rPr lang="zh-TW" altLang="en-US" sz="2000" b="1" dirty="0">
                <a:latin typeface="DengXian" panose="02010600030101010101" pitchFamily="2" charset="-122"/>
                <a:ea typeface="DengXian" panose="02010600030101010101" pitchFamily="2" charset="-122"/>
              </a:rPr>
              <a:t>波 羅 蜜 多 時 </a:t>
            </a:r>
            <a:r>
              <a:rPr lang="zh-TW" altLang="en-US" sz="2000" b="1" dirty="0">
                <a:highlight>
                  <a:srgbClr val="FFFF00"/>
                </a:highlight>
                <a:latin typeface="DengXian" panose="02010600030101010101" pitchFamily="2" charset="-122"/>
                <a:ea typeface="DengXian" panose="02010600030101010101" pitchFamily="2" charset="-122"/>
              </a:rPr>
              <a:t>照 見</a:t>
            </a:r>
            <a:r>
              <a:rPr lang="zh-TW" altLang="en-US" sz="2000" b="1" dirty="0">
                <a:latin typeface="DengXian" panose="02010600030101010101" pitchFamily="2" charset="-122"/>
                <a:ea typeface="DengXian" panose="02010600030101010101" pitchFamily="2" charset="-122"/>
              </a:rPr>
              <a:t> 五 蘊 皆 空  </a:t>
            </a:r>
            <a:r>
              <a:rPr lang="en-US" altLang="zh-TW" sz="2000" b="1" dirty="0">
                <a:latin typeface="DengXian" panose="02010600030101010101" pitchFamily="2" charset="-122"/>
                <a:ea typeface="DengXian" panose="02010600030101010101" pitchFamily="2" charset="-122"/>
              </a:rPr>
              <a:t>2	 	</a:t>
            </a:r>
            <a:r>
              <a:rPr lang="zh-TW" altLang="en-US" sz="2000" b="1" dirty="0">
                <a:latin typeface="DengXian" panose="02010600030101010101" pitchFamily="2" charset="-122"/>
                <a:ea typeface="DengXian" panose="02010600030101010101" pitchFamily="2" charset="-122"/>
              </a:rPr>
              <a:t>無 苦 集 滅 道 無 智 亦 無 得 以  </a:t>
            </a:r>
            <a:r>
              <a:rPr lang="en-US" altLang="zh-TW" sz="2000" b="1" dirty="0">
                <a:latin typeface="DengXian" panose="02010600030101010101" pitchFamily="2" charset="-122"/>
                <a:ea typeface="DengXian" panose="02010600030101010101" pitchFamily="2" charset="-122"/>
              </a:rPr>
              <a:t>16</a:t>
            </a:r>
          </a:p>
          <a:p>
            <a:r>
              <a:rPr lang="zh-TW" altLang="en-US" sz="2000" b="1" dirty="0">
                <a:latin typeface="DengXian" panose="02010600030101010101" pitchFamily="2" charset="-122"/>
                <a:ea typeface="DengXian" panose="02010600030101010101" pitchFamily="2" charset="-122"/>
              </a:rPr>
              <a:t>度 </a:t>
            </a:r>
            <a:r>
              <a:rPr lang="zh-TW" altLang="en-US" sz="2000" b="1" dirty="0">
                <a:highlight>
                  <a:srgbClr val="FFFF00"/>
                </a:highlight>
                <a:latin typeface="DengXian" panose="02010600030101010101" pitchFamily="2" charset="-122"/>
                <a:ea typeface="DengXian" panose="02010600030101010101" pitchFamily="2" charset="-122"/>
              </a:rPr>
              <a:t>一 切</a:t>
            </a:r>
            <a:r>
              <a:rPr lang="zh-TW" altLang="en-US" sz="2000" b="1" dirty="0">
                <a:latin typeface="DengXian" panose="02010600030101010101" pitchFamily="2" charset="-122"/>
                <a:ea typeface="DengXian" panose="02010600030101010101" pitchFamily="2" charset="-122"/>
              </a:rPr>
              <a:t> 苦 厄  </a:t>
            </a:r>
            <a:r>
              <a:rPr lang="en-US" altLang="zh-TW" sz="2000" b="1" dirty="0">
                <a:latin typeface="DengXian" panose="02010600030101010101" pitchFamily="2" charset="-122"/>
                <a:ea typeface="DengXian" panose="02010600030101010101" pitchFamily="2" charset="-122"/>
              </a:rPr>
              <a:t>3	 			</a:t>
            </a:r>
            <a:r>
              <a:rPr lang="zh-TW" altLang="en-US" sz="2000" b="1" dirty="0">
                <a:latin typeface="DengXian" panose="02010600030101010101" pitchFamily="2" charset="-122"/>
                <a:ea typeface="DengXian" panose="02010600030101010101" pitchFamily="2" charset="-122"/>
              </a:rPr>
              <a:t>無 </a:t>
            </a:r>
            <a:r>
              <a:rPr lang="zh-TW" altLang="en-US" sz="2000" b="1" dirty="0">
                <a:highlight>
                  <a:srgbClr val="FFFF00"/>
                </a:highlight>
                <a:latin typeface="DengXian" panose="02010600030101010101" pitchFamily="2" charset="-122"/>
                <a:ea typeface="DengXian" panose="02010600030101010101" pitchFamily="2" charset="-122"/>
              </a:rPr>
              <a:t>所 得</a:t>
            </a:r>
            <a:r>
              <a:rPr lang="zh-TW" altLang="en-US" sz="2000" b="1" dirty="0">
                <a:latin typeface="DengXian" panose="02010600030101010101" pitchFamily="2" charset="-122"/>
                <a:ea typeface="DengXian" panose="02010600030101010101" pitchFamily="2" charset="-122"/>
              </a:rPr>
              <a:t> 故 </a:t>
            </a:r>
            <a:r>
              <a:rPr lang="zh-TW" altLang="en-US" sz="2000" b="1" dirty="0">
                <a:highlight>
                  <a:srgbClr val="FFFF00"/>
                </a:highlight>
                <a:latin typeface="DengXian" panose="02010600030101010101" pitchFamily="2" charset="-122"/>
                <a:ea typeface="DengXian" panose="02010600030101010101" pitchFamily="2" charset="-122"/>
              </a:rPr>
              <a:t>菩 提</a:t>
            </a:r>
            <a:r>
              <a:rPr lang="zh-TW" altLang="en-US" sz="2000" b="1" dirty="0">
                <a:latin typeface="DengXian" panose="02010600030101010101" pitchFamily="2" charset="-122"/>
                <a:ea typeface="DengXian" panose="02010600030101010101" pitchFamily="2" charset="-122"/>
              </a:rPr>
              <a:t> </a:t>
            </a:r>
            <a:r>
              <a:rPr lang="zh-TW" altLang="en-US" sz="2000" b="1" dirty="0">
                <a:highlight>
                  <a:srgbClr val="FFFF00"/>
                </a:highlight>
                <a:latin typeface="DengXian" panose="02010600030101010101" pitchFamily="2" charset="-122"/>
                <a:ea typeface="DengXian" panose="02010600030101010101" pitchFamily="2" charset="-122"/>
              </a:rPr>
              <a:t>薩 埵</a:t>
            </a:r>
            <a:r>
              <a:rPr lang="zh-TW" altLang="en-US" sz="2000" b="1" dirty="0">
                <a:latin typeface="DengXian" panose="02010600030101010101" pitchFamily="2" charset="-122"/>
                <a:ea typeface="DengXian" panose="02010600030101010101" pitchFamily="2" charset="-122"/>
              </a:rPr>
              <a:t> 依  </a:t>
            </a:r>
            <a:r>
              <a:rPr lang="en-US" altLang="zh-TW" sz="2000" b="1" dirty="0">
                <a:latin typeface="DengXian" panose="02010600030101010101" pitchFamily="2" charset="-122"/>
                <a:ea typeface="DengXian" panose="02010600030101010101" pitchFamily="2" charset="-122"/>
              </a:rPr>
              <a:t>17</a:t>
            </a:r>
          </a:p>
          <a:p>
            <a:r>
              <a:rPr lang="zh-TW" altLang="en-US" sz="2000" b="1" dirty="0">
                <a:latin typeface="DengXian" panose="02010600030101010101" pitchFamily="2" charset="-122"/>
                <a:ea typeface="DengXian" panose="02010600030101010101" pitchFamily="2" charset="-122"/>
              </a:rPr>
              <a:t>舍 利 子 色 不 異 空  </a:t>
            </a:r>
            <a:r>
              <a:rPr lang="en-US" altLang="zh-TW" sz="2000" b="1" dirty="0">
                <a:latin typeface="DengXian" panose="02010600030101010101" pitchFamily="2" charset="-122"/>
                <a:ea typeface="DengXian" panose="02010600030101010101" pitchFamily="2" charset="-122"/>
              </a:rPr>
              <a:t>4	 			</a:t>
            </a:r>
            <a:r>
              <a:rPr lang="zh-TW" altLang="en-US" sz="2000" b="1" dirty="0">
                <a:latin typeface="DengXian" panose="02010600030101010101" pitchFamily="2" charset="-122"/>
                <a:ea typeface="DengXian" panose="02010600030101010101" pitchFamily="2" charset="-122"/>
              </a:rPr>
              <a:t>般 若 波 羅 蜜 多 故 心 無 </a:t>
            </a:r>
            <a:r>
              <a:rPr lang="zh-TW" altLang="en-US" sz="2000" b="1" dirty="0">
                <a:highlight>
                  <a:srgbClr val="FFFF00"/>
                </a:highlight>
                <a:latin typeface="DengXian" panose="02010600030101010101" pitchFamily="2" charset="-122"/>
                <a:ea typeface="DengXian" panose="02010600030101010101" pitchFamily="2" charset="-122"/>
              </a:rPr>
              <a:t>罣 礙</a:t>
            </a:r>
            <a:r>
              <a:rPr lang="zh-TW" altLang="en-US" sz="2000" b="1" dirty="0">
                <a:latin typeface="DengXian" panose="02010600030101010101" pitchFamily="2" charset="-122"/>
                <a:ea typeface="DengXian" panose="02010600030101010101" pitchFamily="2" charset="-122"/>
              </a:rPr>
              <a:t>  </a:t>
            </a:r>
            <a:r>
              <a:rPr lang="en-US" altLang="zh-TW" sz="2000" b="1" dirty="0">
                <a:latin typeface="DengXian" panose="02010600030101010101" pitchFamily="2" charset="-122"/>
                <a:ea typeface="DengXian" panose="02010600030101010101" pitchFamily="2" charset="-122"/>
              </a:rPr>
              <a:t>18</a:t>
            </a:r>
          </a:p>
          <a:p>
            <a:r>
              <a:rPr lang="zh-TW" altLang="en-US" sz="2000" b="1" dirty="0">
                <a:latin typeface="DengXian" panose="02010600030101010101" pitchFamily="2" charset="-122"/>
                <a:ea typeface="DengXian" panose="02010600030101010101" pitchFamily="2" charset="-122"/>
              </a:rPr>
              <a:t>空 不 異 色 色 即 是 空  </a:t>
            </a:r>
            <a:r>
              <a:rPr lang="en-US" altLang="zh-TW" sz="2000" b="1" dirty="0">
                <a:latin typeface="DengXian" panose="02010600030101010101" pitchFamily="2" charset="-122"/>
                <a:ea typeface="DengXian" panose="02010600030101010101" pitchFamily="2" charset="-122"/>
              </a:rPr>
              <a:t>5	 		</a:t>
            </a:r>
            <a:r>
              <a:rPr lang="zh-TW" altLang="en-US" sz="2000" b="1" dirty="0">
                <a:latin typeface="DengXian" panose="02010600030101010101" pitchFamily="2" charset="-122"/>
                <a:ea typeface="DengXian" panose="02010600030101010101" pitchFamily="2" charset="-122"/>
              </a:rPr>
              <a:t>無 </a:t>
            </a:r>
            <a:r>
              <a:rPr lang="zh-TW" altLang="en-US" sz="2000" b="1" dirty="0">
                <a:highlight>
                  <a:srgbClr val="FFFF00"/>
                </a:highlight>
                <a:latin typeface="DengXian" panose="02010600030101010101" pitchFamily="2" charset="-122"/>
                <a:ea typeface="DengXian" panose="02010600030101010101" pitchFamily="2" charset="-122"/>
              </a:rPr>
              <a:t>罣 礙</a:t>
            </a:r>
            <a:r>
              <a:rPr lang="zh-TW" altLang="en-US" sz="2000" b="1" dirty="0">
                <a:latin typeface="DengXian" panose="02010600030101010101" pitchFamily="2" charset="-122"/>
                <a:ea typeface="DengXian" panose="02010600030101010101" pitchFamily="2" charset="-122"/>
              </a:rPr>
              <a:t> 故 無 有 </a:t>
            </a:r>
            <a:r>
              <a:rPr lang="zh-TW" altLang="en-US" sz="2000" b="1" dirty="0">
                <a:highlight>
                  <a:srgbClr val="FFFF00"/>
                </a:highlight>
                <a:latin typeface="DengXian" panose="02010600030101010101" pitchFamily="2" charset="-122"/>
                <a:ea typeface="DengXian" panose="02010600030101010101" pitchFamily="2" charset="-122"/>
              </a:rPr>
              <a:t>恐 怖</a:t>
            </a:r>
            <a:r>
              <a:rPr lang="zh-TW" altLang="en-US" sz="2000" b="1" dirty="0">
                <a:latin typeface="DengXian" panose="02010600030101010101" pitchFamily="2" charset="-122"/>
                <a:ea typeface="DengXian" panose="02010600030101010101" pitchFamily="2" charset="-122"/>
              </a:rPr>
              <a:t>  </a:t>
            </a:r>
            <a:r>
              <a:rPr lang="en-US" altLang="zh-TW" sz="2000" b="1" dirty="0">
                <a:latin typeface="DengXian" panose="02010600030101010101" pitchFamily="2" charset="-122"/>
                <a:ea typeface="DengXian" panose="02010600030101010101" pitchFamily="2" charset="-122"/>
              </a:rPr>
              <a:t>19</a:t>
            </a:r>
          </a:p>
          <a:p>
            <a:r>
              <a:rPr lang="zh-TW" altLang="en-US" sz="2000" b="1" dirty="0">
                <a:latin typeface="DengXian" panose="02010600030101010101" pitchFamily="2" charset="-122"/>
                <a:ea typeface="DengXian" panose="02010600030101010101" pitchFamily="2" charset="-122"/>
              </a:rPr>
              <a:t>空 即 是 色  </a:t>
            </a:r>
            <a:r>
              <a:rPr lang="en-US" altLang="zh-TW" sz="2000" b="1" dirty="0">
                <a:latin typeface="DengXian" panose="02010600030101010101" pitchFamily="2" charset="-122"/>
                <a:ea typeface="DengXian" panose="02010600030101010101" pitchFamily="2" charset="-122"/>
              </a:rPr>
              <a:t>6	 				</a:t>
            </a:r>
            <a:r>
              <a:rPr lang="zh-TW" altLang="en-US" sz="2000" b="1" dirty="0">
                <a:highlight>
                  <a:srgbClr val="FFFF00"/>
                </a:highlight>
                <a:latin typeface="DengXian" panose="02010600030101010101" pitchFamily="2" charset="-122"/>
                <a:ea typeface="DengXian" panose="02010600030101010101" pitchFamily="2" charset="-122"/>
              </a:rPr>
              <a:t>遠 離</a:t>
            </a:r>
            <a:r>
              <a:rPr lang="zh-TW" altLang="en-US" sz="2000" b="1" dirty="0">
                <a:latin typeface="DengXian" panose="02010600030101010101" pitchFamily="2" charset="-122"/>
                <a:ea typeface="DengXian" panose="02010600030101010101" pitchFamily="2" charset="-122"/>
              </a:rPr>
              <a:t> </a:t>
            </a:r>
            <a:r>
              <a:rPr lang="zh-TW" altLang="en-US" sz="2000" b="1" dirty="0">
                <a:highlight>
                  <a:srgbClr val="FFFF00"/>
                </a:highlight>
                <a:latin typeface="DengXian" panose="02010600030101010101" pitchFamily="2" charset="-122"/>
                <a:ea typeface="DengXian" panose="02010600030101010101" pitchFamily="2" charset="-122"/>
              </a:rPr>
              <a:t>顚 倒</a:t>
            </a:r>
            <a:r>
              <a:rPr lang="zh-TW" altLang="en-US" sz="2000" b="1" dirty="0">
                <a:latin typeface="DengXian" panose="02010600030101010101" pitchFamily="2" charset="-122"/>
                <a:ea typeface="DengXian" panose="02010600030101010101" pitchFamily="2" charset="-122"/>
              </a:rPr>
              <a:t> </a:t>
            </a:r>
            <a:r>
              <a:rPr lang="zh-TW" altLang="en-US" sz="2000" b="1" dirty="0">
                <a:highlight>
                  <a:srgbClr val="FFFF00"/>
                </a:highlight>
                <a:latin typeface="DengXian" panose="02010600030101010101" pitchFamily="2" charset="-122"/>
                <a:ea typeface="DengXian" panose="02010600030101010101" pitchFamily="2" charset="-122"/>
              </a:rPr>
              <a:t>夢 想</a:t>
            </a:r>
            <a:r>
              <a:rPr lang="zh-TW" altLang="en-US" sz="2000" b="1" dirty="0">
                <a:latin typeface="DengXian" panose="02010600030101010101" pitchFamily="2" charset="-122"/>
                <a:ea typeface="DengXian" panose="02010600030101010101" pitchFamily="2" charset="-122"/>
              </a:rPr>
              <a:t> </a:t>
            </a:r>
            <a:r>
              <a:rPr lang="zh-TW" altLang="en-US" sz="2000" b="1" dirty="0">
                <a:highlight>
                  <a:srgbClr val="FFFF00"/>
                </a:highlight>
                <a:latin typeface="DengXian" panose="02010600030101010101" pitchFamily="2" charset="-122"/>
                <a:ea typeface="DengXian" panose="02010600030101010101" pitchFamily="2" charset="-122"/>
              </a:rPr>
              <a:t>究 竟</a:t>
            </a:r>
            <a:r>
              <a:rPr lang="zh-TW" altLang="en-US" sz="2000" b="1" dirty="0">
                <a:latin typeface="DengXian" panose="02010600030101010101" pitchFamily="2" charset="-122"/>
                <a:ea typeface="DengXian" panose="02010600030101010101" pitchFamily="2" charset="-122"/>
              </a:rPr>
              <a:t> </a:t>
            </a:r>
            <a:r>
              <a:rPr lang="zh-TW" altLang="en-US" sz="2000" b="1" dirty="0">
                <a:highlight>
                  <a:srgbClr val="FFFF00"/>
                </a:highlight>
                <a:latin typeface="DengXian" panose="02010600030101010101" pitchFamily="2" charset="-122"/>
                <a:ea typeface="DengXian" panose="02010600030101010101" pitchFamily="2" charset="-122"/>
              </a:rPr>
              <a:t>涅 槃</a:t>
            </a:r>
            <a:r>
              <a:rPr lang="zh-TW" altLang="en-US" sz="2000" b="1" dirty="0">
                <a:latin typeface="DengXian" panose="02010600030101010101" pitchFamily="2" charset="-122"/>
                <a:ea typeface="DengXian" panose="02010600030101010101" pitchFamily="2" charset="-122"/>
              </a:rPr>
              <a:t>  </a:t>
            </a:r>
            <a:r>
              <a:rPr lang="en-US" altLang="zh-TW" sz="2000" b="1" dirty="0">
                <a:latin typeface="DengXian" panose="02010600030101010101" pitchFamily="2" charset="-122"/>
                <a:ea typeface="DengXian" panose="02010600030101010101" pitchFamily="2" charset="-122"/>
              </a:rPr>
              <a:t>20</a:t>
            </a:r>
          </a:p>
          <a:p>
            <a:r>
              <a:rPr lang="zh-TW" altLang="en-US" sz="2000" b="1" dirty="0">
                <a:latin typeface="DengXian" panose="02010600030101010101" pitchFamily="2" charset="-122"/>
                <a:ea typeface="DengXian" panose="02010600030101010101" pitchFamily="2" charset="-122"/>
              </a:rPr>
              <a:t>受 想 行 識 亦 復 如 是  </a:t>
            </a:r>
            <a:r>
              <a:rPr lang="en-US" altLang="zh-TW" sz="2000" b="1" dirty="0">
                <a:latin typeface="DengXian" panose="02010600030101010101" pitchFamily="2" charset="-122"/>
                <a:ea typeface="DengXian" panose="02010600030101010101" pitchFamily="2" charset="-122"/>
              </a:rPr>
              <a:t>7	 		</a:t>
            </a:r>
            <a:r>
              <a:rPr lang="zh-TW" altLang="en-US" sz="2000" b="1" dirty="0">
                <a:latin typeface="DengXian" panose="02010600030101010101" pitchFamily="2" charset="-122"/>
                <a:ea typeface="DengXian" panose="02010600030101010101" pitchFamily="2" charset="-122"/>
              </a:rPr>
              <a:t>三 世 諸 佛 依 般 若  </a:t>
            </a:r>
            <a:r>
              <a:rPr lang="en-US" altLang="zh-TW" sz="2000" b="1" dirty="0">
                <a:latin typeface="DengXian" panose="02010600030101010101" pitchFamily="2" charset="-122"/>
                <a:ea typeface="DengXian" panose="02010600030101010101" pitchFamily="2" charset="-122"/>
              </a:rPr>
              <a:t>21</a:t>
            </a:r>
          </a:p>
          <a:p>
            <a:r>
              <a:rPr lang="zh-TW" altLang="en-US" sz="2000" b="1" dirty="0">
                <a:latin typeface="DengXian" panose="02010600030101010101" pitchFamily="2" charset="-122"/>
                <a:ea typeface="DengXian" panose="02010600030101010101" pitchFamily="2" charset="-122"/>
              </a:rPr>
              <a:t>舍 利 子 是 諸 法 空 相  </a:t>
            </a:r>
            <a:r>
              <a:rPr lang="en-US" altLang="zh-TW" sz="2000" b="1" dirty="0">
                <a:latin typeface="DengXian" panose="02010600030101010101" pitchFamily="2" charset="-122"/>
                <a:ea typeface="DengXian" panose="02010600030101010101" pitchFamily="2" charset="-122"/>
              </a:rPr>
              <a:t>8	 		</a:t>
            </a:r>
            <a:r>
              <a:rPr lang="zh-TW" altLang="en-US" sz="2000" b="1" dirty="0">
                <a:latin typeface="DengXian" panose="02010600030101010101" pitchFamily="2" charset="-122"/>
                <a:ea typeface="DengXian" panose="02010600030101010101" pitchFamily="2" charset="-122"/>
              </a:rPr>
              <a:t>波 羅 蜜 多 故 得 阿 耨 多 羅  </a:t>
            </a:r>
            <a:r>
              <a:rPr lang="en-US" altLang="zh-TW" sz="2000" b="1" dirty="0">
                <a:latin typeface="DengXian" panose="02010600030101010101" pitchFamily="2" charset="-122"/>
                <a:ea typeface="DengXian" panose="02010600030101010101" pitchFamily="2" charset="-122"/>
              </a:rPr>
              <a:t>22</a:t>
            </a:r>
          </a:p>
          <a:p>
            <a:r>
              <a:rPr lang="zh-TW" altLang="en-US" sz="2000" b="1" dirty="0">
                <a:latin typeface="DengXian" panose="02010600030101010101" pitchFamily="2" charset="-122"/>
                <a:ea typeface="DengXian" panose="02010600030101010101" pitchFamily="2" charset="-122"/>
              </a:rPr>
              <a:t>不 生 不 滅 不 垢 不 淨  </a:t>
            </a:r>
            <a:r>
              <a:rPr lang="en-US" altLang="zh-TW" sz="2000" b="1" dirty="0">
                <a:latin typeface="DengXian" panose="02010600030101010101" pitchFamily="2" charset="-122"/>
                <a:ea typeface="DengXian" panose="02010600030101010101" pitchFamily="2" charset="-122"/>
              </a:rPr>
              <a:t>9	 		</a:t>
            </a:r>
            <a:r>
              <a:rPr lang="zh-TW" altLang="en-US" sz="2000" b="1" dirty="0">
                <a:latin typeface="DengXian" panose="02010600030101010101" pitchFamily="2" charset="-122"/>
                <a:ea typeface="DengXian" panose="02010600030101010101" pitchFamily="2" charset="-122"/>
              </a:rPr>
              <a:t>三 藐 三 </a:t>
            </a:r>
            <a:r>
              <a:rPr lang="zh-TW" altLang="en-US" sz="2000" b="1" dirty="0">
                <a:highlight>
                  <a:srgbClr val="FFFF00"/>
                </a:highlight>
                <a:latin typeface="DengXian" panose="02010600030101010101" pitchFamily="2" charset="-122"/>
                <a:ea typeface="DengXian" panose="02010600030101010101" pitchFamily="2" charset="-122"/>
              </a:rPr>
              <a:t>菩 提</a:t>
            </a:r>
            <a:r>
              <a:rPr lang="zh-TW" altLang="en-US" sz="2000" b="1" dirty="0">
                <a:latin typeface="DengXian" panose="02010600030101010101" pitchFamily="2" charset="-122"/>
                <a:ea typeface="DengXian" panose="02010600030101010101" pitchFamily="2" charset="-122"/>
              </a:rPr>
              <a:t> 故 知 般 若  </a:t>
            </a:r>
            <a:r>
              <a:rPr lang="en-US" altLang="zh-TW" sz="2000" b="1" dirty="0">
                <a:latin typeface="DengXian" panose="02010600030101010101" pitchFamily="2" charset="-122"/>
                <a:ea typeface="DengXian" panose="02010600030101010101" pitchFamily="2" charset="-122"/>
              </a:rPr>
              <a:t>23</a:t>
            </a:r>
          </a:p>
          <a:p>
            <a:r>
              <a:rPr lang="zh-TW" altLang="en-US" sz="2000" b="1" dirty="0">
                <a:latin typeface="DengXian" panose="02010600030101010101" pitchFamily="2" charset="-122"/>
                <a:ea typeface="DengXian" panose="02010600030101010101" pitchFamily="2" charset="-122"/>
              </a:rPr>
              <a:t>不 增 不 減 是 故 空 中 無 色  </a:t>
            </a:r>
            <a:r>
              <a:rPr lang="en-US" altLang="zh-TW" sz="2000" b="1" dirty="0">
                <a:latin typeface="DengXian" panose="02010600030101010101" pitchFamily="2" charset="-122"/>
                <a:ea typeface="DengXian" panose="02010600030101010101" pitchFamily="2" charset="-122"/>
              </a:rPr>
              <a:t>10	 		</a:t>
            </a:r>
            <a:r>
              <a:rPr lang="zh-TW" altLang="en-US" sz="2000" b="1" dirty="0">
                <a:latin typeface="DengXian" panose="02010600030101010101" pitchFamily="2" charset="-122"/>
                <a:ea typeface="DengXian" panose="02010600030101010101" pitchFamily="2" charset="-122"/>
              </a:rPr>
              <a:t>波 羅 蜜 多 是 大 神 呪  </a:t>
            </a:r>
            <a:r>
              <a:rPr lang="en-US" altLang="zh-TW" sz="2000" b="1" dirty="0">
                <a:latin typeface="DengXian" panose="02010600030101010101" pitchFamily="2" charset="-122"/>
                <a:ea typeface="DengXian" panose="02010600030101010101" pitchFamily="2" charset="-122"/>
              </a:rPr>
              <a:t>24</a:t>
            </a:r>
          </a:p>
          <a:p>
            <a:r>
              <a:rPr lang="zh-TW" altLang="en-US" sz="2000" b="1" dirty="0">
                <a:latin typeface="DengXian" panose="02010600030101010101" pitchFamily="2" charset="-122"/>
                <a:ea typeface="DengXian" panose="02010600030101010101" pitchFamily="2" charset="-122"/>
              </a:rPr>
              <a:t>無 受 想 行 識 無 眼 耳 鼻 舌 身 意  </a:t>
            </a:r>
            <a:r>
              <a:rPr lang="en-US" altLang="zh-TW" sz="2000" b="1" dirty="0">
                <a:latin typeface="DengXian" panose="02010600030101010101" pitchFamily="2" charset="-122"/>
                <a:ea typeface="DengXian" panose="02010600030101010101" pitchFamily="2" charset="-122"/>
              </a:rPr>
              <a:t>11	 	</a:t>
            </a:r>
            <a:r>
              <a:rPr lang="zh-TW" altLang="en-US" sz="2000" b="1" dirty="0">
                <a:latin typeface="DengXian" panose="02010600030101010101" pitchFamily="2" charset="-122"/>
                <a:ea typeface="DengXian" panose="02010600030101010101" pitchFamily="2" charset="-122"/>
              </a:rPr>
              <a:t>是 大 明 呪 是 無 上 呪  </a:t>
            </a:r>
            <a:r>
              <a:rPr lang="en-US" altLang="zh-TW" sz="2000" b="1" dirty="0">
                <a:latin typeface="DengXian" panose="02010600030101010101" pitchFamily="2" charset="-122"/>
                <a:ea typeface="DengXian" panose="02010600030101010101" pitchFamily="2" charset="-122"/>
              </a:rPr>
              <a:t>25</a:t>
            </a:r>
          </a:p>
          <a:p>
            <a:r>
              <a:rPr lang="zh-TW" altLang="en-US" sz="2000" b="1" dirty="0">
                <a:latin typeface="DengXian" panose="02010600030101010101" pitchFamily="2" charset="-122"/>
                <a:ea typeface="DengXian" panose="02010600030101010101" pitchFamily="2" charset="-122"/>
              </a:rPr>
              <a:t>無 色 聲 香 味 觸 法  </a:t>
            </a:r>
            <a:r>
              <a:rPr lang="en-US" altLang="zh-TW" sz="2000" b="1" dirty="0">
                <a:latin typeface="DengXian" panose="02010600030101010101" pitchFamily="2" charset="-122"/>
                <a:ea typeface="DengXian" panose="02010600030101010101" pitchFamily="2" charset="-122"/>
              </a:rPr>
              <a:t>12	 			</a:t>
            </a:r>
            <a:r>
              <a:rPr lang="zh-TW" altLang="en-US" sz="2000" b="1" dirty="0">
                <a:latin typeface="DengXian" panose="02010600030101010101" pitchFamily="2" charset="-122"/>
                <a:ea typeface="DengXian" panose="02010600030101010101" pitchFamily="2" charset="-122"/>
              </a:rPr>
              <a:t>是 無 等 等 呪 </a:t>
            </a:r>
            <a:r>
              <a:rPr lang="zh-TW" altLang="en-US" sz="2000" b="1" dirty="0">
                <a:highlight>
                  <a:srgbClr val="FFFF00"/>
                </a:highlight>
                <a:latin typeface="DengXian" panose="02010600030101010101" pitchFamily="2" charset="-122"/>
                <a:ea typeface="DengXian" panose="02010600030101010101" pitchFamily="2" charset="-122"/>
              </a:rPr>
              <a:t>能 除</a:t>
            </a:r>
            <a:r>
              <a:rPr lang="zh-TW" altLang="en-US" sz="2000" b="1" dirty="0">
                <a:latin typeface="DengXian" panose="02010600030101010101" pitchFamily="2" charset="-122"/>
                <a:ea typeface="DengXian" panose="02010600030101010101" pitchFamily="2" charset="-122"/>
              </a:rPr>
              <a:t> </a:t>
            </a:r>
            <a:r>
              <a:rPr lang="zh-TW" altLang="en-US" sz="2000" b="1" dirty="0">
                <a:highlight>
                  <a:srgbClr val="FFFF00"/>
                </a:highlight>
                <a:latin typeface="DengXian" panose="02010600030101010101" pitchFamily="2" charset="-122"/>
                <a:ea typeface="DengXian" panose="02010600030101010101" pitchFamily="2" charset="-122"/>
              </a:rPr>
              <a:t>一 切</a:t>
            </a:r>
            <a:r>
              <a:rPr lang="zh-TW" altLang="en-US" sz="2000" b="1" dirty="0">
                <a:latin typeface="DengXian" panose="02010600030101010101" pitchFamily="2" charset="-122"/>
                <a:ea typeface="DengXian" panose="02010600030101010101" pitchFamily="2" charset="-122"/>
              </a:rPr>
              <a:t> 苦  </a:t>
            </a:r>
            <a:r>
              <a:rPr lang="en-US" altLang="zh-TW" sz="2000" b="1" dirty="0">
                <a:latin typeface="DengXian" panose="02010600030101010101" pitchFamily="2" charset="-122"/>
                <a:ea typeface="DengXian" panose="02010600030101010101" pitchFamily="2" charset="-122"/>
              </a:rPr>
              <a:t>26</a:t>
            </a:r>
          </a:p>
          <a:p>
            <a:r>
              <a:rPr lang="zh-TW" altLang="en-US" sz="2000" b="1" dirty="0">
                <a:latin typeface="DengXian" panose="02010600030101010101" pitchFamily="2" charset="-122"/>
                <a:ea typeface="DengXian" panose="02010600030101010101" pitchFamily="2" charset="-122"/>
              </a:rPr>
              <a:t>無 眼 界 </a:t>
            </a:r>
            <a:r>
              <a:rPr lang="zh-TW" altLang="en-US" sz="2000" b="1" dirty="0">
                <a:highlight>
                  <a:srgbClr val="FFFF00"/>
                </a:highlight>
                <a:latin typeface="DengXian" panose="02010600030101010101" pitchFamily="2" charset="-122"/>
                <a:ea typeface="DengXian" panose="02010600030101010101" pitchFamily="2" charset="-122"/>
              </a:rPr>
              <a:t>乃 至</a:t>
            </a:r>
            <a:r>
              <a:rPr lang="zh-TW" altLang="en-US" sz="2000" b="1" dirty="0">
                <a:latin typeface="DengXian" panose="02010600030101010101" pitchFamily="2" charset="-122"/>
                <a:ea typeface="DengXian" panose="02010600030101010101" pitchFamily="2" charset="-122"/>
              </a:rPr>
              <a:t> 無 </a:t>
            </a:r>
            <a:r>
              <a:rPr lang="zh-TW" altLang="en-US" sz="2000" b="1" dirty="0">
                <a:highlight>
                  <a:srgbClr val="FFFF00"/>
                </a:highlight>
                <a:latin typeface="DengXian" panose="02010600030101010101" pitchFamily="2" charset="-122"/>
                <a:ea typeface="DengXian" panose="02010600030101010101" pitchFamily="2" charset="-122"/>
              </a:rPr>
              <a:t>意 識</a:t>
            </a:r>
            <a:r>
              <a:rPr lang="zh-TW" altLang="en-US" sz="2000" b="1" dirty="0">
                <a:latin typeface="DengXian" panose="02010600030101010101" pitchFamily="2" charset="-122"/>
                <a:ea typeface="DengXian" panose="02010600030101010101" pitchFamily="2" charset="-122"/>
              </a:rPr>
              <a:t> 界  </a:t>
            </a:r>
            <a:r>
              <a:rPr lang="en-US" altLang="zh-TW" sz="2000" b="1" dirty="0">
                <a:latin typeface="DengXian" panose="02010600030101010101" pitchFamily="2" charset="-122"/>
                <a:ea typeface="DengXian" panose="02010600030101010101" pitchFamily="2" charset="-122"/>
              </a:rPr>
              <a:t>13	 		</a:t>
            </a:r>
            <a:r>
              <a:rPr lang="zh-TW" altLang="en-US" sz="2000" b="1" dirty="0">
                <a:highlight>
                  <a:srgbClr val="FFFF00"/>
                </a:highlight>
                <a:latin typeface="DengXian" panose="02010600030101010101" pitchFamily="2" charset="-122"/>
                <a:ea typeface="DengXian" panose="02010600030101010101" pitchFamily="2" charset="-122"/>
              </a:rPr>
              <a:t>眞 實</a:t>
            </a:r>
            <a:r>
              <a:rPr lang="zh-TW" altLang="en-US" sz="2000" b="1" dirty="0">
                <a:latin typeface="DengXian" panose="02010600030101010101" pitchFamily="2" charset="-122"/>
                <a:ea typeface="DengXian" panose="02010600030101010101" pitchFamily="2" charset="-122"/>
              </a:rPr>
              <a:t> 不 虛 故 說 般 若 波 羅 蜜 多  </a:t>
            </a:r>
            <a:r>
              <a:rPr lang="en-US" altLang="zh-TW" sz="2000" b="1" dirty="0">
                <a:latin typeface="DengXian" panose="02010600030101010101" pitchFamily="2" charset="-122"/>
                <a:ea typeface="DengXian" panose="02010600030101010101" pitchFamily="2" charset="-122"/>
              </a:rPr>
              <a:t>27</a:t>
            </a:r>
          </a:p>
          <a:p>
            <a:r>
              <a:rPr lang="zh-TW" altLang="en-US" sz="2000" b="1" dirty="0">
                <a:latin typeface="DengXian" panose="02010600030101010101" pitchFamily="2" charset="-122"/>
                <a:ea typeface="DengXian" panose="02010600030101010101" pitchFamily="2" charset="-122"/>
              </a:rPr>
              <a:t>無 </a:t>
            </a:r>
            <a:r>
              <a:rPr lang="zh-TW" altLang="en-US" sz="2000" b="1" dirty="0">
                <a:highlight>
                  <a:srgbClr val="FFFF00"/>
                </a:highlight>
                <a:latin typeface="DengXian" panose="02010600030101010101" pitchFamily="2" charset="-122"/>
                <a:ea typeface="DengXian" panose="02010600030101010101" pitchFamily="2" charset="-122"/>
              </a:rPr>
              <a:t>無 明</a:t>
            </a:r>
            <a:r>
              <a:rPr lang="zh-TW" altLang="en-US" sz="2000" b="1" dirty="0">
                <a:latin typeface="DengXian" panose="02010600030101010101" pitchFamily="2" charset="-122"/>
                <a:ea typeface="DengXian" panose="02010600030101010101" pitchFamily="2" charset="-122"/>
              </a:rPr>
              <a:t> 亦 無 </a:t>
            </a:r>
            <a:r>
              <a:rPr lang="zh-TW" altLang="en-US" sz="2000" b="1" dirty="0">
                <a:highlight>
                  <a:srgbClr val="FFFF00"/>
                </a:highlight>
                <a:latin typeface="DengXian" panose="02010600030101010101" pitchFamily="2" charset="-122"/>
                <a:ea typeface="DengXian" panose="02010600030101010101" pitchFamily="2" charset="-122"/>
              </a:rPr>
              <a:t>無 明</a:t>
            </a:r>
            <a:r>
              <a:rPr lang="zh-TW" altLang="en-US" sz="2000" b="1" dirty="0">
                <a:latin typeface="DengXian" panose="02010600030101010101" pitchFamily="2" charset="-122"/>
                <a:ea typeface="DengXian" panose="02010600030101010101" pitchFamily="2" charset="-122"/>
              </a:rPr>
              <a:t> 盡  </a:t>
            </a:r>
            <a:r>
              <a:rPr lang="en-US" altLang="zh-TW" sz="2000" b="1" dirty="0">
                <a:latin typeface="DengXian" panose="02010600030101010101" pitchFamily="2" charset="-122"/>
                <a:ea typeface="DengXian" panose="02010600030101010101" pitchFamily="2" charset="-122"/>
              </a:rPr>
              <a:t>14	 		</a:t>
            </a:r>
            <a:r>
              <a:rPr lang="zh-TW" altLang="en-US" sz="2000" b="1" dirty="0">
                <a:latin typeface="DengXian" panose="02010600030101010101" pitchFamily="2" charset="-122"/>
                <a:ea typeface="DengXian" panose="02010600030101010101" pitchFamily="2" charset="-122"/>
              </a:rPr>
              <a:t>呪 即 說 呪 曰  </a:t>
            </a:r>
            <a:r>
              <a:rPr lang="en-US" altLang="zh-TW" sz="2000" b="1" dirty="0">
                <a:latin typeface="DengXian" panose="02010600030101010101" pitchFamily="2" charset="-122"/>
                <a:ea typeface="DengXian" panose="02010600030101010101" pitchFamily="2" charset="-122"/>
              </a:rPr>
              <a:t>28</a:t>
            </a:r>
          </a:p>
          <a:p>
            <a:endParaRPr lang="en-US" altLang="zh-TW" sz="2000" b="1" dirty="0">
              <a:latin typeface="DengXian" panose="02010600030101010101" pitchFamily="2" charset="-122"/>
              <a:ea typeface="DengXian" panose="02010600030101010101" pitchFamily="2" charset="-122"/>
            </a:endParaRPr>
          </a:p>
          <a:p>
            <a:r>
              <a:rPr lang="zh-TW" altLang="en-US" sz="2000" b="1" dirty="0">
                <a:latin typeface="DengXian" panose="02010600030101010101" pitchFamily="2" charset="-122"/>
                <a:ea typeface="DengXian" panose="02010600030101010101" pitchFamily="2" charset="-122"/>
              </a:rPr>
              <a:t>揭 諦 揭 諦 波 羅 揭 諦 波 羅 僧 揭 諦 </a:t>
            </a:r>
            <a:r>
              <a:rPr lang="zh-TW" altLang="en-US" sz="2000" b="1" dirty="0">
                <a:highlight>
                  <a:srgbClr val="FFFF00"/>
                </a:highlight>
                <a:latin typeface="DengXian" panose="02010600030101010101" pitchFamily="2" charset="-122"/>
                <a:ea typeface="DengXian" panose="02010600030101010101" pitchFamily="2" charset="-122"/>
              </a:rPr>
              <a:t>菩 提</a:t>
            </a:r>
            <a:r>
              <a:rPr lang="zh-TW" altLang="en-US" sz="2000" b="1" dirty="0">
                <a:latin typeface="DengXian" panose="02010600030101010101" pitchFamily="2" charset="-122"/>
                <a:ea typeface="DengXian" panose="02010600030101010101" pitchFamily="2" charset="-122"/>
              </a:rPr>
              <a:t> 娑 婆 訶  </a:t>
            </a:r>
            <a:r>
              <a:rPr lang="en-US" altLang="zh-TW" sz="2000" b="1" dirty="0">
                <a:latin typeface="DengXian" panose="02010600030101010101" pitchFamily="2" charset="-122"/>
                <a:ea typeface="DengXian" panose="02010600030101010101" pitchFamily="2" charset="-122"/>
              </a:rPr>
              <a:t>Mantra</a:t>
            </a:r>
          </a:p>
        </p:txBody>
      </p:sp>
      <p:sp>
        <p:nvSpPr>
          <p:cNvPr id="4" name="TextBox 3">
            <a:extLst>
              <a:ext uri="{FF2B5EF4-FFF2-40B4-BE49-F238E27FC236}">
                <a16:creationId xmlns:a16="http://schemas.microsoft.com/office/drawing/2014/main" id="{51E26877-FA8F-498C-216A-240B75D21652}"/>
              </a:ext>
            </a:extLst>
          </p:cNvPr>
          <p:cNvSpPr txBox="1"/>
          <p:nvPr/>
        </p:nvSpPr>
        <p:spPr>
          <a:xfrm>
            <a:off x="166255" y="90055"/>
            <a:ext cx="11711031"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4.6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Four)</a:t>
            </a:r>
          </a:p>
        </p:txBody>
      </p:sp>
      <p:sp>
        <p:nvSpPr>
          <p:cNvPr id="5" name="TextBox 4">
            <a:extLst>
              <a:ext uri="{FF2B5EF4-FFF2-40B4-BE49-F238E27FC236}">
                <a16:creationId xmlns:a16="http://schemas.microsoft.com/office/drawing/2014/main" id="{FBE6B6D9-0F88-7ED5-17CA-199D7E5C3AFC}"/>
              </a:ext>
            </a:extLst>
          </p:cNvPr>
          <p:cNvSpPr txBox="1"/>
          <p:nvPr/>
        </p:nvSpPr>
        <p:spPr>
          <a:xfrm>
            <a:off x="4495800" y="2417617"/>
            <a:ext cx="1600200" cy="923330"/>
          </a:xfrm>
          <a:prstGeom prst="rect">
            <a:avLst/>
          </a:prstGeom>
          <a:noFill/>
        </p:spPr>
        <p:txBody>
          <a:bodyPr wrap="square" rtlCol="0">
            <a:spAutoFit/>
          </a:bodyPr>
          <a:lstStyle/>
          <a:p>
            <a:r>
              <a:rPr lang="en-US" dirty="0"/>
              <a:t>Two character words in the Heart Sutra</a:t>
            </a:r>
          </a:p>
        </p:txBody>
      </p:sp>
      <p:sp>
        <p:nvSpPr>
          <p:cNvPr id="6" name="Rectangle 5">
            <a:extLst>
              <a:ext uri="{FF2B5EF4-FFF2-40B4-BE49-F238E27FC236}">
                <a16:creationId xmlns:a16="http://schemas.microsoft.com/office/drawing/2014/main" id="{C65304F8-0833-7E18-09E0-EE27C78B806F}"/>
              </a:ext>
            </a:extLst>
          </p:cNvPr>
          <p:cNvSpPr/>
          <p:nvPr/>
        </p:nvSpPr>
        <p:spPr>
          <a:xfrm>
            <a:off x="4495800" y="2417618"/>
            <a:ext cx="1475509" cy="923330"/>
          </a:xfrm>
          <a:prstGeom prst="rect">
            <a:avLst/>
          </a:prstGeom>
          <a:solidFill>
            <a:srgbClr val="FFFF00"/>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D0CFD07-3042-3676-07AB-46D86CBAF0BF}"/>
              </a:ext>
            </a:extLst>
          </p:cNvPr>
          <p:cNvSpPr txBox="1"/>
          <p:nvPr/>
        </p:nvSpPr>
        <p:spPr>
          <a:xfrm>
            <a:off x="4495800" y="2417617"/>
            <a:ext cx="1600200" cy="923330"/>
          </a:xfrm>
          <a:prstGeom prst="rect">
            <a:avLst/>
          </a:prstGeom>
          <a:noFill/>
        </p:spPr>
        <p:txBody>
          <a:bodyPr wrap="square" rtlCol="0">
            <a:spAutoFit/>
          </a:bodyPr>
          <a:lstStyle/>
          <a:p>
            <a:r>
              <a:rPr lang="en-US" b="1" dirty="0"/>
              <a:t>Two character words in the Heart Sutra</a:t>
            </a:r>
          </a:p>
        </p:txBody>
      </p:sp>
    </p:spTree>
    <p:extLst>
      <p:ext uri="{BB962C8B-B14F-4D97-AF65-F5344CB8AC3E}">
        <p14:creationId xmlns:p14="http://schemas.microsoft.com/office/powerpoint/2010/main" val="3588630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6D97097-E034-B172-684C-EA00033E9B7B}"/>
              </a:ext>
            </a:extLst>
          </p:cNvPr>
          <p:cNvSpPr>
            <a:spLocks noGrp="1"/>
          </p:cNvSpPr>
          <p:nvPr>
            <p:ph type="ftr" sz="quarter" idx="11"/>
          </p:nvPr>
        </p:nvSpPr>
        <p:spPr/>
        <p:txBody>
          <a:bodyPr/>
          <a:lstStyle/>
          <a:p>
            <a:r>
              <a:rPr lang="en-US"/>
              <a:t>Xuanzang's Heart Sutra in Sino-Korean</a:t>
            </a:r>
            <a:endParaRPr lang="en-US" dirty="0"/>
          </a:p>
        </p:txBody>
      </p:sp>
      <p:sp>
        <p:nvSpPr>
          <p:cNvPr id="3" name="TextBox 2">
            <a:extLst>
              <a:ext uri="{FF2B5EF4-FFF2-40B4-BE49-F238E27FC236}">
                <a16:creationId xmlns:a16="http://schemas.microsoft.com/office/drawing/2014/main" id="{46045959-0AEB-04A1-0D8A-F9C8D28D9E3A}"/>
              </a:ext>
            </a:extLst>
          </p:cNvPr>
          <p:cNvSpPr txBox="1"/>
          <p:nvPr/>
        </p:nvSpPr>
        <p:spPr>
          <a:xfrm>
            <a:off x="96982" y="83127"/>
            <a:ext cx="11880273"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4.7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Four)</a:t>
            </a:r>
          </a:p>
        </p:txBody>
      </p:sp>
      <p:sp>
        <p:nvSpPr>
          <p:cNvPr id="4" name="TextBox 3">
            <a:extLst>
              <a:ext uri="{FF2B5EF4-FFF2-40B4-BE49-F238E27FC236}">
                <a16:creationId xmlns:a16="http://schemas.microsoft.com/office/drawing/2014/main" id="{E2148931-BD49-E8C5-545F-C5075F5B772D}"/>
              </a:ext>
            </a:extLst>
          </p:cNvPr>
          <p:cNvSpPr txBox="1"/>
          <p:nvPr/>
        </p:nvSpPr>
        <p:spPr>
          <a:xfrm>
            <a:off x="415638" y="740719"/>
            <a:ext cx="4211780" cy="3908762"/>
          </a:xfrm>
          <a:prstGeom prst="rect">
            <a:avLst/>
          </a:prstGeom>
          <a:noFill/>
        </p:spPr>
        <p:txBody>
          <a:bodyPr wrap="square" rtlCol="0">
            <a:spAutoFit/>
          </a:bodyPr>
          <a:lstStyle/>
          <a:p>
            <a:pPr>
              <a:spcAft>
                <a:spcPts val="2400"/>
              </a:spcAft>
            </a:pPr>
            <a:r>
              <a:rPr lang="zh-CN" altLang="en-US" sz="8800" dirty="0">
                <a:latin typeface="+mn-ea"/>
              </a:rPr>
              <a:t>   </a:t>
            </a:r>
            <a:r>
              <a:rPr lang="zh-CN" altLang="en-US" sz="8800" dirty="0">
                <a:highlight>
                  <a:srgbClr val="FFFF00"/>
                </a:highlight>
                <a:latin typeface="+mn-ea"/>
              </a:rPr>
              <a:t>深</a:t>
            </a:r>
            <a:endParaRPr lang="en-US" altLang="zh-CN" sz="8800" dirty="0">
              <a:highlight>
                <a:srgbClr val="FFFF00"/>
              </a:highlight>
              <a:latin typeface="+mn-ea"/>
            </a:endParaRPr>
          </a:p>
          <a:p>
            <a:pPr>
              <a:spcAft>
                <a:spcPts val="2400"/>
              </a:spcAft>
            </a:pPr>
            <a:r>
              <a:rPr lang="zh-CN" altLang="en-US" sz="6000" b="1" dirty="0">
                <a:latin typeface="+mn-ea"/>
              </a:rPr>
              <a:t>  氵    </a:t>
            </a:r>
            <a:r>
              <a:rPr lang="zh-CN" altLang="en-US" sz="6000" b="1" dirty="0">
                <a:highlight>
                  <a:srgbClr val="FFFF00"/>
                </a:highlight>
                <a:latin typeface="+mn-ea"/>
              </a:rPr>
              <a:t>罙</a:t>
            </a:r>
            <a:endParaRPr lang="en-US" altLang="zh-CN" sz="6000" b="1" dirty="0">
              <a:highlight>
                <a:srgbClr val="FFFF00"/>
              </a:highlight>
              <a:latin typeface="+mn-ea"/>
            </a:endParaRPr>
          </a:p>
          <a:p>
            <a:pPr>
              <a:spcAft>
                <a:spcPts val="2400"/>
              </a:spcAft>
            </a:pPr>
            <a:r>
              <a:rPr lang="zh-CN" altLang="en-US" sz="6000" b="1" dirty="0">
                <a:latin typeface="+mn-ea"/>
              </a:rPr>
              <a:t>      冖 儿 木</a:t>
            </a:r>
            <a:endParaRPr lang="en-US" sz="6000" b="1" dirty="0">
              <a:latin typeface="+mn-ea"/>
            </a:endParaRPr>
          </a:p>
        </p:txBody>
      </p:sp>
      <p:sp>
        <p:nvSpPr>
          <p:cNvPr id="5" name="TextBox 4">
            <a:extLst>
              <a:ext uri="{FF2B5EF4-FFF2-40B4-BE49-F238E27FC236}">
                <a16:creationId xmlns:a16="http://schemas.microsoft.com/office/drawing/2014/main" id="{DD466B6F-995F-7253-1FFD-C14EB3404106}"/>
              </a:ext>
            </a:extLst>
          </p:cNvPr>
          <p:cNvSpPr txBox="1"/>
          <p:nvPr/>
        </p:nvSpPr>
        <p:spPr>
          <a:xfrm>
            <a:off x="5874328" y="740719"/>
            <a:ext cx="5375563" cy="3908762"/>
          </a:xfrm>
          <a:prstGeom prst="rect">
            <a:avLst/>
          </a:prstGeom>
          <a:noFill/>
        </p:spPr>
        <p:txBody>
          <a:bodyPr wrap="square" rtlCol="0">
            <a:spAutoFit/>
          </a:bodyPr>
          <a:lstStyle/>
          <a:p>
            <a:pPr>
              <a:spcAft>
                <a:spcPts val="2400"/>
              </a:spcAft>
            </a:pPr>
            <a:r>
              <a:rPr lang="zh-CN" altLang="en-US" dirty="0"/>
              <a:t>                       </a:t>
            </a:r>
            <a:r>
              <a:rPr lang="zh-CN" altLang="en-US" sz="8800" dirty="0">
                <a:highlight>
                  <a:srgbClr val="FFFF00"/>
                </a:highlight>
                <a:latin typeface="+mn-ea"/>
              </a:rPr>
              <a:t>時</a:t>
            </a:r>
            <a:endParaRPr lang="en-US" altLang="zh-CN" sz="8800" dirty="0">
              <a:highlight>
                <a:srgbClr val="FFFF00"/>
              </a:highlight>
              <a:latin typeface="+mn-ea"/>
            </a:endParaRPr>
          </a:p>
          <a:p>
            <a:pPr>
              <a:spcAft>
                <a:spcPts val="2400"/>
              </a:spcAft>
            </a:pPr>
            <a:r>
              <a:rPr lang="zh-CN" altLang="en-US" sz="6000" b="1" dirty="0">
                <a:latin typeface="+mn-ea"/>
              </a:rPr>
              <a:t>  日     </a:t>
            </a:r>
            <a:r>
              <a:rPr lang="zh-CN" altLang="en-US" sz="6000" b="1" dirty="0">
                <a:highlight>
                  <a:srgbClr val="FFFF00"/>
                </a:highlight>
                <a:latin typeface="+mn-ea"/>
              </a:rPr>
              <a:t>寺</a:t>
            </a:r>
            <a:endParaRPr lang="en-US" altLang="zh-CN" sz="6000" b="1" dirty="0">
              <a:highlight>
                <a:srgbClr val="FFFF00"/>
              </a:highlight>
              <a:latin typeface="+mn-ea"/>
            </a:endParaRPr>
          </a:p>
          <a:p>
            <a:pPr>
              <a:spcAft>
                <a:spcPts val="2400"/>
              </a:spcAft>
            </a:pPr>
            <a:r>
              <a:rPr lang="zh-CN" altLang="en-US" sz="6000" b="1" dirty="0">
                <a:latin typeface="+mn-ea"/>
              </a:rPr>
              <a:t>囗 一   土 </a:t>
            </a:r>
            <a:r>
              <a:rPr lang="zh-CN" altLang="en-US" sz="6000" b="1" dirty="0">
                <a:highlight>
                  <a:srgbClr val="FFFF00"/>
                </a:highlight>
                <a:latin typeface="+mn-ea"/>
              </a:rPr>
              <a:t>寸</a:t>
            </a:r>
            <a:endParaRPr lang="en-US" sz="6000" b="1" dirty="0">
              <a:highlight>
                <a:srgbClr val="FFFF00"/>
              </a:highlight>
              <a:latin typeface="+mn-ea"/>
            </a:endParaRPr>
          </a:p>
        </p:txBody>
      </p:sp>
      <p:sp>
        <p:nvSpPr>
          <p:cNvPr id="6" name="Arrow: Right 5">
            <a:extLst>
              <a:ext uri="{FF2B5EF4-FFF2-40B4-BE49-F238E27FC236}">
                <a16:creationId xmlns:a16="http://schemas.microsoft.com/office/drawing/2014/main" id="{1207D4A8-EF2C-E2FC-97D3-E2C31BCA855E}"/>
              </a:ext>
            </a:extLst>
          </p:cNvPr>
          <p:cNvSpPr/>
          <p:nvPr/>
        </p:nvSpPr>
        <p:spPr>
          <a:xfrm>
            <a:off x="256309" y="2722418"/>
            <a:ext cx="685800" cy="429491"/>
          </a:xfrm>
          <a:prstGeom prst="rightArrow">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2C6A7097-053D-DA05-5C8B-D420340771B0}"/>
              </a:ext>
            </a:extLst>
          </p:cNvPr>
          <p:cNvSpPr/>
          <p:nvPr/>
        </p:nvSpPr>
        <p:spPr>
          <a:xfrm>
            <a:off x="5645727" y="2722418"/>
            <a:ext cx="685800" cy="429491"/>
          </a:xfrm>
          <a:prstGeom prst="rightArrow">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F163352-5966-F7FE-3CE8-D0F17339BF32}"/>
              </a:ext>
            </a:extLst>
          </p:cNvPr>
          <p:cNvSpPr txBox="1"/>
          <p:nvPr/>
        </p:nvSpPr>
        <p:spPr>
          <a:xfrm>
            <a:off x="568037" y="4786745"/>
            <a:ext cx="10681854" cy="1477328"/>
          </a:xfrm>
          <a:prstGeom prst="rect">
            <a:avLst/>
          </a:prstGeom>
          <a:noFill/>
        </p:spPr>
        <p:txBody>
          <a:bodyPr wrap="square" numCol="3" rtlCol="0">
            <a:spAutoFit/>
          </a:bodyPr>
          <a:lstStyle/>
          <a:p>
            <a:r>
              <a:rPr lang="zh-CN" altLang="en-US" b="1" dirty="0">
                <a:highlight>
                  <a:srgbClr val="FFFF00"/>
                </a:highlight>
                <a:latin typeface="+mn-ea"/>
              </a:rPr>
              <a:t>深</a:t>
            </a:r>
            <a:r>
              <a:rPr lang="zh-CN" altLang="en-US" b="1" dirty="0">
                <a:latin typeface="+mn-ea"/>
              </a:rPr>
              <a:t>  </a:t>
            </a:r>
            <a:r>
              <a:rPr lang="en-US" altLang="zh-CN" b="1" dirty="0"/>
              <a:t>shim (</a:t>
            </a:r>
            <a:r>
              <a:rPr lang="ko-KR" altLang="en-US" b="1" dirty="0"/>
              <a:t>심</a:t>
            </a:r>
            <a:r>
              <a:rPr lang="en-US" altLang="ko-KR" b="1" dirty="0"/>
              <a:t>); deep</a:t>
            </a:r>
            <a:endParaRPr lang="zh-CN" altLang="en-US" b="1" dirty="0"/>
          </a:p>
          <a:p>
            <a:r>
              <a:rPr lang="zh-CN" altLang="en-US" b="1" dirty="0">
                <a:latin typeface="+mn-ea"/>
              </a:rPr>
              <a:t>氵  </a:t>
            </a:r>
            <a:r>
              <a:rPr lang="en-US" altLang="zh-CN" b="1" dirty="0" err="1"/>
              <a:t>su</a:t>
            </a:r>
            <a:r>
              <a:rPr lang="en-US" altLang="zh-CN" b="1" dirty="0"/>
              <a:t> (</a:t>
            </a:r>
            <a:r>
              <a:rPr lang="ko-KR" altLang="en-US" b="1" dirty="0"/>
              <a:t>수</a:t>
            </a:r>
            <a:r>
              <a:rPr lang="en-US" altLang="ko-KR" b="1" dirty="0"/>
              <a:t>); water</a:t>
            </a:r>
            <a:endParaRPr lang="en-US" altLang="zh-CN" b="1" dirty="0"/>
          </a:p>
          <a:p>
            <a:r>
              <a:rPr lang="zh-CN" altLang="en-US" b="1" dirty="0">
                <a:highlight>
                  <a:srgbClr val="FFFF00"/>
                </a:highlight>
                <a:latin typeface="+mn-ea"/>
              </a:rPr>
              <a:t>罙</a:t>
            </a:r>
            <a:r>
              <a:rPr lang="zh-CN" altLang="en-US" b="1" dirty="0">
                <a:latin typeface="+mn-ea"/>
              </a:rPr>
              <a:t>  </a:t>
            </a:r>
            <a:r>
              <a:rPr lang="en-US" altLang="zh-CN" b="1" dirty="0"/>
              <a:t>shim (</a:t>
            </a:r>
            <a:r>
              <a:rPr lang="ko-KR" altLang="en-US" b="1" dirty="0"/>
              <a:t>심</a:t>
            </a:r>
            <a:r>
              <a:rPr lang="en-US" altLang="ko-KR" b="1" dirty="0"/>
              <a:t>); far</a:t>
            </a:r>
            <a:endParaRPr lang="zh-CN" altLang="en-US" b="1" dirty="0"/>
          </a:p>
          <a:p>
            <a:r>
              <a:rPr lang="zh-CN" altLang="en-US" b="1" dirty="0">
                <a:latin typeface="+mn-ea"/>
              </a:rPr>
              <a:t>冖  </a:t>
            </a:r>
            <a:r>
              <a:rPr lang="en-US" altLang="zh-CN" b="1" dirty="0" err="1"/>
              <a:t>myeok</a:t>
            </a:r>
            <a:r>
              <a:rPr lang="en-US" altLang="zh-CN" b="1" dirty="0"/>
              <a:t> (</a:t>
            </a:r>
            <a:r>
              <a:rPr lang="ko-KR" altLang="en-US" b="1" dirty="0"/>
              <a:t>멱</a:t>
            </a:r>
            <a:r>
              <a:rPr lang="en-US" altLang="ko-KR" b="1" dirty="0"/>
              <a:t>); cover</a:t>
            </a:r>
            <a:endParaRPr lang="en-US" altLang="zh-CN" b="1" dirty="0"/>
          </a:p>
          <a:p>
            <a:r>
              <a:rPr lang="zh-CN" altLang="en-US" b="1" dirty="0">
                <a:latin typeface="+mn-ea"/>
              </a:rPr>
              <a:t>儿  </a:t>
            </a:r>
            <a:r>
              <a:rPr lang="en-US" altLang="zh-CN" b="1" dirty="0"/>
              <a:t>a (</a:t>
            </a:r>
            <a:r>
              <a:rPr lang="ko-KR" altLang="en-US" b="1" dirty="0"/>
              <a:t>아</a:t>
            </a:r>
            <a:r>
              <a:rPr lang="en-US" altLang="ko-KR" b="1" dirty="0"/>
              <a:t>) "</a:t>
            </a:r>
            <a:r>
              <a:rPr lang="en-US" altLang="zh-CN" b="1" dirty="0"/>
              <a:t>child"</a:t>
            </a:r>
          </a:p>
          <a:p>
            <a:r>
              <a:rPr lang="zh-CN" altLang="en-US" b="1" dirty="0">
                <a:latin typeface="+mn-ea"/>
              </a:rPr>
              <a:t>木  </a:t>
            </a:r>
            <a:r>
              <a:rPr lang="en-US" altLang="zh-CN" b="1" dirty="0"/>
              <a:t>mog (</a:t>
            </a:r>
            <a:r>
              <a:rPr lang="ko-KR" altLang="en-US" b="1" dirty="0"/>
              <a:t>목</a:t>
            </a:r>
            <a:r>
              <a:rPr lang="en-US" altLang="ko-KR" b="1" dirty="0"/>
              <a:t>); tree</a:t>
            </a:r>
            <a:endParaRPr lang="en-US" altLang="zh-CN" b="1" dirty="0"/>
          </a:p>
          <a:p>
            <a:r>
              <a:rPr lang="zh-TW" altLang="en-US" b="1" dirty="0">
                <a:highlight>
                  <a:srgbClr val="FFFF00"/>
                </a:highlight>
                <a:latin typeface="DengXian" panose="02010600030101010101" pitchFamily="2" charset="-122"/>
                <a:ea typeface="DengXian" panose="02010600030101010101" pitchFamily="2" charset="-122"/>
              </a:rPr>
              <a:t>時</a:t>
            </a:r>
            <a:r>
              <a:rPr lang="zh-TW" altLang="en-US" b="1" dirty="0">
                <a:latin typeface="DengXian" panose="02010600030101010101" pitchFamily="2" charset="-122"/>
                <a:ea typeface="DengXian" panose="02010600030101010101" pitchFamily="2" charset="-122"/>
              </a:rPr>
              <a:t>   </a:t>
            </a:r>
            <a:r>
              <a:rPr lang="en-US" altLang="zh-TW" b="1" dirty="0" err="1">
                <a:ea typeface="DengXian" panose="02010600030101010101" pitchFamily="2" charset="-122"/>
              </a:rPr>
              <a:t>shi</a:t>
            </a:r>
            <a:r>
              <a:rPr lang="en-US" altLang="zh-TW" b="1" dirty="0">
                <a:ea typeface="DengXian" panose="02010600030101010101" pitchFamily="2" charset="-122"/>
              </a:rPr>
              <a:t> (</a:t>
            </a:r>
            <a:r>
              <a:rPr lang="ko-KR" altLang="en-US" b="1" dirty="0">
                <a:ea typeface="+mj-ea"/>
              </a:rPr>
              <a:t>시</a:t>
            </a:r>
            <a:r>
              <a:rPr lang="en-US" altLang="ko-KR" b="1" dirty="0">
                <a:ea typeface="DengXian" panose="02010600030101010101" pitchFamily="2" charset="-122"/>
              </a:rPr>
              <a:t>); time</a:t>
            </a:r>
            <a:endParaRPr lang="zh-TW" altLang="en-US" b="1" dirty="0">
              <a:ea typeface="DengXian" panose="02010600030101010101" pitchFamily="2" charset="-122"/>
            </a:endParaRPr>
          </a:p>
          <a:p>
            <a:r>
              <a:rPr lang="zh-TW" altLang="en-US" b="1" dirty="0">
                <a:latin typeface="DengXian" panose="02010600030101010101" pitchFamily="2" charset="-122"/>
                <a:ea typeface="DengXian" panose="02010600030101010101" pitchFamily="2" charset="-122"/>
              </a:rPr>
              <a:t>日   </a:t>
            </a:r>
            <a:r>
              <a:rPr lang="en-US" altLang="zh-TW" b="1" dirty="0">
                <a:ea typeface="DengXian" panose="02010600030101010101" pitchFamily="2" charset="-122"/>
              </a:rPr>
              <a:t>il (</a:t>
            </a:r>
            <a:r>
              <a:rPr lang="ko-KR" altLang="en-US" b="1" dirty="0">
                <a:ea typeface="+mj-ea"/>
              </a:rPr>
              <a:t>일</a:t>
            </a:r>
            <a:r>
              <a:rPr lang="en-US" altLang="ko-KR" b="1" dirty="0">
                <a:ea typeface="DengXian" panose="02010600030101010101" pitchFamily="2" charset="-122"/>
              </a:rPr>
              <a:t>); sun</a:t>
            </a:r>
            <a:endParaRPr lang="en-US" altLang="zh-TW" b="1" dirty="0">
              <a:ea typeface="DengXian" panose="02010600030101010101" pitchFamily="2" charset="-122"/>
            </a:endParaRPr>
          </a:p>
          <a:p>
            <a:r>
              <a:rPr lang="zh-TW" altLang="en-US" b="1" dirty="0">
                <a:highlight>
                  <a:srgbClr val="FFFF00"/>
                </a:highlight>
                <a:latin typeface="DengXian" panose="02010600030101010101" pitchFamily="2" charset="-122"/>
                <a:ea typeface="DengXian" panose="02010600030101010101" pitchFamily="2" charset="-122"/>
              </a:rPr>
              <a:t>寺</a:t>
            </a:r>
            <a:r>
              <a:rPr lang="zh-TW" altLang="en-US" b="1" dirty="0">
                <a:latin typeface="DengXian" panose="02010600030101010101" pitchFamily="2" charset="-122"/>
                <a:ea typeface="DengXian" panose="02010600030101010101" pitchFamily="2" charset="-122"/>
              </a:rPr>
              <a:t>   </a:t>
            </a:r>
            <a:r>
              <a:rPr lang="en-US" altLang="zh-TW" b="1" dirty="0" err="1">
                <a:ea typeface="DengXian" panose="02010600030101010101" pitchFamily="2" charset="-122"/>
              </a:rPr>
              <a:t>sa</a:t>
            </a:r>
            <a:r>
              <a:rPr lang="en-US" altLang="zh-TW" b="1" dirty="0">
                <a:ea typeface="DengXian" panose="02010600030101010101" pitchFamily="2" charset="-122"/>
              </a:rPr>
              <a:t> (</a:t>
            </a:r>
            <a:r>
              <a:rPr lang="ko-KR" altLang="en-US" b="1" dirty="0"/>
              <a:t>사</a:t>
            </a:r>
            <a:r>
              <a:rPr lang="en-US" altLang="ko-KR" b="1" dirty="0">
                <a:ea typeface="DengXian" panose="02010600030101010101" pitchFamily="2" charset="-122"/>
              </a:rPr>
              <a:t>); temple</a:t>
            </a:r>
            <a:endParaRPr lang="zh-TW" altLang="en-US" b="1" dirty="0">
              <a:ea typeface="DengXian" panose="02010600030101010101" pitchFamily="2" charset="-122"/>
            </a:endParaRPr>
          </a:p>
          <a:p>
            <a:r>
              <a:rPr lang="zh-TW" altLang="en-US" b="1" dirty="0">
                <a:latin typeface="DengXian" panose="02010600030101010101" pitchFamily="2" charset="-122"/>
                <a:ea typeface="DengXian" panose="02010600030101010101" pitchFamily="2" charset="-122"/>
              </a:rPr>
              <a:t>囗</a:t>
            </a:r>
            <a:r>
              <a:rPr lang="zh-TW" altLang="en-US" b="1" dirty="0">
                <a:latin typeface="+mn-ea"/>
              </a:rPr>
              <a:t>   </a:t>
            </a:r>
            <a:r>
              <a:rPr lang="en-US" altLang="zh-TW" b="1" dirty="0" err="1"/>
              <a:t>wi</a:t>
            </a:r>
            <a:r>
              <a:rPr lang="en-US" altLang="zh-TW" b="1" dirty="0"/>
              <a:t> (</a:t>
            </a:r>
            <a:r>
              <a:rPr lang="ko-KR" altLang="en-US" b="1" dirty="0"/>
              <a:t>위</a:t>
            </a:r>
            <a:r>
              <a:rPr lang="en-US" altLang="ko-KR" b="1" dirty="0"/>
              <a:t>); circle</a:t>
            </a:r>
            <a:endParaRPr lang="en-US" altLang="zh-TW" b="1" dirty="0"/>
          </a:p>
          <a:p>
            <a:r>
              <a:rPr lang="zh-TW" altLang="en-US" b="1" dirty="0">
                <a:latin typeface="DengXian" panose="02010600030101010101" pitchFamily="2" charset="-122"/>
                <a:ea typeface="DengXian" panose="02010600030101010101" pitchFamily="2" charset="-122"/>
              </a:rPr>
              <a:t>一  </a:t>
            </a:r>
            <a:r>
              <a:rPr lang="en-US" altLang="zh-TW" b="1" dirty="0">
                <a:ea typeface="DengXian" panose="02010600030101010101" pitchFamily="2" charset="-122"/>
              </a:rPr>
              <a:t>il (</a:t>
            </a:r>
            <a:r>
              <a:rPr lang="ko-KR" altLang="en-US" b="1" dirty="0">
                <a:latin typeface="+mj-ea"/>
                <a:ea typeface="+mj-ea"/>
              </a:rPr>
              <a:t>일</a:t>
            </a:r>
            <a:r>
              <a:rPr lang="en-US" altLang="ko-KR" b="1" dirty="0">
                <a:ea typeface="DengXian" panose="02010600030101010101" pitchFamily="2" charset="-122"/>
              </a:rPr>
              <a:t>); one</a:t>
            </a:r>
            <a:r>
              <a:rPr lang="zh-TW" altLang="en-US" b="1" dirty="0">
                <a:ea typeface="DengXian" panose="02010600030101010101" pitchFamily="2" charset="-122"/>
              </a:rPr>
              <a:t>    </a:t>
            </a:r>
            <a:r>
              <a:rPr lang="zh-TW" altLang="en-US" b="1" dirty="0"/>
              <a:t> </a:t>
            </a:r>
            <a:endParaRPr lang="en-US" altLang="zh-TW" b="1" dirty="0"/>
          </a:p>
          <a:p>
            <a:r>
              <a:rPr lang="zh-TW" altLang="en-US" b="1" dirty="0">
                <a:latin typeface="DengXian" panose="02010600030101010101" pitchFamily="2" charset="-122"/>
                <a:ea typeface="DengXian" panose="02010600030101010101" pitchFamily="2" charset="-122"/>
              </a:rPr>
              <a:t>土  </a:t>
            </a:r>
            <a:r>
              <a:rPr lang="en-US" altLang="zh-TW" b="1" dirty="0">
                <a:ea typeface="DengXian" panose="02010600030101010101" pitchFamily="2" charset="-122"/>
              </a:rPr>
              <a:t>to (</a:t>
            </a:r>
            <a:r>
              <a:rPr lang="ko-KR" altLang="en-US" b="1" dirty="0">
                <a:latin typeface="+mj-ea"/>
                <a:ea typeface="+mj-ea"/>
              </a:rPr>
              <a:t>토</a:t>
            </a:r>
            <a:r>
              <a:rPr lang="en-US" altLang="ko-KR" b="1" dirty="0">
                <a:ea typeface="DengXian" panose="02010600030101010101" pitchFamily="2" charset="-122"/>
              </a:rPr>
              <a:t>); work</a:t>
            </a:r>
            <a:endParaRPr lang="en-US" altLang="zh-TW" b="1" dirty="0">
              <a:ea typeface="DengXian" panose="02010600030101010101" pitchFamily="2" charset="-122"/>
            </a:endParaRPr>
          </a:p>
          <a:p>
            <a:r>
              <a:rPr lang="zh-TW" altLang="en-US" b="1" dirty="0">
                <a:highlight>
                  <a:srgbClr val="FFFF00"/>
                </a:highlight>
                <a:latin typeface="DengXian" panose="02010600030101010101" pitchFamily="2" charset="-122"/>
                <a:ea typeface="DengXian" panose="02010600030101010101" pitchFamily="2" charset="-122"/>
              </a:rPr>
              <a:t>寸</a:t>
            </a:r>
            <a:r>
              <a:rPr lang="zh-TW" altLang="en-US" b="1" dirty="0">
                <a:latin typeface="DengXian" panose="02010600030101010101" pitchFamily="2" charset="-122"/>
                <a:ea typeface="DengXian" panose="02010600030101010101" pitchFamily="2" charset="-122"/>
              </a:rPr>
              <a:t>  </a:t>
            </a:r>
            <a:r>
              <a:rPr lang="en-US" altLang="zh-TW" b="1" dirty="0">
                <a:ea typeface="DengXian" panose="02010600030101010101" pitchFamily="2" charset="-122"/>
              </a:rPr>
              <a:t>chon (</a:t>
            </a:r>
            <a:r>
              <a:rPr lang="ko-KR" altLang="en-US" b="1" dirty="0">
                <a:latin typeface="+mj-ea"/>
                <a:ea typeface="+mj-ea"/>
              </a:rPr>
              <a:t>촌</a:t>
            </a:r>
            <a:r>
              <a:rPr lang="en-US" altLang="ko-KR" b="1" dirty="0">
                <a:ea typeface="DengXian" panose="02010600030101010101" pitchFamily="2" charset="-122"/>
              </a:rPr>
              <a:t>); inch</a:t>
            </a:r>
            <a:endParaRPr lang="zh-TW" altLang="en-US" b="1" dirty="0">
              <a:ea typeface="DengXian" panose="02010600030101010101" pitchFamily="2" charset="-122"/>
            </a:endParaRPr>
          </a:p>
          <a:p>
            <a:endParaRPr lang="en-US" dirty="0"/>
          </a:p>
        </p:txBody>
      </p:sp>
      <p:sp>
        <p:nvSpPr>
          <p:cNvPr id="9" name="Rectangle 8">
            <a:extLst>
              <a:ext uri="{FF2B5EF4-FFF2-40B4-BE49-F238E27FC236}">
                <a16:creationId xmlns:a16="http://schemas.microsoft.com/office/drawing/2014/main" id="{4E85B84D-F795-AE14-4DCA-BC8138BB0508}"/>
              </a:ext>
            </a:extLst>
          </p:cNvPr>
          <p:cNvSpPr/>
          <p:nvPr/>
        </p:nvSpPr>
        <p:spPr>
          <a:xfrm>
            <a:off x="505691" y="4717473"/>
            <a:ext cx="10051473" cy="1638877"/>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94ACB05-6A60-4AD1-CB71-0E67582961A6}"/>
              </a:ext>
            </a:extLst>
          </p:cNvPr>
          <p:cNvSpPr txBox="1"/>
          <p:nvPr/>
        </p:nvSpPr>
        <p:spPr>
          <a:xfrm>
            <a:off x="2445328" y="893619"/>
            <a:ext cx="775854" cy="461665"/>
          </a:xfrm>
          <a:prstGeom prst="rect">
            <a:avLst/>
          </a:prstGeom>
          <a:noFill/>
        </p:spPr>
        <p:txBody>
          <a:bodyPr wrap="square" rtlCol="0">
            <a:spAutoFit/>
          </a:bodyPr>
          <a:lstStyle/>
          <a:p>
            <a:r>
              <a:rPr lang="en-US" sz="2400" b="1" dirty="0"/>
              <a:t>93</a:t>
            </a:r>
          </a:p>
        </p:txBody>
      </p:sp>
      <p:sp>
        <p:nvSpPr>
          <p:cNvPr id="11" name="TextBox 10">
            <a:extLst>
              <a:ext uri="{FF2B5EF4-FFF2-40B4-BE49-F238E27FC236}">
                <a16:creationId xmlns:a16="http://schemas.microsoft.com/office/drawing/2014/main" id="{E9C7AFE4-DB1A-03C0-22CF-6CE662BD740E}"/>
              </a:ext>
            </a:extLst>
          </p:cNvPr>
          <p:cNvSpPr txBox="1"/>
          <p:nvPr/>
        </p:nvSpPr>
        <p:spPr>
          <a:xfrm>
            <a:off x="8229600" y="865911"/>
            <a:ext cx="665018" cy="461665"/>
          </a:xfrm>
          <a:prstGeom prst="rect">
            <a:avLst/>
          </a:prstGeom>
          <a:noFill/>
        </p:spPr>
        <p:txBody>
          <a:bodyPr wrap="square" rtlCol="0">
            <a:spAutoFit/>
          </a:bodyPr>
          <a:lstStyle/>
          <a:p>
            <a:r>
              <a:rPr lang="en-US" sz="2400" b="1" dirty="0"/>
              <a:t>94</a:t>
            </a:r>
          </a:p>
        </p:txBody>
      </p:sp>
      <p:sp>
        <p:nvSpPr>
          <p:cNvPr id="12" name="TextBox 11">
            <a:extLst>
              <a:ext uri="{FF2B5EF4-FFF2-40B4-BE49-F238E27FC236}">
                <a16:creationId xmlns:a16="http://schemas.microsoft.com/office/drawing/2014/main" id="{D6CAFE6E-02F1-75F6-D3B6-F251CF6190CD}"/>
              </a:ext>
            </a:extLst>
          </p:cNvPr>
          <p:cNvSpPr txBox="1"/>
          <p:nvPr/>
        </p:nvSpPr>
        <p:spPr>
          <a:xfrm>
            <a:off x="3183082" y="2491585"/>
            <a:ext cx="817418" cy="461665"/>
          </a:xfrm>
          <a:prstGeom prst="rect">
            <a:avLst/>
          </a:prstGeom>
          <a:noFill/>
        </p:spPr>
        <p:txBody>
          <a:bodyPr wrap="square" rtlCol="0">
            <a:spAutoFit/>
          </a:bodyPr>
          <a:lstStyle/>
          <a:p>
            <a:r>
              <a:rPr lang="en-US" sz="2400" b="1" dirty="0"/>
              <a:t>105</a:t>
            </a:r>
          </a:p>
        </p:txBody>
      </p:sp>
      <p:sp>
        <p:nvSpPr>
          <p:cNvPr id="13" name="TextBox 12">
            <a:extLst>
              <a:ext uri="{FF2B5EF4-FFF2-40B4-BE49-F238E27FC236}">
                <a16:creationId xmlns:a16="http://schemas.microsoft.com/office/drawing/2014/main" id="{4F7E8D6D-A929-F4CF-C6BF-9D0C5EBB5613}"/>
              </a:ext>
            </a:extLst>
          </p:cNvPr>
          <p:cNvSpPr txBox="1"/>
          <p:nvPr/>
        </p:nvSpPr>
        <p:spPr>
          <a:xfrm>
            <a:off x="8825346" y="2433685"/>
            <a:ext cx="762000" cy="461665"/>
          </a:xfrm>
          <a:prstGeom prst="rect">
            <a:avLst/>
          </a:prstGeom>
          <a:noFill/>
        </p:spPr>
        <p:txBody>
          <a:bodyPr wrap="square" rtlCol="0">
            <a:spAutoFit/>
          </a:bodyPr>
          <a:lstStyle/>
          <a:p>
            <a:r>
              <a:rPr lang="en-US" sz="2400" b="1" dirty="0"/>
              <a:t>106</a:t>
            </a:r>
          </a:p>
        </p:txBody>
      </p:sp>
      <p:sp>
        <p:nvSpPr>
          <p:cNvPr id="14" name="TextBox 13">
            <a:extLst>
              <a:ext uri="{FF2B5EF4-FFF2-40B4-BE49-F238E27FC236}">
                <a16:creationId xmlns:a16="http://schemas.microsoft.com/office/drawing/2014/main" id="{6C0B06F0-CBC0-6BD1-4F7D-748C451E3A90}"/>
              </a:ext>
            </a:extLst>
          </p:cNvPr>
          <p:cNvSpPr txBox="1"/>
          <p:nvPr/>
        </p:nvSpPr>
        <p:spPr>
          <a:xfrm>
            <a:off x="9944100" y="3565322"/>
            <a:ext cx="727364" cy="461665"/>
          </a:xfrm>
          <a:prstGeom prst="rect">
            <a:avLst/>
          </a:prstGeom>
          <a:noFill/>
        </p:spPr>
        <p:txBody>
          <a:bodyPr wrap="square" rtlCol="0">
            <a:spAutoFit/>
          </a:bodyPr>
          <a:lstStyle/>
          <a:p>
            <a:r>
              <a:rPr lang="en-US" sz="2400" b="1" dirty="0"/>
              <a:t>107</a:t>
            </a:r>
          </a:p>
        </p:txBody>
      </p:sp>
      <p:cxnSp>
        <p:nvCxnSpPr>
          <p:cNvPr id="16" name="Straight Arrow Connector 15">
            <a:extLst>
              <a:ext uri="{FF2B5EF4-FFF2-40B4-BE49-F238E27FC236}">
                <a16:creationId xmlns:a16="http://schemas.microsoft.com/office/drawing/2014/main" id="{76FF849C-A25C-4831-C2DA-21D4005A905D}"/>
              </a:ext>
            </a:extLst>
          </p:cNvPr>
          <p:cNvCxnSpPr/>
          <p:nvPr/>
        </p:nvCxnSpPr>
        <p:spPr>
          <a:xfrm flipH="1">
            <a:off x="1343891" y="2126673"/>
            <a:ext cx="505691" cy="4225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91654C7-9BC2-2DD6-1F2F-12426597B769}"/>
              </a:ext>
            </a:extLst>
          </p:cNvPr>
          <p:cNvCxnSpPr/>
          <p:nvPr/>
        </p:nvCxnSpPr>
        <p:spPr>
          <a:xfrm>
            <a:off x="2164773" y="2119745"/>
            <a:ext cx="585354" cy="3703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A81563E-B734-B29A-F6D8-4A9F3DAD7CC6}"/>
              </a:ext>
            </a:extLst>
          </p:cNvPr>
          <p:cNvCxnSpPr/>
          <p:nvPr/>
        </p:nvCxnSpPr>
        <p:spPr>
          <a:xfrm flipH="1">
            <a:off x="2341418" y="3352800"/>
            <a:ext cx="408709" cy="3740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1A41802-AA25-997D-6E2F-96300A96AADF}"/>
              </a:ext>
            </a:extLst>
          </p:cNvPr>
          <p:cNvCxnSpPr/>
          <p:nvPr/>
        </p:nvCxnSpPr>
        <p:spPr>
          <a:xfrm>
            <a:off x="2971800" y="3382757"/>
            <a:ext cx="110836" cy="3648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81AF1D7-C189-F5C3-0A9A-5A26B19DFA7C}"/>
              </a:ext>
            </a:extLst>
          </p:cNvPr>
          <p:cNvCxnSpPr/>
          <p:nvPr/>
        </p:nvCxnSpPr>
        <p:spPr>
          <a:xfrm>
            <a:off x="3221182" y="3352800"/>
            <a:ext cx="699654" cy="4987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3537827-FFEA-0C8B-41B9-D150DC14C5CC}"/>
              </a:ext>
            </a:extLst>
          </p:cNvPr>
          <p:cNvCxnSpPr/>
          <p:nvPr/>
        </p:nvCxnSpPr>
        <p:spPr>
          <a:xfrm flipH="1">
            <a:off x="7058891" y="2126673"/>
            <a:ext cx="498764" cy="4225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100528E-A069-7EA1-CDDA-B61A512C5049}"/>
              </a:ext>
            </a:extLst>
          </p:cNvPr>
          <p:cNvCxnSpPr/>
          <p:nvPr/>
        </p:nvCxnSpPr>
        <p:spPr>
          <a:xfrm>
            <a:off x="8007927" y="2181594"/>
            <a:ext cx="339437" cy="3085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7365742-05C3-09EE-9A17-7F35FF2D34C2}"/>
              </a:ext>
            </a:extLst>
          </p:cNvPr>
          <p:cNvCxnSpPr/>
          <p:nvPr/>
        </p:nvCxnSpPr>
        <p:spPr>
          <a:xfrm flipH="1">
            <a:off x="6376553" y="3221182"/>
            <a:ext cx="280556" cy="5056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5715B0A-8CAA-6B04-D8CE-AEBE330F69ED}"/>
              </a:ext>
            </a:extLst>
          </p:cNvPr>
          <p:cNvCxnSpPr/>
          <p:nvPr/>
        </p:nvCxnSpPr>
        <p:spPr>
          <a:xfrm>
            <a:off x="6878782" y="3235036"/>
            <a:ext cx="429491" cy="6165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FD67709-A099-9CE1-E6A4-10521F3F33C0}"/>
              </a:ext>
            </a:extLst>
          </p:cNvPr>
          <p:cNvCxnSpPr/>
          <p:nvPr/>
        </p:nvCxnSpPr>
        <p:spPr>
          <a:xfrm>
            <a:off x="8562109" y="3352800"/>
            <a:ext cx="69273" cy="3740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0298F35-67B5-88EB-E27D-FFD6A28A491C}"/>
              </a:ext>
            </a:extLst>
          </p:cNvPr>
          <p:cNvCxnSpPr/>
          <p:nvPr/>
        </p:nvCxnSpPr>
        <p:spPr>
          <a:xfrm>
            <a:off x="8825346" y="3382757"/>
            <a:ext cx="658090" cy="2194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FBA8BEA-BCB8-E08C-FE37-92BAFBA90BBB}"/>
              </a:ext>
            </a:extLst>
          </p:cNvPr>
          <p:cNvSpPr txBox="1"/>
          <p:nvPr/>
        </p:nvSpPr>
        <p:spPr>
          <a:xfrm>
            <a:off x="3321625" y="685544"/>
            <a:ext cx="3609109" cy="646331"/>
          </a:xfrm>
          <a:prstGeom prst="rect">
            <a:avLst/>
          </a:prstGeom>
          <a:noFill/>
        </p:spPr>
        <p:txBody>
          <a:bodyPr wrap="square" rtlCol="0">
            <a:spAutoFit/>
          </a:bodyPr>
          <a:lstStyle/>
          <a:p>
            <a:r>
              <a:rPr lang="zh-TW" altLang="en-US" b="1" dirty="0">
                <a:solidFill>
                  <a:schemeClr val="tx2">
                    <a:lumMod val="40000"/>
                    <a:lumOff val="60000"/>
                  </a:schemeClr>
                </a:solidFill>
                <a:latin typeface="DengXian" panose="02010600030101010101" pitchFamily="2" charset="-122"/>
                <a:ea typeface="DengXian" panose="02010600030101010101" pitchFamily="2" charset="-122"/>
              </a:rPr>
              <a:t>觀 自 在 菩 薩 行 </a:t>
            </a:r>
            <a:r>
              <a:rPr lang="zh-TW" altLang="en-US" b="1" dirty="0">
                <a:highlight>
                  <a:srgbClr val="FFFF00"/>
                </a:highlight>
                <a:latin typeface="DengXian" panose="02010600030101010101" pitchFamily="2" charset="-122"/>
                <a:ea typeface="DengXian" panose="02010600030101010101" pitchFamily="2" charset="-122"/>
              </a:rPr>
              <a:t>深</a:t>
            </a:r>
            <a:r>
              <a:rPr lang="zh-TW" altLang="en-US" b="1" dirty="0">
                <a:solidFill>
                  <a:schemeClr val="tx2">
                    <a:lumMod val="40000"/>
                    <a:lumOff val="60000"/>
                  </a:schemeClr>
                </a:solidFill>
                <a:latin typeface="DengXian" panose="02010600030101010101" pitchFamily="2" charset="-122"/>
                <a:ea typeface="DengXian" panose="02010600030101010101" pitchFamily="2" charset="-122"/>
              </a:rPr>
              <a:t> 般 若  </a:t>
            </a:r>
            <a:r>
              <a:rPr lang="en-US" altLang="zh-TW" b="1" dirty="0">
                <a:latin typeface="DengXian" panose="02010600030101010101" pitchFamily="2" charset="-122"/>
                <a:ea typeface="DengXian" panose="02010600030101010101" pitchFamily="2" charset="-122"/>
              </a:rPr>
              <a:t>1</a:t>
            </a:r>
          </a:p>
          <a:p>
            <a:r>
              <a:rPr lang="zh-TW" altLang="en-US" b="1" dirty="0">
                <a:solidFill>
                  <a:schemeClr val="tx2">
                    <a:lumMod val="40000"/>
                    <a:lumOff val="60000"/>
                  </a:schemeClr>
                </a:solidFill>
                <a:latin typeface="DengXian" panose="02010600030101010101" pitchFamily="2" charset="-122"/>
                <a:ea typeface="DengXian" panose="02010600030101010101" pitchFamily="2" charset="-122"/>
              </a:rPr>
              <a:t>波 羅 蜜 多 </a:t>
            </a:r>
            <a:r>
              <a:rPr lang="zh-TW" altLang="en-US" b="1" dirty="0">
                <a:highlight>
                  <a:srgbClr val="FFFF00"/>
                </a:highlight>
                <a:latin typeface="DengXian" panose="02010600030101010101" pitchFamily="2" charset="-122"/>
                <a:ea typeface="DengXian" panose="02010600030101010101" pitchFamily="2" charset="-122"/>
              </a:rPr>
              <a:t>時</a:t>
            </a:r>
            <a:r>
              <a:rPr lang="zh-TW" altLang="en-US" b="1" dirty="0">
                <a:solidFill>
                  <a:schemeClr val="tx2">
                    <a:lumMod val="40000"/>
                    <a:lumOff val="60000"/>
                  </a:schemeClr>
                </a:solidFill>
                <a:latin typeface="DengXian" panose="02010600030101010101" pitchFamily="2" charset="-122"/>
                <a:ea typeface="DengXian" panose="02010600030101010101" pitchFamily="2" charset="-122"/>
              </a:rPr>
              <a:t> 照 見 五 蘊 皆 空  </a:t>
            </a:r>
            <a:r>
              <a:rPr lang="en-US" altLang="zh-TW" b="1" dirty="0">
                <a:latin typeface="DengXian" panose="02010600030101010101" pitchFamily="2" charset="-122"/>
                <a:ea typeface="DengXian" panose="02010600030101010101" pitchFamily="2" charset="-122"/>
              </a:rPr>
              <a:t>2</a:t>
            </a:r>
            <a:endParaRPr lang="en-US" b="1" dirty="0">
              <a:latin typeface="DengXian" panose="02010600030101010101" pitchFamily="2" charset="-122"/>
              <a:ea typeface="DengXian" panose="02010600030101010101" pitchFamily="2" charset="-122"/>
            </a:endParaRPr>
          </a:p>
        </p:txBody>
      </p:sp>
      <p:sp>
        <p:nvSpPr>
          <p:cNvPr id="38" name="Rectangle 37">
            <a:extLst>
              <a:ext uri="{FF2B5EF4-FFF2-40B4-BE49-F238E27FC236}">
                <a16:creationId xmlns:a16="http://schemas.microsoft.com/office/drawing/2014/main" id="{05DCC2E4-F221-5930-0AD4-DB2A79694CCE}"/>
              </a:ext>
            </a:extLst>
          </p:cNvPr>
          <p:cNvSpPr/>
          <p:nvPr/>
        </p:nvSpPr>
        <p:spPr>
          <a:xfrm>
            <a:off x="3269672" y="596529"/>
            <a:ext cx="3713017" cy="858712"/>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0802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9E76993-D689-1A9B-41DC-5537829D200E}"/>
              </a:ext>
            </a:extLst>
          </p:cNvPr>
          <p:cNvSpPr>
            <a:spLocks noGrp="1"/>
          </p:cNvSpPr>
          <p:nvPr>
            <p:ph type="ftr" sz="quarter" idx="11"/>
          </p:nvPr>
        </p:nvSpPr>
        <p:spPr>
          <a:xfrm>
            <a:off x="2961409" y="6364103"/>
            <a:ext cx="4114800" cy="365125"/>
          </a:xfrm>
        </p:spPr>
        <p:txBody>
          <a:bodyPr/>
          <a:lstStyle/>
          <a:p>
            <a:r>
              <a:rPr lang="en-US" dirty="0" err="1"/>
              <a:t>Xuanzang's</a:t>
            </a:r>
            <a:r>
              <a:rPr lang="en-US" dirty="0"/>
              <a:t> Heart Sutra in Sino-Korean</a:t>
            </a:r>
          </a:p>
        </p:txBody>
      </p:sp>
      <p:sp>
        <p:nvSpPr>
          <p:cNvPr id="3" name="TextBox 2">
            <a:extLst>
              <a:ext uri="{FF2B5EF4-FFF2-40B4-BE49-F238E27FC236}">
                <a16:creationId xmlns:a16="http://schemas.microsoft.com/office/drawing/2014/main" id="{B7F6D64A-C86C-0390-6530-F2360FD2A326}"/>
              </a:ext>
            </a:extLst>
          </p:cNvPr>
          <p:cNvSpPr txBox="1"/>
          <p:nvPr/>
        </p:nvSpPr>
        <p:spPr>
          <a:xfrm>
            <a:off x="131618" y="117764"/>
            <a:ext cx="11914909"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4.8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Xuanzang's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Heart Sutra, Lesson Four)</a:t>
            </a:r>
          </a:p>
        </p:txBody>
      </p:sp>
      <p:sp>
        <p:nvSpPr>
          <p:cNvPr id="4" name="TextBox 3">
            <a:extLst>
              <a:ext uri="{FF2B5EF4-FFF2-40B4-BE49-F238E27FC236}">
                <a16:creationId xmlns:a16="http://schemas.microsoft.com/office/drawing/2014/main" id="{8D097064-5F8A-924E-6AFA-7B71D6E87AA2}"/>
              </a:ext>
            </a:extLst>
          </p:cNvPr>
          <p:cNvSpPr txBox="1"/>
          <p:nvPr/>
        </p:nvSpPr>
        <p:spPr>
          <a:xfrm>
            <a:off x="3557152" y="442669"/>
            <a:ext cx="3609109" cy="646331"/>
          </a:xfrm>
          <a:prstGeom prst="rect">
            <a:avLst/>
          </a:prstGeom>
          <a:noFill/>
        </p:spPr>
        <p:txBody>
          <a:bodyPr wrap="square" rtlCol="0">
            <a:spAutoFit/>
          </a:bodyPr>
          <a:lstStyle/>
          <a:p>
            <a:r>
              <a:rPr lang="zh-TW" altLang="en-US" b="1" dirty="0">
                <a:solidFill>
                  <a:schemeClr val="tx2">
                    <a:lumMod val="40000"/>
                    <a:lumOff val="60000"/>
                  </a:schemeClr>
                </a:solidFill>
                <a:latin typeface="DengXian" panose="02010600030101010101" pitchFamily="2" charset="-122"/>
                <a:ea typeface="DengXian" panose="02010600030101010101" pitchFamily="2" charset="-122"/>
              </a:rPr>
              <a:t>觀 自 在 菩 薩 行 深 般 若  </a:t>
            </a:r>
            <a:r>
              <a:rPr lang="en-US" altLang="zh-TW" b="1" dirty="0">
                <a:latin typeface="DengXian" panose="02010600030101010101" pitchFamily="2" charset="-122"/>
                <a:ea typeface="DengXian" panose="02010600030101010101" pitchFamily="2" charset="-122"/>
              </a:rPr>
              <a:t>1</a:t>
            </a:r>
          </a:p>
          <a:p>
            <a:r>
              <a:rPr lang="zh-TW" altLang="en-US" b="1" dirty="0">
                <a:solidFill>
                  <a:schemeClr val="tx2">
                    <a:lumMod val="40000"/>
                    <a:lumOff val="60000"/>
                  </a:schemeClr>
                </a:solidFill>
                <a:latin typeface="DengXian" panose="02010600030101010101" pitchFamily="2" charset="-122"/>
                <a:ea typeface="DengXian" panose="02010600030101010101" pitchFamily="2" charset="-122"/>
              </a:rPr>
              <a:t>波 羅 蜜 多 時 </a:t>
            </a:r>
            <a:r>
              <a:rPr lang="zh-TW" altLang="en-US" b="1" dirty="0">
                <a:highlight>
                  <a:srgbClr val="FFFF00"/>
                </a:highlight>
                <a:latin typeface="DengXian" panose="02010600030101010101" pitchFamily="2" charset="-122"/>
                <a:ea typeface="DengXian" panose="02010600030101010101" pitchFamily="2" charset="-122"/>
              </a:rPr>
              <a:t>照</a:t>
            </a:r>
            <a:r>
              <a:rPr lang="zh-TW" altLang="en-US" b="1" dirty="0">
                <a:solidFill>
                  <a:schemeClr val="tx2">
                    <a:lumMod val="40000"/>
                    <a:lumOff val="60000"/>
                  </a:schemeClr>
                </a:solidFill>
                <a:latin typeface="DengXian" panose="02010600030101010101" pitchFamily="2" charset="-122"/>
                <a:ea typeface="DengXian" panose="02010600030101010101" pitchFamily="2" charset="-122"/>
              </a:rPr>
              <a:t> 見 </a:t>
            </a:r>
            <a:r>
              <a:rPr lang="zh-TW" altLang="en-US" b="1" dirty="0">
                <a:highlight>
                  <a:srgbClr val="FFFF00"/>
                </a:highlight>
                <a:latin typeface="DengXian" panose="02010600030101010101" pitchFamily="2" charset="-122"/>
                <a:ea typeface="DengXian" panose="02010600030101010101" pitchFamily="2" charset="-122"/>
              </a:rPr>
              <a:t>五</a:t>
            </a:r>
            <a:r>
              <a:rPr lang="zh-TW" altLang="en-US" b="1" dirty="0">
                <a:solidFill>
                  <a:schemeClr val="tx2">
                    <a:lumMod val="40000"/>
                    <a:lumOff val="60000"/>
                  </a:schemeClr>
                </a:solidFill>
                <a:latin typeface="DengXian" panose="02010600030101010101" pitchFamily="2" charset="-122"/>
                <a:ea typeface="DengXian" panose="02010600030101010101" pitchFamily="2" charset="-122"/>
              </a:rPr>
              <a:t> 蘊 皆 空  </a:t>
            </a:r>
            <a:r>
              <a:rPr lang="en-US" altLang="zh-TW" b="1" dirty="0">
                <a:latin typeface="DengXian" panose="02010600030101010101" pitchFamily="2" charset="-122"/>
                <a:ea typeface="DengXian" panose="02010600030101010101" pitchFamily="2" charset="-122"/>
              </a:rPr>
              <a:t>2</a:t>
            </a:r>
            <a:endParaRPr lang="en-US" b="1" dirty="0">
              <a:latin typeface="DengXian" panose="02010600030101010101" pitchFamily="2" charset="-122"/>
              <a:ea typeface="DengXian" panose="02010600030101010101" pitchFamily="2" charset="-122"/>
            </a:endParaRPr>
          </a:p>
        </p:txBody>
      </p:sp>
      <p:sp>
        <p:nvSpPr>
          <p:cNvPr id="5" name="Rectangle 4">
            <a:extLst>
              <a:ext uri="{FF2B5EF4-FFF2-40B4-BE49-F238E27FC236}">
                <a16:creationId xmlns:a16="http://schemas.microsoft.com/office/drawing/2014/main" id="{43EEA0B9-5F22-35F2-02E4-5B2C484DCA36}"/>
              </a:ext>
            </a:extLst>
          </p:cNvPr>
          <p:cNvSpPr/>
          <p:nvPr/>
        </p:nvSpPr>
        <p:spPr>
          <a:xfrm>
            <a:off x="3505199" y="353654"/>
            <a:ext cx="3713017" cy="858712"/>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DE21A33-4F79-3A32-6F34-C9A7DFAF2681}"/>
              </a:ext>
            </a:extLst>
          </p:cNvPr>
          <p:cNvSpPr txBox="1"/>
          <p:nvPr/>
        </p:nvSpPr>
        <p:spPr>
          <a:xfrm>
            <a:off x="661552" y="1323948"/>
            <a:ext cx="6276109" cy="4909036"/>
          </a:xfrm>
          <a:prstGeom prst="rect">
            <a:avLst/>
          </a:prstGeom>
          <a:noFill/>
        </p:spPr>
        <p:txBody>
          <a:bodyPr wrap="square" rtlCol="0">
            <a:spAutoFit/>
          </a:bodyPr>
          <a:lstStyle/>
          <a:p>
            <a:pPr>
              <a:spcAft>
                <a:spcPts val="1800"/>
              </a:spcAft>
            </a:pPr>
            <a:r>
              <a:rPr lang="zh-CN" altLang="en-US" sz="8800" dirty="0">
                <a:latin typeface="+mn-ea"/>
              </a:rPr>
              <a:t>        </a:t>
            </a:r>
            <a:r>
              <a:rPr lang="zh-CN" altLang="en-US" sz="8800" dirty="0">
                <a:highlight>
                  <a:srgbClr val="FFFF00"/>
                </a:highlight>
                <a:latin typeface="+mn-ea"/>
              </a:rPr>
              <a:t>照</a:t>
            </a:r>
            <a:endParaRPr lang="en-US" altLang="zh-CN" sz="8800" dirty="0">
              <a:highlight>
                <a:srgbClr val="FFFF00"/>
              </a:highlight>
              <a:latin typeface="+mn-ea"/>
            </a:endParaRPr>
          </a:p>
          <a:p>
            <a:pPr>
              <a:spcAft>
                <a:spcPts val="1800"/>
              </a:spcAft>
            </a:pPr>
            <a:r>
              <a:rPr lang="zh-CN" altLang="en-US" sz="6000" b="1" dirty="0">
                <a:latin typeface="+mn-ea"/>
              </a:rPr>
              <a:t>    </a:t>
            </a:r>
            <a:r>
              <a:rPr lang="zh-CN" altLang="en-US" sz="6000" b="1" dirty="0">
                <a:highlight>
                  <a:srgbClr val="FFFF00"/>
                </a:highlight>
                <a:latin typeface="+mn-ea"/>
              </a:rPr>
              <a:t>昭</a:t>
            </a:r>
            <a:r>
              <a:rPr lang="zh-CN" altLang="en-US" sz="6000" b="1" dirty="0">
                <a:latin typeface="+mn-ea"/>
              </a:rPr>
              <a:t>          </a:t>
            </a:r>
            <a:r>
              <a:rPr lang="zh-CN" altLang="en-US" sz="6000" b="1" dirty="0">
                <a:highlight>
                  <a:srgbClr val="FFFF00"/>
                </a:highlight>
              </a:rPr>
              <a:t>灬</a:t>
            </a:r>
            <a:endParaRPr lang="en-US" altLang="zh-CN" sz="6000" b="1" dirty="0">
              <a:highlight>
                <a:srgbClr val="FFFF00"/>
              </a:highlight>
            </a:endParaRPr>
          </a:p>
          <a:p>
            <a:pPr>
              <a:spcAft>
                <a:spcPts val="1800"/>
              </a:spcAft>
            </a:pPr>
            <a:r>
              <a:rPr lang="zh-CN" altLang="en-US" sz="6000" b="1" dirty="0"/>
              <a:t> 日       </a:t>
            </a:r>
            <a:r>
              <a:rPr lang="zh-CN" altLang="en-US" sz="6000" b="1" dirty="0">
                <a:highlight>
                  <a:srgbClr val="FFFF00"/>
                </a:highlight>
              </a:rPr>
              <a:t>召</a:t>
            </a:r>
            <a:r>
              <a:rPr lang="zh-CN" altLang="en-US" sz="6000" b="1" dirty="0"/>
              <a:t>         </a:t>
            </a:r>
            <a:r>
              <a:rPr lang="zh-CN" altLang="en-US" sz="6000" b="1" dirty="0">
                <a:highlight>
                  <a:srgbClr val="FFFF00"/>
                </a:highlight>
              </a:rPr>
              <a:t>火</a:t>
            </a:r>
            <a:r>
              <a:rPr lang="zh-CN" altLang="en-US" sz="6000" b="1" dirty="0"/>
              <a:t>             </a:t>
            </a:r>
            <a:endParaRPr lang="en-US" altLang="zh-CN" sz="6000" b="1" dirty="0"/>
          </a:p>
          <a:p>
            <a:pPr>
              <a:spcAft>
                <a:spcPts val="1800"/>
              </a:spcAft>
            </a:pPr>
            <a:r>
              <a:rPr lang="zh-CN" altLang="en-US" sz="6000" b="1" dirty="0"/>
              <a:t>囗 一   </a:t>
            </a:r>
            <a:r>
              <a:rPr lang="zh-CN" altLang="en-US" sz="6000" b="1" dirty="0">
                <a:highlight>
                  <a:srgbClr val="FFFF00"/>
                </a:highlight>
              </a:rPr>
              <a:t>刀</a:t>
            </a:r>
            <a:r>
              <a:rPr lang="zh-CN" altLang="en-US" sz="6000" b="1" dirty="0"/>
              <a:t>  口</a:t>
            </a:r>
            <a:endParaRPr lang="en-US" sz="6000" b="1" dirty="0"/>
          </a:p>
        </p:txBody>
      </p:sp>
      <p:sp>
        <p:nvSpPr>
          <p:cNvPr id="7" name="TextBox 6">
            <a:extLst>
              <a:ext uri="{FF2B5EF4-FFF2-40B4-BE49-F238E27FC236}">
                <a16:creationId xmlns:a16="http://schemas.microsoft.com/office/drawing/2014/main" id="{8F6DC2E2-3A2E-42ED-539F-D74348E4FFBA}"/>
              </a:ext>
            </a:extLst>
          </p:cNvPr>
          <p:cNvSpPr txBox="1"/>
          <p:nvPr/>
        </p:nvSpPr>
        <p:spPr>
          <a:xfrm>
            <a:off x="7914025" y="993098"/>
            <a:ext cx="3117273" cy="2677656"/>
          </a:xfrm>
          <a:prstGeom prst="rect">
            <a:avLst/>
          </a:prstGeom>
          <a:noFill/>
        </p:spPr>
        <p:txBody>
          <a:bodyPr wrap="square" rtlCol="0">
            <a:spAutoFit/>
          </a:bodyPr>
          <a:lstStyle/>
          <a:p>
            <a:pPr>
              <a:spcAft>
                <a:spcPts val="2400"/>
              </a:spcAft>
            </a:pPr>
            <a:r>
              <a:rPr lang="zh-CN" altLang="en-US" sz="8800" dirty="0"/>
              <a:t>   </a:t>
            </a:r>
            <a:r>
              <a:rPr lang="zh-CN" altLang="en-US" sz="8800" dirty="0">
                <a:highlight>
                  <a:srgbClr val="FFFF00"/>
                </a:highlight>
              </a:rPr>
              <a:t>五</a:t>
            </a:r>
            <a:endParaRPr lang="en-US" altLang="zh-CN" sz="8800" dirty="0">
              <a:highlight>
                <a:srgbClr val="FFFF00"/>
              </a:highlight>
            </a:endParaRPr>
          </a:p>
          <a:p>
            <a:pPr>
              <a:spcAft>
                <a:spcPts val="2400"/>
              </a:spcAft>
            </a:pPr>
            <a:r>
              <a:rPr lang="zh-CN" altLang="en-US" sz="6000" b="1" dirty="0">
                <a:latin typeface="DengXian" panose="02010600030101010101" pitchFamily="2" charset="-122"/>
                <a:ea typeface="DengXian" panose="02010600030101010101" pitchFamily="2" charset="-122"/>
              </a:rPr>
              <a:t>二    </a:t>
            </a:r>
            <a:r>
              <a:rPr lang="en-US" sz="6000" b="1" dirty="0">
                <a:latin typeface="DengXian" panose="02010600030101010101" pitchFamily="2" charset="-122"/>
                <a:ea typeface="DengXian" panose="02010600030101010101" pitchFamily="2" charset="-122"/>
              </a:rPr>
              <a:t>  </a:t>
            </a:r>
          </a:p>
        </p:txBody>
      </p:sp>
      <p:sp>
        <p:nvSpPr>
          <p:cNvPr id="8" name="TextBox 7">
            <a:extLst>
              <a:ext uri="{FF2B5EF4-FFF2-40B4-BE49-F238E27FC236}">
                <a16:creationId xmlns:a16="http://schemas.microsoft.com/office/drawing/2014/main" id="{5845262D-3116-780E-1E7F-888A6BE3792E}"/>
              </a:ext>
            </a:extLst>
          </p:cNvPr>
          <p:cNvSpPr txBox="1"/>
          <p:nvPr/>
        </p:nvSpPr>
        <p:spPr>
          <a:xfrm>
            <a:off x="6726380" y="3907707"/>
            <a:ext cx="6186053" cy="2677656"/>
          </a:xfrm>
          <a:prstGeom prst="rect">
            <a:avLst/>
          </a:prstGeom>
          <a:noFill/>
        </p:spPr>
        <p:txBody>
          <a:bodyPr wrap="square" numCol="2" rtlCol="0">
            <a:spAutoFit/>
          </a:bodyPr>
          <a:lstStyle/>
          <a:p>
            <a:r>
              <a:rPr lang="zh-CN" altLang="en-US" sz="2400" b="1" dirty="0">
                <a:highlight>
                  <a:srgbClr val="FFFF00"/>
                </a:highlight>
              </a:rPr>
              <a:t>照</a:t>
            </a:r>
            <a:r>
              <a:rPr lang="zh-CN" altLang="en-US" sz="2400" dirty="0"/>
              <a:t>  </a:t>
            </a:r>
            <a:r>
              <a:rPr lang="en-US" altLang="zh-CN" dirty="0"/>
              <a:t>illuminate; jo (</a:t>
            </a:r>
            <a:r>
              <a:rPr lang="ko-KR" altLang="en-US" dirty="0"/>
              <a:t>조</a:t>
            </a:r>
            <a:r>
              <a:rPr lang="en-US" altLang="ko-KR" dirty="0"/>
              <a:t>)</a:t>
            </a:r>
            <a:endParaRPr lang="zh-CN" altLang="en-US" dirty="0"/>
          </a:p>
          <a:p>
            <a:r>
              <a:rPr lang="zh-CN" altLang="en-US" sz="2400" b="1" dirty="0">
                <a:highlight>
                  <a:srgbClr val="FFFF00"/>
                </a:highlight>
              </a:rPr>
              <a:t>昭</a:t>
            </a:r>
            <a:r>
              <a:rPr lang="zh-CN" altLang="en-US" sz="2400" dirty="0"/>
              <a:t>  </a:t>
            </a:r>
            <a:r>
              <a:rPr lang="en-US" altLang="zh-CN" dirty="0"/>
              <a:t>luminous; jo (</a:t>
            </a:r>
            <a:r>
              <a:rPr lang="ko-KR" altLang="en-US" dirty="0"/>
              <a:t>조</a:t>
            </a:r>
            <a:r>
              <a:rPr lang="en-US" altLang="ko-KR" dirty="0"/>
              <a:t>)</a:t>
            </a:r>
            <a:endParaRPr lang="en-US" altLang="zh-CN" dirty="0"/>
          </a:p>
          <a:p>
            <a:r>
              <a:rPr lang="zh-CN" altLang="en-US" sz="2400" b="1" dirty="0">
                <a:highlight>
                  <a:srgbClr val="FFFF00"/>
                </a:highlight>
              </a:rPr>
              <a:t>灬</a:t>
            </a:r>
            <a:r>
              <a:rPr lang="zh-CN" altLang="en-US" sz="2400" dirty="0"/>
              <a:t>  </a:t>
            </a:r>
            <a:r>
              <a:rPr lang="en-US" altLang="zh-CN" dirty="0"/>
              <a:t>fire; </a:t>
            </a:r>
            <a:r>
              <a:rPr lang="en-US" altLang="zh-CN" dirty="0" err="1"/>
              <a:t>hua</a:t>
            </a:r>
            <a:r>
              <a:rPr lang="en-US" altLang="zh-CN" dirty="0"/>
              <a:t> (</a:t>
            </a:r>
            <a:r>
              <a:rPr lang="ko-KR" altLang="en-US" dirty="0"/>
              <a:t>화</a:t>
            </a:r>
            <a:r>
              <a:rPr lang="en-US" altLang="ko-KR" dirty="0"/>
              <a:t>)</a:t>
            </a:r>
            <a:endParaRPr lang="zh-CN" altLang="en-US" dirty="0"/>
          </a:p>
          <a:p>
            <a:r>
              <a:rPr lang="zh-CN" altLang="en-US" sz="2400" dirty="0"/>
              <a:t>日  </a:t>
            </a:r>
            <a:r>
              <a:rPr lang="en-US" altLang="zh-CN" dirty="0"/>
              <a:t>sun;  il (</a:t>
            </a:r>
            <a:r>
              <a:rPr lang="ko-KR" altLang="en-US" dirty="0"/>
              <a:t>일</a:t>
            </a:r>
            <a:r>
              <a:rPr lang="en-US" altLang="ko-KR" dirty="0"/>
              <a:t>)</a:t>
            </a:r>
            <a:r>
              <a:rPr lang="zh-CN" altLang="en-US" sz="2400" dirty="0"/>
              <a:t> </a:t>
            </a:r>
            <a:endParaRPr lang="en-US" altLang="zh-CN" sz="2400" dirty="0"/>
          </a:p>
          <a:p>
            <a:r>
              <a:rPr lang="zh-CN" altLang="en-US" sz="2400" b="1" dirty="0">
                <a:highlight>
                  <a:srgbClr val="FFFF00"/>
                </a:highlight>
              </a:rPr>
              <a:t>召</a:t>
            </a:r>
            <a:r>
              <a:rPr lang="zh-CN" altLang="en-US" sz="2400" dirty="0"/>
              <a:t>  </a:t>
            </a:r>
            <a:r>
              <a:rPr lang="en-US" altLang="zh-CN" dirty="0"/>
              <a:t>summon;</a:t>
            </a:r>
            <a:r>
              <a:rPr lang="zh-CN" altLang="en-US" dirty="0"/>
              <a:t> </a:t>
            </a:r>
            <a:r>
              <a:rPr lang="en-US" altLang="zh-CN" dirty="0"/>
              <a:t>jo (</a:t>
            </a:r>
            <a:r>
              <a:rPr lang="ko-KR" altLang="en-US" dirty="0"/>
              <a:t>조</a:t>
            </a:r>
            <a:r>
              <a:rPr lang="en-US" altLang="ko-KR" dirty="0"/>
              <a:t>)</a:t>
            </a:r>
            <a:r>
              <a:rPr lang="zh-CN" altLang="en-US" dirty="0"/>
              <a:t>  </a:t>
            </a:r>
            <a:endParaRPr lang="en-US" altLang="zh-CN" dirty="0"/>
          </a:p>
          <a:p>
            <a:r>
              <a:rPr lang="zh-CN" altLang="en-US" sz="2400" b="1" dirty="0">
                <a:highlight>
                  <a:srgbClr val="FFFF00"/>
                </a:highlight>
              </a:rPr>
              <a:t>火</a:t>
            </a:r>
            <a:r>
              <a:rPr lang="zh-CN" altLang="en-US" sz="2400" dirty="0"/>
              <a:t>  </a:t>
            </a:r>
            <a:r>
              <a:rPr lang="en-US" altLang="zh-CN" dirty="0"/>
              <a:t>fire; </a:t>
            </a:r>
            <a:r>
              <a:rPr lang="en-US" altLang="zh-CN" dirty="0" err="1"/>
              <a:t>hua</a:t>
            </a:r>
            <a:r>
              <a:rPr lang="en-US" altLang="zh-CN" dirty="0"/>
              <a:t> (</a:t>
            </a:r>
            <a:r>
              <a:rPr lang="ko-KR" altLang="en-US" dirty="0"/>
              <a:t>화</a:t>
            </a:r>
            <a:r>
              <a:rPr lang="en-US" altLang="ko-KR" dirty="0"/>
              <a:t>)</a:t>
            </a:r>
          </a:p>
          <a:p>
            <a:r>
              <a:rPr lang="zh-CN" altLang="en-US" sz="2400" dirty="0"/>
              <a:t>        </a:t>
            </a:r>
          </a:p>
          <a:p>
            <a:r>
              <a:rPr lang="zh-CN" altLang="en-US" sz="2400" dirty="0"/>
              <a:t>囗  </a:t>
            </a:r>
            <a:r>
              <a:rPr lang="en-US" altLang="zh-CN" dirty="0"/>
              <a:t>circle;  </a:t>
            </a:r>
            <a:r>
              <a:rPr lang="en-US" altLang="zh-CN" dirty="0" err="1"/>
              <a:t>wi</a:t>
            </a:r>
            <a:r>
              <a:rPr lang="en-US" altLang="zh-CN" dirty="0"/>
              <a:t> (</a:t>
            </a:r>
            <a:r>
              <a:rPr lang="ko-KR" altLang="en-US" dirty="0"/>
              <a:t>위</a:t>
            </a:r>
            <a:r>
              <a:rPr lang="en-US" altLang="ko-KR" dirty="0"/>
              <a:t>)</a:t>
            </a:r>
            <a:endParaRPr lang="en-US" altLang="zh-CN" dirty="0"/>
          </a:p>
          <a:p>
            <a:r>
              <a:rPr lang="zh-CN" altLang="en-US" sz="2400" dirty="0"/>
              <a:t>一  </a:t>
            </a:r>
            <a:r>
              <a:rPr lang="en-US" altLang="zh-CN" dirty="0"/>
              <a:t>one; il (</a:t>
            </a:r>
            <a:r>
              <a:rPr lang="ko-KR" altLang="en-US" dirty="0"/>
              <a:t>일</a:t>
            </a:r>
            <a:r>
              <a:rPr lang="en-US" altLang="ko-KR" dirty="0"/>
              <a:t>)</a:t>
            </a:r>
            <a:endParaRPr lang="en-US" altLang="zh-CN" dirty="0"/>
          </a:p>
          <a:p>
            <a:r>
              <a:rPr lang="zh-CN" altLang="en-US" sz="2400" b="1" dirty="0">
                <a:highlight>
                  <a:srgbClr val="FFFF00"/>
                </a:highlight>
              </a:rPr>
              <a:t>刀</a:t>
            </a:r>
            <a:r>
              <a:rPr lang="zh-CN" altLang="en-US" sz="2400" dirty="0"/>
              <a:t>  </a:t>
            </a:r>
            <a:r>
              <a:rPr lang="en-US" altLang="zh-CN" dirty="0"/>
              <a:t>knife;  do (</a:t>
            </a:r>
            <a:r>
              <a:rPr lang="ko-KR" altLang="en-US" dirty="0"/>
              <a:t>도</a:t>
            </a:r>
            <a:r>
              <a:rPr lang="en-US" altLang="ko-KR" dirty="0"/>
              <a:t>)</a:t>
            </a:r>
            <a:r>
              <a:rPr lang="zh-CN" altLang="en-US" dirty="0"/>
              <a:t>    </a:t>
            </a:r>
            <a:endParaRPr lang="en-US" altLang="zh-CN" dirty="0"/>
          </a:p>
          <a:p>
            <a:r>
              <a:rPr lang="zh-CN" altLang="en-US" sz="2400" dirty="0"/>
              <a:t>口  </a:t>
            </a:r>
            <a:r>
              <a:rPr lang="en-US" altLang="zh-CN" dirty="0"/>
              <a:t>mouth; </a:t>
            </a:r>
            <a:r>
              <a:rPr lang="en-US" altLang="zh-CN" dirty="0" err="1"/>
              <a:t>gu</a:t>
            </a:r>
            <a:r>
              <a:rPr lang="en-US" altLang="zh-CN" dirty="0"/>
              <a:t> (</a:t>
            </a:r>
            <a:r>
              <a:rPr lang="ko-KR" altLang="en-US" dirty="0"/>
              <a:t>구</a:t>
            </a:r>
            <a:r>
              <a:rPr lang="en-US" altLang="ko-KR" dirty="0"/>
              <a:t>)</a:t>
            </a:r>
            <a:endParaRPr lang="en-US" altLang="zh-CN" dirty="0"/>
          </a:p>
          <a:p>
            <a:r>
              <a:rPr lang="zh-CN" altLang="en-US" sz="2400" b="1" dirty="0">
                <a:highlight>
                  <a:srgbClr val="FFFF00"/>
                </a:highlight>
              </a:rPr>
              <a:t>五</a:t>
            </a:r>
            <a:r>
              <a:rPr lang="zh-CN" altLang="en-US" sz="2400" dirty="0"/>
              <a:t>  </a:t>
            </a:r>
            <a:r>
              <a:rPr lang="en-US" altLang="zh-CN" dirty="0"/>
              <a:t>five (5); o (</a:t>
            </a:r>
            <a:r>
              <a:rPr lang="ko-KR" altLang="en-US" dirty="0"/>
              <a:t>오</a:t>
            </a:r>
            <a:r>
              <a:rPr lang="en-US" altLang="ko-KR" dirty="0"/>
              <a:t>) </a:t>
            </a:r>
            <a:endParaRPr lang="zh-CN" altLang="en-US" dirty="0"/>
          </a:p>
          <a:p>
            <a:r>
              <a:rPr lang="zh-CN" altLang="en-US" sz="2400" dirty="0"/>
              <a:t>二  </a:t>
            </a:r>
            <a:r>
              <a:rPr lang="en-US" altLang="zh-CN" dirty="0"/>
              <a:t>two (2); </a:t>
            </a:r>
            <a:r>
              <a:rPr lang="en-US" altLang="zh-CN" dirty="0" err="1"/>
              <a:t>i</a:t>
            </a:r>
            <a:r>
              <a:rPr lang="en-US" altLang="zh-CN" dirty="0"/>
              <a:t> (</a:t>
            </a:r>
            <a:r>
              <a:rPr lang="ko-KR" altLang="en-US" dirty="0"/>
              <a:t>이</a:t>
            </a:r>
            <a:r>
              <a:rPr lang="en-US" altLang="ko-KR" dirty="0"/>
              <a:t>)</a:t>
            </a:r>
            <a:r>
              <a:rPr lang="zh-CN" altLang="en-US" dirty="0"/>
              <a:t>  </a:t>
            </a:r>
            <a:endParaRPr lang="en-US" altLang="zh-CN" dirty="0"/>
          </a:p>
          <a:p>
            <a:r>
              <a:rPr lang="zh-CN" altLang="en-US" dirty="0"/>
              <a:t> </a:t>
            </a:r>
          </a:p>
        </p:txBody>
      </p:sp>
      <p:sp>
        <p:nvSpPr>
          <p:cNvPr id="10" name="Rectangle 9">
            <a:extLst>
              <a:ext uri="{FF2B5EF4-FFF2-40B4-BE49-F238E27FC236}">
                <a16:creationId xmlns:a16="http://schemas.microsoft.com/office/drawing/2014/main" id="{4F4EAE27-F99C-7FA6-2653-5FA99CE74E90}"/>
              </a:ext>
            </a:extLst>
          </p:cNvPr>
          <p:cNvSpPr/>
          <p:nvPr/>
        </p:nvSpPr>
        <p:spPr>
          <a:xfrm>
            <a:off x="9809018" y="3650673"/>
            <a:ext cx="214746" cy="221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46C815-9851-9A38-62FC-20E43FBF1C19}"/>
              </a:ext>
            </a:extLst>
          </p:cNvPr>
          <p:cNvSpPr/>
          <p:nvPr/>
        </p:nvSpPr>
        <p:spPr>
          <a:xfrm>
            <a:off x="10397836" y="3650673"/>
            <a:ext cx="214746" cy="221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C477C6-E56E-235B-269E-976F53ACC692}"/>
              </a:ext>
            </a:extLst>
          </p:cNvPr>
          <p:cNvSpPr/>
          <p:nvPr/>
        </p:nvSpPr>
        <p:spPr>
          <a:xfrm>
            <a:off x="10134600" y="3650673"/>
            <a:ext cx="214746" cy="221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645C821-3270-9A21-C6A7-CE7D9679809E}"/>
              </a:ext>
            </a:extLst>
          </p:cNvPr>
          <p:cNvPicPr>
            <a:picLocks noChangeAspect="1"/>
          </p:cNvPicPr>
          <p:nvPr/>
        </p:nvPicPr>
        <p:blipFill>
          <a:blip r:embed="rId2"/>
          <a:stretch>
            <a:fillRect/>
          </a:stretch>
        </p:blipFill>
        <p:spPr>
          <a:xfrm>
            <a:off x="9809018" y="2649537"/>
            <a:ext cx="788170" cy="974766"/>
          </a:xfrm>
          <a:prstGeom prst="rect">
            <a:avLst/>
          </a:prstGeom>
        </p:spPr>
      </p:pic>
      <p:sp>
        <p:nvSpPr>
          <p:cNvPr id="15" name="Rectangle 14">
            <a:extLst>
              <a:ext uri="{FF2B5EF4-FFF2-40B4-BE49-F238E27FC236}">
                <a16:creationId xmlns:a16="http://schemas.microsoft.com/office/drawing/2014/main" id="{BC73CB48-032F-4C88-4FCF-4A12335DD46D}"/>
              </a:ext>
            </a:extLst>
          </p:cNvPr>
          <p:cNvSpPr/>
          <p:nvPr/>
        </p:nvSpPr>
        <p:spPr>
          <a:xfrm>
            <a:off x="6674425" y="3775364"/>
            <a:ext cx="5115793" cy="2580986"/>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28EBF0AE-CD4F-011B-5AB3-DD9F52D5CA5E}"/>
              </a:ext>
            </a:extLst>
          </p:cNvPr>
          <p:cNvCxnSpPr/>
          <p:nvPr/>
        </p:nvCxnSpPr>
        <p:spPr>
          <a:xfrm flipH="1">
            <a:off x="2126673" y="2064327"/>
            <a:ext cx="1052945" cy="8312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CFE00C5-DD0F-D417-76A4-CE17FC46E533}"/>
              </a:ext>
            </a:extLst>
          </p:cNvPr>
          <p:cNvCxnSpPr/>
          <p:nvPr/>
        </p:nvCxnSpPr>
        <p:spPr>
          <a:xfrm>
            <a:off x="3879273" y="2701636"/>
            <a:ext cx="568036" cy="5541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92913AE-6AB5-FED8-2EF0-F70692CCF7E3}"/>
              </a:ext>
            </a:extLst>
          </p:cNvPr>
          <p:cNvCxnSpPr/>
          <p:nvPr/>
        </p:nvCxnSpPr>
        <p:spPr>
          <a:xfrm>
            <a:off x="4814455" y="3872345"/>
            <a:ext cx="408709" cy="484910"/>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BE0133C-5334-C541-903D-AE17C6E33100}"/>
              </a:ext>
            </a:extLst>
          </p:cNvPr>
          <p:cNvCxnSpPr/>
          <p:nvPr/>
        </p:nvCxnSpPr>
        <p:spPr>
          <a:xfrm flipH="1">
            <a:off x="1309255" y="3546764"/>
            <a:ext cx="270163" cy="609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748DE4A-12C8-4027-4B4A-9D90C2ECF230}"/>
              </a:ext>
            </a:extLst>
          </p:cNvPr>
          <p:cNvCxnSpPr/>
          <p:nvPr/>
        </p:nvCxnSpPr>
        <p:spPr>
          <a:xfrm>
            <a:off x="2320636" y="3429000"/>
            <a:ext cx="744680" cy="6442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E78EC3A-A14C-76D4-C4D7-9D5E355BFEF6}"/>
              </a:ext>
            </a:extLst>
          </p:cNvPr>
          <p:cNvCxnSpPr/>
          <p:nvPr/>
        </p:nvCxnSpPr>
        <p:spPr>
          <a:xfrm flipH="1">
            <a:off x="1059873" y="4904509"/>
            <a:ext cx="100829" cy="4710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22BB171-34C5-0EF6-B48E-994F2CF089FE}"/>
              </a:ext>
            </a:extLst>
          </p:cNvPr>
          <p:cNvCxnSpPr/>
          <p:nvPr/>
        </p:nvCxnSpPr>
        <p:spPr>
          <a:xfrm>
            <a:off x="1496291" y="4897582"/>
            <a:ext cx="422564" cy="6364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DA994A5-A8CE-067C-3C0D-A1D1FE41AFBC}"/>
              </a:ext>
            </a:extLst>
          </p:cNvPr>
          <p:cNvCxnSpPr/>
          <p:nvPr/>
        </p:nvCxnSpPr>
        <p:spPr>
          <a:xfrm>
            <a:off x="3332018" y="4953000"/>
            <a:ext cx="0" cy="4225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8B5E859-A28A-14F9-20FC-50A01E8AC5D9}"/>
              </a:ext>
            </a:extLst>
          </p:cNvPr>
          <p:cNvCxnSpPr/>
          <p:nvPr/>
        </p:nvCxnSpPr>
        <p:spPr>
          <a:xfrm>
            <a:off x="3636818" y="4620491"/>
            <a:ext cx="755073" cy="7550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Arrow: Left 33">
            <a:extLst>
              <a:ext uri="{FF2B5EF4-FFF2-40B4-BE49-F238E27FC236}">
                <a16:creationId xmlns:a16="http://schemas.microsoft.com/office/drawing/2014/main" id="{3FE1B6CE-01EC-4313-9C33-31A74C896926}"/>
              </a:ext>
            </a:extLst>
          </p:cNvPr>
          <p:cNvSpPr/>
          <p:nvPr/>
        </p:nvSpPr>
        <p:spPr>
          <a:xfrm>
            <a:off x="5269923" y="3099310"/>
            <a:ext cx="907473" cy="494480"/>
          </a:xfrm>
          <a:prstGeom prst="leftArrow">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a:extLst>
              <a:ext uri="{FF2B5EF4-FFF2-40B4-BE49-F238E27FC236}">
                <a16:creationId xmlns:a16="http://schemas.microsoft.com/office/drawing/2014/main" id="{5ECAEFAD-6E45-D3AB-A2BE-B6C2A41F13EA}"/>
              </a:ext>
            </a:extLst>
          </p:cNvPr>
          <p:cNvCxnSpPr/>
          <p:nvPr/>
        </p:nvCxnSpPr>
        <p:spPr>
          <a:xfrm flipH="1">
            <a:off x="8520545" y="2331926"/>
            <a:ext cx="464128" cy="4874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8A7AA3C-58A0-7E56-0CE8-2F3369C04E43}"/>
              </a:ext>
            </a:extLst>
          </p:cNvPr>
          <p:cNvCxnSpPr/>
          <p:nvPr/>
        </p:nvCxnSpPr>
        <p:spPr>
          <a:xfrm>
            <a:off x="9472661" y="2389909"/>
            <a:ext cx="551103" cy="443346"/>
          </a:xfrm>
          <a:prstGeom prst="straightConnector1">
            <a:avLst/>
          </a:prstGeom>
          <a:ln w="38100">
            <a:solidFill>
              <a:srgbClr val="FF0000"/>
            </a:solidFill>
            <a:prstDash val="dash"/>
            <a:tailEnd type="triangle"/>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39" name="Arrow: Right 38">
            <a:extLst>
              <a:ext uri="{FF2B5EF4-FFF2-40B4-BE49-F238E27FC236}">
                <a16:creationId xmlns:a16="http://schemas.microsoft.com/office/drawing/2014/main" id="{6A371CEC-B4F4-F775-56EE-D2CF7030B1FC}"/>
              </a:ext>
            </a:extLst>
          </p:cNvPr>
          <p:cNvSpPr/>
          <p:nvPr/>
        </p:nvSpPr>
        <p:spPr>
          <a:xfrm>
            <a:off x="6937662" y="2895600"/>
            <a:ext cx="976364" cy="543646"/>
          </a:xfrm>
          <a:prstGeom prst="rightArrow">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0D627E35-3525-4A2B-F252-19C7C2F12DB7}"/>
              </a:ext>
            </a:extLst>
          </p:cNvPr>
          <p:cNvCxnSpPr/>
          <p:nvPr/>
        </p:nvCxnSpPr>
        <p:spPr>
          <a:xfrm>
            <a:off x="6497782" y="1428558"/>
            <a:ext cx="0" cy="2346806"/>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942E6586-EBF8-252E-4291-F28FAB2CC3CF}"/>
              </a:ext>
            </a:extLst>
          </p:cNvPr>
          <p:cNvSpPr txBox="1"/>
          <p:nvPr/>
        </p:nvSpPr>
        <p:spPr>
          <a:xfrm>
            <a:off x="2822482" y="1462808"/>
            <a:ext cx="682712" cy="461665"/>
          </a:xfrm>
          <a:prstGeom prst="rect">
            <a:avLst/>
          </a:prstGeom>
          <a:noFill/>
        </p:spPr>
        <p:txBody>
          <a:bodyPr wrap="square" rtlCol="0">
            <a:spAutoFit/>
          </a:bodyPr>
          <a:lstStyle/>
          <a:p>
            <a:r>
              <a:rPr lang="en-US" sz="2400" b="1" dirty="0"/>
              <a:t>95</a:t>
            </a:r>
          </a:p>
        </p:txBody>
      </p:sp>
      <p:sp>
        <p:nvSpPr>
          <p:cNvPr id="43" name="TextBox 42">
            <a:extLst>
              <a:ext uri="{FF2B5EF4-FFF2-40B4-BE49-F238E27FC236}">
                <a16:creationId xmlns:a16="http://schemas.microsoft.com/office/drawing/2014/main" id="{D3AE55D9-D436-8002-B539-405BC2B95938}"/>
              </a:ext>
            </a:extLst>
          </p:cNvPr>
          <p:cNvSpPr txBox="1"/>
          <p:nvPr/>
        </p:nvSpPr>
        <p:spPr>
          <a:xfrm>
            <a:off x="9792661" y="906373"/>
            <a:ext cx="1210349" cy="461665"/>
          </a:xfrm>
          <a:prstGeom prst="rect">
            <a:avLst/>
          </a:prstGeom>
          <a:noFill/>
        </p:spPr>
        <p:txBody>
          <a:bodyPr wrap="square" rtlCol="0">
            <a:spAutoFit/>
          </a:bodyPr>
          <a:lstStyle/>
          <a:p>
            <a:r>
              <a:rPr lang="en-US" sz="2400" b="1" dirty="0"/>
              <a:t>96</a:t>
            </a:r>
          </a:p>
        </p:txBody>
      </p:sp>
      <p:sp>
        <p:nvSpPr>
          <p:cNvPr id="44" name="TextBox 43">
            <a:extLst>
              <a:ext uri="{FF2B5EF4-FFF2-40B4-BE49-F238E27FC236}">
                <a16:creationId xmlns:a16="http://schemas.microsoft.com/office/drawing/2014/main" id="{E5AED41C-7E59-D15F-BD6D-8436863D3194}"/>
              </a:ext>
            </a:extLst>
          </p:cNvPr>
          <p:cNvSpPr txBox="1"/>
          <p:nvPr/>
        </p:nvSpPr>
        <p:spPr>
          <a:xfrm>
            <a:off x="1021777" y="2859151"/>
            <a:ext cx="665018" cy="461665"/>
          </a:xfrm>
          <a:prstGeom prst="rect">
            <a:avLst/>
          </a:prstGeom>
          <a:noFill/>
        </p:spPr>
        <p:txBody>
          <a:bodyPr wrap="square" rtlCol="0">
            <a:spAutoFit/>
          </a:bodyPr>
          <a:lstStyle/>
          <a:p>
            <a:r>
              <a:rPr lang="en-US" sz="2400" b="1" dirty="0"/>
              <a:t>108</a:t>
            </a:r>
          </a:p>
        </p:txBody>
      </p:sp>
      <p:sp>
        <p:nvSpPr>
          <p:cNvPr id="45" name="TextBox 44">
            <a:extLst>
              <a:ext uri="{FF2B5EF4-FFF2-40B4-BE49-F238E27FC236}">
                <a16:creationId xmlns:a16="http://schemas.microsoft.com/office/drawing/2014/main" id="{DA7763B0-243E-D908-20E9-1396424701B4}"/>
              </a:ext>
            </a:extLst>
          </p:cNvPr>
          <p:cNvSpPr txBox="1"/>
          <p:nvPr/>
        </p:nvSpPr>
        <p:spPr>
          <a:xfrm>
            <a:off x="4689759" y="2588567"/>
            <a:ext cx="904013" cy="461665"/>
          </a:xfrm>
          <a:prstGeom prst="rect">
            <a:avLst/>
          </a:prstGeom>
          <a:noFill/>
        </p:spPr>
        <p:txBody>
          <a:bodyPr wrap="square" rtlCol="0">
            <a:spAutoFit/>
          </a:bodyPr>
          <a:lstStyle/>
          <a:p>
            <a:r>
              <a:rPr lang="en-US" sz="2400" b="1" dirty="0"/>
              <a:t>109</a:t>
            </a:r>
          </a:p>
        </p:txBody>
      </p:sp>
      <p:sp>
        <p:nvSpPr>
          <p:cNvPr id="46" name="TextBox 45">
            <a:extLst>
              <a:ext uri="{FF2B5EF4-FFF2-40B4-BE49-F238E27FC236}">
                <a16:creationId xmlns:a16="http://schemas.microsoft.com/office/drawing/2014/main" id="{90D22568-67A9-2C7E-F3B0-325F1A3C5EEF}"/>
              </a:ext>
            </a:extLst>
          </p:cNvPr>
          <p:cNvSpPr txBox="1"/>
          <p:nvPr/>
        </p:nvSpPr>
        <p:spPr>
          <a:xfrm>
            <a:off x="5827567" y="3966198"/>
            <a:ext cx="1014841" cy="461665"/>
          </a:xfrm>
          <a:prstGeom prst="rect">
            <a:avLst/>
          </a:prstGeom>
          <a:noFill/>
        </p:spPr>
        <p:txBody>
          <a:bodyPr wrap="square" rtlCol="0">
            <a:spAutoFit/>
          </a:bodyPr>
          <a:lstStyle/>
          <a:p>
            <a:r>
              <a:rPr lang="en-US" sz="2400" b="1" dirty="0"/>
              <a:t>110</a:t>
            </a:r>
          </a:p>
        </p:txBody>
      </p:sp>
      <p:sp>
        <p:nvSpPr>
          <p:cNvPr id="47" name="TextBox 46">
            <a:extLst>
              <a:ext uri="{FF2B5EF4-FFF2-40B4-BE49-F238E27FC236}">
                <a16:creationId xmlns:a16="http://schemas.microsoft.com/office/drawing/2014/main" id="{656127CD-EDB4-591D-C25B-DCB84CF681E4}"/>
              </a:ext>
            </a:extLst>
          </p:cNvPr>
          <p:cNvSpPr txBox="1"/>
          <p:nvPr/>
        </p:nvSpPr>
        <p:spPr>
          <a:xfrm>
            <a:off x="3546763" y="3950989"/>
            <a:ext cx="962891" cy="461665"/>
          </a:xfrm>
          <a:prstGeom prst="rect">
            <a:avLst/>
          </a:prstGeom>
          <a:noFill/>
        </p:spPr>
        <p:txBody>
          <a:bodyPr wrap="square" rtlCol="0">
            <a:spAutoFit/>
          </a:bodyPr>
          <a:lstStyle/>
          <a:p>
            <a:r>
              <a:rPr lang="en-US" sz="2400" b="1" dirty="0"/>
              <a:t>111</a:t>
            </a:r>
          </a:p>
        </p:txBody>
      </p:sp>
      <p:sp>
        <p:nvSpPr>
          <p:cNvPr id="48" name="TextBox 47">
            <a:extLst>
              <a:ext uri="{FF2B5EF4-FFF2-40B4-BE49-F238E27FC236}">
                <a16:creationId xmlns:a16="http://schemas.microsoft.com/office/drawing/2014/main" id="{4E6C36C0-BA98-9466-82B8-8D87DF5F77FE}"/>
              </a:ext>
            </a:extLst>
          </p:cNvPr>
          <p:cNvSpPr txBox="1"/>
          <p:nvPr/>
        </p:nvSpPr>
        <p:spPr>
          <a:xfrm>
            <a:off x="2435129" y="5126545"/>
            <a:ext cx="808568" cy="461665"/>
          </a:xfrm>
          <a:prstGeom prst="rect">
            <a:avLst/>
          </a:prstGeom>
          <a:noFill/>
        </p:spPr>
        <p:txBody>
          <a:bodyPr wrap="square" rtlCol="0">
            <a:spAutoFit/>
          </a:bodyPr>
          <a:lstStyle/>
          <a:p>
            <a:r>
              <a:rPr lang="en-US" sz="2400" b="1" dirty="0"/>
              <a:t>112</a:t>
            </a:r>
          </a:p>
        </p:txBody>
      </p:sp>
    </p:spTree>
    <p:extLst>
      <p:ext uri="{BB962C8B-B14F-4D97-AF65-F5344CB8AC3E}">
        <p14:creationId xmlns:p14="http://schemas.microsoft.com/office/powerpoint/2010/main" val="215749173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14607</TotalTime>
  <Words>6394</Words>
  <Application>Microsoft Office PowerPoint</Application>
  <PresentationFormat>Widescreen</PresentationFormat>
  <Paragraphs>600</Paragraphs>
  <Slides>26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Apple SD Gothic Neo</vt:lpstr>
      <vt:lpstr>DengXian</vt:lpstr>
      <vt:lpstr>DengXian</vt:lpstr>
      <vt:lpstr>等线 Light</vt:lpstr>
      <vt:lpstr>맑은 고딕</vt:lpstr>
      <vt:lpstr>新細明體</vt:lpstr>
      <vt:lpstr>Arial</vt:lpstr>
      <vt:lpstr>Calibri</vt:lpstr>
      <vt:lpstr>Calibri Light</vt:lpstr>
      <vt:lpstr>Times New Roman</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Curtis Steinmetz</dc:creator>
  <cp:lastModifiedBy>Curtis Steinmetz</cp:lastModifiedBy>
  <cp:revision>56</cp:revision>
  <dcterms:created xsi:type="dcterms:W3CDTF">2023-05-25T21:19:27Z</dcterms:created>
  <dcterms:modified xsi:type="dcterms:W3CDTF">2023-06-05T00:47:13Z</dcterms:modified>
</cp:coreProperties>
</file>