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91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2" r:id="rId11"/>
    <p:sldId id="303" r:id="rId12"/>
    <p:sldId id="304" r:id="rId13"/>
    <p:sldId id="305" r:id="rId14"/>
    <p:sldId id="301" r:id="rId15"/>
    <p:sldId id="309" r:id="rId16"/>
    <p:sldId id="306" r:id="rId17"/>
    <p:sldId id="307" r:id="rId18"/>
    <p:sldId id="30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A27C1-84DB-4083-B422-E0C71BDC4D4A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8E317-8472-4FA8-9947-D32B77BC4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2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2CD2C-8965-105D-A128-B1527A5CA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6B1211-891D-4DC1-2CAD-D1CFD7124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BA8BD-F915-817D-47FF-4087C033E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A2E4-CCDF-44F0-B0BB-8B012B2FB405}" type="datetime1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F2252-EF0B-3D78-0C9B-89164E7FA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Xuanzang's Heart Sutra in Sino-Korean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F9152-B674-3B56-27B0-3748A727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5997-C828-4424-9A40-96FB9233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6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DFCDE-A635-E4CE-13BB-C9630333B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BBF71C-345E-7D68-EC02-269F8200F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F735F-CABB-006B-F5E4-7ADF58A0D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9498-0F85-44E4-99CA-B315D7AF4793}" type="datetime1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E1830-1C72-CF9C-A608-425F30741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Xuanzang's Heart Sutra in Sino-Korean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F8686-618B-5498-A5EE-4009287AB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5997-C828-4424-9A40-96FB9233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3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BD4974-4560-E728-3B98-F14FD5D566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E09309-1113-7E6E-0B53-32F95BBC2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614FC-ED93-E8C9-99BD-0362A1136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E855-C06E-445F-9021-59CC59861C57}" type="datetime1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0460E-8C2E-55FB-4A20-BD93E2B54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Xuanzang's Heart Sutra in Sino-Korean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23EB-2333-30A3-928E-5BDEFAF49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5997-C828-4424-9A40-96FB9233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0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B84A5-70F0-9F1A-D7A1-2E8CD9132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0D5E6-4C7A-2757-2229-D9A51C643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64799-C00F-3675-A92A-17999DC58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760A-0338-4A8F-8B82-8FBFD46CC936}" type="datetime1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BACE4-0C13-9793-056E-1BB7DD511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Xuanzang's Heart Sutra in Sino-Korean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29213-35A6-6B76-3EC4-BF25296C3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5997-C828-4424-9A40-96FB9233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55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CA0EC-92B6-630A-AA25-D234939CF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2794C-970E-8AAD-F51A-7B07AF4F3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977E4-24D4-3270-DB59-6A557EFF2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0C06-F9EA-42A0-A4FC-126856C7A37A}" type="datetime1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62416-708E-A980-422D-F8DF458E0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Xuanzang's Heart Sutra in Sino-Korean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4994A-B151-9375-9540-F9D231156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5997-C828-4424-9A40-96FB9233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51ACE-6B54-2EDF-FE59-6AA78EBFE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6722F-EBE5-DCF2-292A-2AD4BBBC8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43894A-F61C-87C3-ED86-0BD2DA82B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A5F94-31FA-93C6-014B-DCCE3A72E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E419-8291-4830-A9DF-5284E13375C6}" type="datetime1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7568C-151D-196E-8EC4-AE8430B2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Xuanzang's Heart Sutra in Sino-Korean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01CA6-7FE6-6097-9747-016B52BD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5997-C828-4424-9A40-96FB9233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9A3AB-B000-5088-3CB8-598859741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935DC-485F-D819-BA28-A9272FB74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F22FC-69E6-FF79-9633-BAFA73BB4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DD4BCD-CAEF-4FD3-7206-416C9862F9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AD2547-6194-718C-7E9C-E4640E29BC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B87EF2-F03B-5365-5CCF-2AFEE933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14DE7-1494-4472-B930-7F91B123DE0A}" type="datetime1">
              <a:rPr lang="en-US" smtClean="0"/>
              <a:t>6/28/2023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AF0147-BA65-2F30-5427-E4ED71833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Xuanzang's Heart Sutra in Sino-Korean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284222-5E59-ECBA-23C7-F6B3B8380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5997-C828-4424-9A40-96FB9233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72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C459-447D-3AAC-CBF0-FFD2C0075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9E75F5-FD84-6952-8B25-78479754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091F-4680-44DF-9426-5352D7588671}" type="datetime1">
              <a:rPr lang="en-US" smtClean="0"/>
              <a:t>6/28/2023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807DA5-ADED-4C0F-28E6-E150D6C66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Xuanzang's Heart Sutra in Sino-Korean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92537B-51E5-DAFD-FEEA-F1F88971B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5997-C828-4424-9A40-96FB9233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4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001954-9D7D-B6D8-FD75-AA6E43E6F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C708-0BCD-482C-A94E-A22AC20D9F68}" type="datetime1">
              <a:rPr lang="en-US" smtClean="0"/>
              <a:t>6/28/2023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4CDCEB-E9C4-D2AD-1A80-40878A0A1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Xuanzang's Heart Sutra in Sino-Korean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8D910-AB2B-C370-DF70-2296C674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5997-C828-4424-9A40-96FB9233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1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96855-9245-3FB3-2C14-155C0C644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CF156-5FC4-8F74-3BC6-1899061EE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205B18-D296-FA51-8995-4822169CF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11855-F627-3089-BD16-A31047D16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EBF9-5914-4B80-8CB9-4A8B0E53BA1F}" type="datetime1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CE98C-197B-E4F7-1087-DA68221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Xuanzang's Heart Sutra in Sino-Korean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44D3F-4458-7D31-94FF-22C2A8F7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5997-C828-4424-9A40-96FB9233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2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C36A4-9F93-0FB4-567A-E063EFB15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9715B3-A32C-D81B-3727-7D790A08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BB9966-8026-694C-9CE8-BD41D9501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2BBE7-5FAB-29C5-7C35-9F19A40A4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DB0A-5391-409A-A926-FD5099361253}" type="datetime1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D17BC-9CD1-B4CA-1702-4B9A5D6A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Xuanzang's Heart Sutra in Sino-Korean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A2A31-77BB-FACC-4014-EE510FEE9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5997-C828-4424-9A40-96FB9233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1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0D14B1-F36E-493C-F79B-E80C17808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BCC3A-9F77-BFB1-432A-4DDFD8A2D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015FB-C9DF-D779-AA08-BE2ED47E6E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83EE1-BC0C-44E4-8F1E-D19E7AB49A80}" type="datetime1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96D1D-2AD9-7B93-FAF3-22F6312123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Xuanzang's Heart Sutra in Sino-Korean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DD67C-A31A-42D7-0042-0B4C29C8F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75997-C828-4424-9A40-96FB9233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9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&#346;&#257;riputra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amazon.com/Students-Dictionary-Classical-Medieval-Chinese/dp/9004499393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how+to+say+internet+in+chines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azon.com/Chinese-Character-Cognates-Mandarin-Japanese/dp/099409115X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&#346;&#257;riputr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CA6CEC-62E7-76A9-DFCC-AF32B2CFB39D}"/>
              </a:ext>
            </a:extLst>
          </p:cNvPr>
          <p:cNvSpPr txBox="1"/>
          <p:nvPr/>
        </p:nvSpPr>
        <p:spPr>
          <a:xfrm>
            <a:off x="91677" y="100575"/>
            <a:ext cx="12008644" cy="53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5.0  			  			               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(Xuanzang's Heart Sutra, Lesson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Five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26B7C2-F898-0744-53E2-EE69742F0428}"/>
              </a:ext>
            </a:extLst>
          </p:cNvPr>
          <p:cNvSpPr txBox="1"/>
          <p:nvPr/>
        </p:nvSpPr>
        <p:spPr>
          <a:xfrm>
            <a:off x="278677" y="633477"/>
            <a:ext cx="8984076" cy="5799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4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度</a:t>
            </a:r>
            <a:r>
              <a:rPr lang="en-US" altLang="zh-CN" sz="4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4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一</a:t>
            </a:r>
            <a:r>
              <a:rPr lang="en-US" altLang="zh-CN" sz="4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4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切</a:t>
            </a:r>
            <a:r>
              <a:rPr lang="en-US" altLang="zh-CN" sz="4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4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苦</a:t>
            </a:r>
            <a:r>
              <a:rPr lang="en-US" altLang="zh-CN" sz="4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4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厄</a:t>
            </a:r>
            <a:r>
              <a:rPr lang="en-US" altLang="zh-CN" sz="48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en-US" altLang="zh-CN" sz="4800" b="1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(3)</a:t>
            </a:r>
            <a:endParaRPr lang="en-US" sz="4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a typeface="DengXian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sz="2800" b="1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o il </a:t>
            </a:r>
            <a:r>
              <a:rPr lang="en-US" sz="2800" b="1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che</a:t>
            </a:r>
            <a:r>
              <a:rPr lang="en-US" sz="2800" b="1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go aek   </a:t>
            </a:r>
            <a:r>
              <a:rPr lang="en-US" altLang="ko-KR" sz="2800" b="1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ko-KR" altLang="en-US" sz="2800" b="1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도일체고액</a:t>
            </a:r>
            <a:r>
              <a:rPr lang="en-US" altLang="ko-KR" sz="2800" b="1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endParaRPr lang="en-US" sz="2800" b="1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-------------------------------------------------------------------------------------------------------------------------------------------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4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舍</a:t>
            </a:r>
            <a:r>
              <a:rPr lang="en-US" altLang="zh-CN" sz="4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4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利子色不異空</a:t>
            </a:r>
            <a:r>
              <a:rPr lang="en-US" altLang="zh-CN" sz="4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en-US" altLang="zh-CN" sz="4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(4)</a:t>
            </a:r>
            <a:endParaRPr lang="en-US" altLang="zh-CN" sz="1600" b="1" dirty="0">
              <a:solidFill>
                <a:srgbClr val="FF0000"/>
              </a:solidFill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ea typeface="DengXian" panose="02010600030101010101" pitchFamily="2" charset="-122"/>
                <a:cs typeface="Times New Roman" panose="02020603050405020304" pitchFamily="18" charset="0"/>
              </a:rPr>
              <a:t>sa    </a:t>
            </a:r>
            <a:r>
              <a:rPr lang="en-US" altLang="zh-CN" sz="2800" b="1" dirty="0" err="1">
                <a:ea typeface="DengXian" panose="02010600030101010101" pitchFamily="2" charset="-122"/>
                <a:cs typeface="Times New Roman" panose="02020603050405020304" pitchFamily="18" charset="0"/>
              </a:rPr>
              <a:t>ri</a:t>
            </a:r>
            <a:r>
              <a:rPr lang="en-US" altLang="zh-CN" sz="2800" b="1" dirty="0">
                <a:ea typeface="DengXian" panose="02010600030101010101" pitchFamily="2" charset="-122"/>
                <a:cs typeface="Times New Roman" panose="02020603050405020304" pitchFamily="18" charset="0"/>
              </a:rPr>
              <a:t>   ja </a:t>
            </a:r>
            <a:r>
              <a:rPr lang="en-US" altLang="zh-CN" sz="2800" b="1" dirty="0" err="1">
                <a:ea typeface="DengXian" panose="02010600030101010101" pitchFamily="2" charset="-122"/>
                <a:cs typeface="Times New Roman" panose="02020603050405020304" pitchFamily="18" charset="0"/>
              </a:rPr>
              <a:t>saek</a:t>
            </a:r>
            <a:r>
              <a:rPr lang="en-US" altLang="zh-CN" sz="2800" b="1" dirty="0">
                <a:ea typeface="DengXian" panose="02010600030101010101" pitchFamily="2" charset="-122"/>
                <a:cs typeface="Times New Roman" panose="02020603050405020304" pitchFamily="18" charset="0"/>
              </a:rPr>
              <a:t> bur  i  gong  (</a:t>
            </a:r>
            <a:r>
              <a:rPr lang="ko-KR" altLang="en-US" sz="2800" b="1" dirty="0">
                <a:latin typeface="+mj-ea"/>
                <a:ea typeface="+mj-ea"/>
                <a:cs typeface="Times New Roman" panose="02020603050405020304" pitchFamily="18" charset="0"/>
              </a:rPr>
              <a:t>사리자색불이공</a:t>
            </a:r>
            <a:r>
              <a:rPr lang="en-US" altLang="ko-KR" sz="2800" b="1" dirty="0"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endParaRPr lang="en-US" sz="2800" b="1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 b="1" dirty="0">
                <a:solidFill>
                  <a:srgbClr val="FF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-------------------------------------------------------------------------------------------------------------------------------------------</a:t>
            </a:r>
            <a:endParaRPr lang="en-US" sz="1200" dirty="0">
              <a:solidFill>
                <a:srgbClr val="FF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4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空 不 異 色 色 即 是 空</a:t>
            </a:r>
            <a:r>
              <a:rPr lang="en-US" altLang="zh-CN" sz="4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4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(5)</a:t>
            </a:r>
            <a:endParaRPr lang="en-US" altLang="zh-CN" sz="4800" b="1" dirty="0">
              <a:solidFill>
                <a:srgbClr val="FF0000"/>
              </a:solidFill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ea typeface="DengXian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en-US" altLang="zh-CN" sz="2800" b="1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ong bur i </a:t>
            </a:r>
            <a:r>
              <a:rPr lang="en-US" altLang="zh-CN" sz="2800" b="1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saek</a:t>
            </a:r>
            <a:r>
              <a:rPr lang="en-US" altLang="zh-CN" sz="2800" b="1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saek</a:t>
            </a:r>
            <a:r>
              <a:rPr lang="en-US" altLang="zh-CN" sz="2800" b="1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ea typeface="DengXian" panose="02010600030101010101" pitchFamily="2" charset="-122"/>
                <a:cs typeface="Times New Roman" panose="02020603050405020304" pitchFamily="18" charset="0"/>
              </a:rPr>
              <a:t>j</a:t>
            </a:r>
            <a:r>
              <a:rPr lang="en-US" altLang="zh-CN" sz="2800" b="1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euk</a:t>
            </a:r>
            <a:r>
              <a:rPr lang="en-US" altLang="zh-CN" sz="2800" b="1" dirty="0"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ea typeface="DengXian" panose="02010600030101010101" pitchFamily="2" charset="-122"/>
                <a:cs typeface="Times New Roman" panose="02020603050405020304" pitchFamily="18" charset="0"/>
              </a:rPr>
              <a:t>shi</a:t>
            </a:r>
            <a:r>
              <a:rPr lang="en-US" altLang="zh-CN" sz="2800" b="1" dirty="0">
                <a:ea typeface="DengXian" panose="02010600030101010101" pitchFamily="2" charset="-122"/>
                <a:cs typeface="Times New Roman" panose="02020603050405020304" pitchFamily="18" charset="0"/>
              </a:rPr>
              <a:t> gong  </a:t>
            </a:r>
            <a:r>
              <a:rPr lang="en-US" altLang="zh-CN" sz="2800" b="1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ko-KR" altLang="en-US" sz="2800" b="1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공불이색색즉시공</a:t>
            </a:r>
            <a:r>
              <a:rPr lang="en-US" altLang="ko-KR" sz="2800" b="1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)</a:t>
            </a:r>
            <a:endParaRPr lang="en-US" altLang="zh-CN" sz="2800" b="1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 b="1" dirty="0">
                <a:solidFill>
                  <a:srgbClr val="FF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-------------------------------------------------------------------------------------------------------------------------------------------</a:t>
            </a:r>
            <a:r>
              <a:rPr lang="en-US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1200" dirty="0">
              <a:solidFill>
                <a:srgbClr val="FF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4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空 即 是 色</a:t>
            </a:r>
            <a:r>
              <a:rPr lang="en-US" altLang="zh-CN" sz="4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4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(6)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gong </a:t>
            </a:r>
            <a:r>
              <a:rPr lang="en-US" sz="2800" b="1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jeuk</a:t>
            </a:r>
            <a:r>
              <a:rPr lang="en-US" sz="2800" b="1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shi</a:t>
            </a:r>
            <a:r>
              <a:rPr lang="en-US" sz="2800" b="1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saek</a:t>
            </a:r>
            <a:r>
              <a:rPr lang="en-US" sz="2800" b="1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sz="2800" b="1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ko-KR" altLang="en-US" sz="2800" b="1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공즉시색</a:t>
            </a:r>
            <a:r>
              <a:rPr lang="en-US" altLang="ko-KR" sz="2800" b="1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endParaRPr lang="en-US" sz="2800" b="1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4C0FB1-24F2-B4B0-02B4-F372AE584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7284" y="6399787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Xuanzang's Heart Sutra in Sino-Korean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B41877-0139-63BE-A670-E6E801B0C0FE}"/>
              </a:ext>
            </a:extLst>
          </p:cNvPr>
          <p:cNvSpPr txBox="1"/>
          <p:nvPr/>
        </p:nvSpPr>
        <p:spPr>
          <a:xfrm>
            <a:off x="9420024" y="951430"/>
            <a:ext cx="2493299" cy="1567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 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16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6	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160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Jul 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Aug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 2		Oct 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 4		Dec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Jan 6	Feb 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4ADE8A3-AA83-4D40-6E4F-2D63A8BE5F1B}"/>
              </a:ext>
            </a:extLst>
          </p:cNvPr>
          <p:cNvSpPr/>
          <p:nvPr/>
        </p:nvSpPr>
        <p:spPr>
          <a:xfrm>
            <a:off x="9420024" y="801452"/>
            <a:ext cx="2517641" cy="1810120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7A313F-425E-D281-BF32-E45A422275D5}"/>
              </a:ext>
            </a:extLst>
          </p:cNvPr>
          <p:cNvSpPr txBox="1"/>
          <p:nvPr/>
        </p:nvSpPr>
        <p:spPr>
          <a:xfrm>
            <a:off x="9564336" y="2866875"/>
            <a:ext cx="23733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Class schedule:</a:t>
            </a:r>
          </a:p>
          <a:p>
            <a:pPr algn="ctr"/>
            <a:r>
              <a:rPr lang="en-US" sz="1600" b="1" dirty="0"/>
              <a:t>3:00 to 3:35 pm </a:t>
            </a:r>
          </a:p>
          <a:p>
            <a:pPr algn="ctr"/>
            <a:r>
              <a:rPr lang="en-US" sz="1600" dirty="0"/>
              <a:t>first session</a:t>
            </a:r>
          </a:p>
          <a:p>
            <a:pPr algn="ctr"/>
            <a:r>
              <a:rPr lang="en-US" sz="1600" dirty="0"/>
              <a:t>--- 5 minute break ---</a:t>
            </a:r>
          </a:p>
          <a:p>
            <a:pPr algn="ctr"/>
            <a:r>
              <a:rPr lang="en-US" sz="1600" b="1" dirty="0"/>
              <a:t>3:40 to 4:15 pm</a:t>
            </a:r>
          </a:p>
          <a:p>
            <a:pPr algn="ctr"/>
            <a:r>
              <a:rPr lang="en-US" sz="1600" dirty="0"/>
              <a:t>second session</a:t>
            </a:r>
          </a:p>
          <a:p>
            <a:pPr algn="ctr"/>
            <a:r>
              <a:rPr lang="en-US" sz="1600" dirty="0"/>
              <a:t>--- 10 minute break ---</a:t>
            </a:r>
          </a:p>
          <a:p>
            <a:pPr algn="ctr"/>
            <a:r>
              <a:rPr lang="en-US" sz="1600" b="1" dirty="0"/>
              <a:t>4:25 to 5:00 pm</a:t>
            </a:r>
          </a:p>
          <a:p>
            <a:pPr algn="ctr"/>
            <a:r>
              <a:rPr lang="en-US" sz="1600" dirty="0"/>
              <a:t>third session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8518966-5BA4-178F-D729-3D9F3C47993F}"/>
              </a:ext>
            </a:extLst>
          </p:cNvPr>
          <p:cNvSpPr/>
          <p:nvPr/>
        </p:nvSpPr>
        <p:spPr>
          <a:xfrm>
            <a:off x="9777525" y="2779546"/>
            <a:ext cx="1979046" cy="246934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47C2EC-8138-5E53-C518-D086D87194E2}"/>
              </a:ext>
            </a:extLst>
          </p:cNvPr>
          <p:cNvSpPr txBox="1"/>
          <p:nvPr/>
        </p:nvSpPr>
        <p:spPr>
          <a:xfrm>
            <a:off x="7606038" y="978648"/>
            <a:ext cx="14606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Heart</a:t>
            </a:r>
          </a:p>
          <a:p>
            <a:r>
              <a:rPr lang="en-US" sz="3200" b="1" dirty="0"/>
              <a:t>Sutra</a:t>
            </a:r>
          </a:p>
          <a:p>
            <a:r>
              <a:rPr lang="en-US" sz="3200" b="1" dirty="0"/>
              <a:t>Lesson</a:t>
            </a:r>
          </a:p>
          <a:p>
            <a:r>
              <a:rPr lang="en-US" sz="3200" b="1" dirty="0"/>
              <a:t>Five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3B96CC-C2E3-336A-DED0-DE52BB5E7D42}"/>
              </a:ext>
            </a:extLst>
          </p:cNvPr>
          <p:cNvSpPr/>
          <p:nvPr/>
        </p:nvSpPr>
        <p:spPr>
          <a:xfrm>
            <a:off x="7414169" y="807256"/>
            <a:ext cx="1652534" cy="2404886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14676C-72C6-6217-0A58-8BD261596F35}"/>
              </a:ext>
            </a:extLst>
          </p:cNvPr>
          <p:cNvSpPr txBox="1"/>
          <p:nvPr/>
        </p:nvSpPr>
        <p:spPr>
          <a:xfrm>
            <a:off x="6037365" y="5267877"/>
            <a:ext cx="3933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 this lesson we cover </a:t>
            </a:r>
          </a:p>
          <a:p>
            <a:pPr algn="ctr"/>
            <a:r>
              <a:rPr lang="en-US" sz="2400" b="1" dirty="0"/>
              <a:t>lines 3 though 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9BC620-7C52-8E53-6F14-388C4F39F5C6}"/>
              </a:ext>
            </a:extLst>
          </p:cNvPr>
          <p:cNvSpPr/>
          <p:nvPr/>
        </p:nvSpPr>
        <p:spPr>
          <a:xfrm>
            <a:off x="6417375" y="5175199"/>
            <a:ext cx="3146961" cy="996805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94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565D41-EB17-6B99-6E80-0B79B150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Xuanzang's Heart Sutra in Sino-Korean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80DAF8-303D-5A2A-2951-FF4CAB25D5CE}"/>
              </a:ext>
            </a:extLst>
          </p:cNvPr>
          <p:cNvSpPr txBox="1"/>
          <p:nvPr/>
        </p:nvSpPr>
        <p:spPr>
          <a:xfrm>
            <a:off x="446314" y="669428"/>
            <a:ext cx="6447972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苦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= </a:t>
            </a:r>
            <a:r>
              <a:rPr kumimoji="0" lang="en-US" altLang="zh-CN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grass + old (</a:t>
            </a:r>
            <a:r>
              <a:rPr lang="zh-CN" altLang="en-US" sz="4400" b="1" i="0" dirty="0">
                <a:solidFill>
                  <a:srgbClr val="000000"/>
                </a:solidFill>
                <a:effectLst/>
              </a:rPr>
              <a:t>艹</a:t>
            </a:r>
            <a:r>
              <a:rPr lang="en-US" altLang="zh-CN" sz="4400" b="1" i="0" dirty="0">
                <a:solidFill>
                  <a:srgbClr val="000000"/>
                </a:solidFill>
                <a:effectLst/>
              </a:rPr>
              <a:t>+</a:t>
            </a:r>
            <a:r>
              <a:rPr lang="zh-CN" altLang="en-US" sz="4400" b="1" i="0" dirty="0">
                <a:solidFill>
                  <a:srgbClr val="000000"/>
                </a:solidFill>
                <a:effectLst/>
              </a:rPr>
              <a:t>古</a:t>
            </a:r>
            <a:r>
              <a:rPr lang="en-US" altLang="zh-CN" sz="4400" b="0" i="0" dirty="0">
                <a:solidFill>
                  <a:srgbClr val="000000"/>
                </a:solidFill>
                <a:effectLst/>
              </a:rPr>
              <a:t>)</a:t>
            </a:r>
          </a:p>
          <a:p>
            <a:r>
              <a:rPr kumimoji="0" lang="en-US" altLang="zh-CN" sz="4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ea typeface="DengXian" panose="02010600030101010101" pitchFamily="2" charset="-122"/>
                <a:cs typeface="+mn-cs"/>
              </a:rPr>
              <a:t>	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艹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=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cho (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초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);  </a:t>
            </a:r>
            <a:r>
              <a:rPr lang="zh-CN" altLang="en-US" sz="3200" b="1" i="0" dirty="0">
                <a:solidFill>
                  <a:srgbClr val="000000"/>
                </a:solidFill>
                <a:effectLst/>
              </a:rPr>
              <a:t>古 </a:t>
            </a:r>
            <a:r>
              <a:rPr lang="en-US" altLang="zh-CN" sz="3200" b="1" i="0" dirty="0">
                <a:solidFill>
                  <a:srgbClr val="000000"/>
                </a:solidFill>
                <a:effectLst/>
              </a:rPr>
              <a:t>= go (</a:t>
            </a:r>
            <a:r>
              <a:rPr lang="ko-KR" altLang="en-US" sz="3200" b="1" i="0" dirty="0">
                <a:solidFill>
                  <a:srgbClr val="000000"/>
                </a:solidFill>
                <a:effectLst/>
              </a:rPr>
              <a:t>고</a:t>
            </a:r>
            <a:r>
              <a:rPr lang="en-US" altLang="ko-KR" sz="3200" b="1" i="0" dirty="0">
                <a:solidFill>
                  <a:srgbClr val="000000"/>
                </a:solidFill>
                <a:effectLst/>
              </a:rPr>
              <a:t>)</a:t>
            </a:r>
            <a:endParaRPr lang="en-US" altLang="zh-TW" sz="3200" b="1" dirty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TW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	</a:t>
            </a:r>
            <a:r>
              <a:rPr lang="zh-TW" altLang="en-US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艹</a:t>
            </a:r>
            <a:r>
              <a:rPr lang="en-US" altLang="zh-TW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: </a:t>
            </a:r>
            <a:r>
              <a:rPr lang="zh-TW" altLang="en-US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若菩苦觀薩蘊夢藐</a:t>
            </a:r>
            <a:endParaRPr lang="en-US" altLang="zh-TW" sz="3200" b="1" dirty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	(</a:t>
            </a:r>
            <a:r>
              <a:rPr lang="zh-CN" altLang="en-US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䒑</a:t>
            </a:r>
            <a:r>
              <a:rPr lang="en-US" altLang="zh-CN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: </a:t>
            </a:r>
            <a:r>
              <a:rPr lang="zh-TW" altLang="en-US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諦意識竟菩道</a:t>
            </a:r>
            <a:r>
              <a:rPr lang="en-US" altLang="zh-TW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)</a:t>
            </a:r>
            <a:endParaRPr lang="en-US" altLang="zh-CN" sz="3200" b="1" dirty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	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古</a:t>
            </a:r>
            <a:r>
              <a:rPr lang="en-US" altLang="zh-CN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: </a:t>
            </a:r>
            <a:r>
              <a:rPr lang="zh-CN" altLang="en-US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故苦舍</a:t>
            </a:r>
            <a:endParaRPr lang="en-US" altLang="zh-CN" sz="3200" b="1" dirty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zh-CN" sz="2400" b="1" dirty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厄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= </a:t>
            </a:r>
            <a:r>
              <a:rPr kumimoji="0" lang="en-US" altLang="zh-CN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cliff + seal 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(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厂 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+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㔾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	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厂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=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DengXian" panose="02010600030101010101" pitchFamily="2" charset="-122"/>
                <a:cs typeface="+mn-cs"/>
              </a:rPr>
              <a:t>han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DengXian" panose="02010600030101010101" pitchFamily="2" charset="-122"/>
                <a:cs typeface="+mn-cs"/>
              </a:rPr>
              <a:t> (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한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DengXian" panose="02010600030101010101" pitchFamily="2" charset="-122"/>
                <a:cs typeface="+mn-cs"/>
              </a:rPr>
              <a:t>);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DengXian" panose="02010600030101010101" pitchFamily="2" charset="-122"/>
                <a:cs typeface="+mn-cs"/>
              </a:rPr>
              <a:t>㔾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=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jeol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(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절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)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  <a:p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	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厂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(not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广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):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厄波婆薩虛耨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  <a:p>
            <a:r>
              <a:rPr lang="en-US" altLang="zh-CN" sz="3200" b="1" dirty="0"/>
              <a:t>	</a:t>
            </a:r>
            <a:r>
              <a:rPr lang="zh-CN" altLang="en-US" sz="3200" b="1" dirty="0"/>
              <a:t>㔾</a:t>
            </a:r>
            <a:r>
              <a:rPr lang="en-US" altLang="zh-CN" sz="3200" b="1" dirty="0"/>
              <a:t>: </a:t>
            </a:r>
            <a:r>
              <a:rPr lang="zh-CN" altLang="en-US" sz="3200" b="1" dirty="0"/>
              <a:t>厄     </a:t>
            </a:r>
            <a:r>
              <a:rPr lang="en-US" altLang="zh-CN" sz="3200" b="1" dirty="0"/>
              <a:t>(</a:t>
            </a:r>
            <a:r>
              <a:rPr lang="zh-CN" altLang="en-US" sz="3200" b="1" dirty="0"/>
              <a:t>卩</a:t>
            </a:r>
            <a:r>
              <a:rPr lang="en-US" altLang="zh-CN" sz="3200" b="1" dirty="0"/>
              <a:t>: </a:t>
            </a:r>
            <a:r>
              <a:rPr lang="zh-CN" altLang="en-US" sz="3200" b="1" dirty="0"/>
              <a:t>即</a:t>
            </a:r>
            <a:r>
              <a:rPr lang="en-US" altLang="zh-CN" sz="3200" b="1" dirty="0"/>
              <a:t>)</a:t>
            </a:r>
            <a:endParaRPr lang="en-US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667A72-C41F-5B59-B993-99D0104C9345}"/>
              </a:ext>
            </a:extLst>
          </p:cNvPr>
          <p:cNvSpPr txBox="1"/>
          <p:nvPr/>
        </p:nvSpPr>
        <p:spPr>
          <a:xfrm>
            <a:off x="174170" y="136525"/>
            <a:ext cx="11879943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5.9                          			  	                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Xuanzang's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Heart Sutra, Lesson Five)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EAED79-4D5E-5577-4095-9ADB6D29954A}"/>
              </a:ext>
            </a:extLst>
          </p:cNvPr>
          <p:cNvSpPr txBox="1"/>
          <p:nvPr/>
        </p:nvSpPr>
        <p:spPr>
          <a:xfrm>
            <a:off x="7340600" y="1884344"/>
            <a:ext cx="44050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+mn-ea"/>
              </a:rPr>
              <a:t>度 一 切 苦 厄  </a:t>
            </a:r>
            <a:r>
              <a:rPr lang="en-US" altLang="zh-CN" sz="3200" b="1" dirty="0">
                <a:latin typeface="+mn-ea"/>
              </a:rPr>
              <a:t>Line 3</a:t>
            </a:r>
          </a:p>
          <a:p>
            <a:r>
              <a:rPr lang="en-US" altLang="zh-CN" b="1" dirty="0"/>
              <a:t>save(d)</a:t>
            </a:r>
            <a:r>
              <a:rPr lang="zh-CN" altLang="en-US" b="1" dirty="0"/>
              <a:t> </a:t>
            </a:r>
            <a:r>
              <a:rPr lang="en-US" altLang="zh-CN" b="1" dirty="0"/>
              <a:t>(from) all suffering (and) distress</a:t>
            </a:r>
          </a:p>
          <a:p>
            <a:endParaRPr lang="en-US" altLang="zh-CN" sz="2400" b="1" dirty="0">
              <a:latin typeface="+mn-ea"/>
            </a:endParaRPr>
          </a:p>
          <a:p>
            <a:r>
              <a:rPr lang="zh-CN" altLang="en-US" sz="3200" b="1" dirty="0">
                <a:latin typeface="+mn-ea"/>
              </a:rPr>
              <a:t>能除 一 切 苦  </a:t>
            </a:r>
            <a:r>
              <a:rPr lang="en-US" altLang="zh-CN" sz="3200" b="1" dirty="0">
                <a:latin typeface="+mn-ea"/>
              </a:rPr>
              <a:t>Line 26</a:t>
            </a:r>
          </a:p>
          <a:p>
            <a:r>
              <a:rPr lang="en-US" altLang="zh-CN" b="1" dirty="0"/>
              <a:t>able to relieve all suffering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能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=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neung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 (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n-cs"/>
              </a:rPr>
              <a:t>능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); be able to; can</a:t>
            </a:r>
          </a:p>
          <a:p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能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=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厶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+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月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+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匕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+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匕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pitchFamily="2" charset="-122"/>
              <a:cs typeface="+mn-cs"/>
            </a:endParaRPr>
          </a:p>
          <a:p>
            <a:endParaRPr lang="en-US" altLang="zh-CN" sz="2400" b="1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除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=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je (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제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); 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to get rid of; remove</a:t>
            </a:r>
            <a:endParaRPr lang="en-US" altLang="zh-CN" dirty="0"/>
          </a:p>
          <a:p>
            <a:r>
              <a:rPr lang="zh-CN" altLang="en-US" sz="2400" b="1" dirty="0">
                <a:latin typeface="+mn-ea"/>
              </a:rPr>
              <a:t>除 </a:t>
            </a:r>
            <a:r>
              <a:rPr lang="en-US" altLang="zh-CN" sz="2400" b="1" dirty="0">
                <a:latin typeface="+mn-ea"/>
              </a:rPr>
              <a:t>= </a:t>
            </a:r>
            <a:r>
              <a:rPr lang="zh-CN" altLang="en-US" sz="2400" b="1" dirty="0">
                <a:latin typeface="+mn-ea"/>
              </a:rPr>
              <a:t>阝 </a:t>
            </a:r>
            <a:r>
              <a:rPr lang="en-US" altLang="zh-CN" sz="2400" b="1" dirty="0">
                <a:latin typeface="+mn-ea"/>
              </a:rPr>
              <a:t>+ </a:t>
            </a:r>
            <a:r>
              <a:rPr lang="zh-CN" altLang="en-US" sz="2400" b="1" dirty="0">
                <a:latin typeface="+mn-ea"/>
              </a:rPr>
              <a:t>亼 </a:t>
            </a:r>
            <a:r>
              <a:rPr lang="en-US" altLang="zh-CN" sz="2400" b="1" dirty="0">
                <a:latin typeface="+mn-ea"/>
              </a:rPr>
              <a:t>+ </a:t>
            </a:r>
            <a:r>
              <a:rPr lang="zh-CN" altLang="en-US" sz="2400" b="1" dirty="0">
                <a:latin typeface="+mn-ea"/>
              </a:rPr>
              <a:t>小</a:t>
            </a:r>
            <a:endParaRPr lang="en-US" sz="2400" b="1" dirty="0">
              <a:latin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71A388-3507-90B7-635F-22B6CAB3DAE5}"/>
              </a:ext>
            </a:extLst>
          </p:cNvPr>
          <p:cNvSpPr txBox="1"/>
          <p:nvPr/>
        </p:nvSpPr>
        <p:spPr>
          <a:xfrm>
            <a:off x="7340600" y="890213"/>
            <a:ext cx="3944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"All suffering" (</a:t>
            </a:r>
            <a:r>
              <a:rPr lang="zh-CN" altLang="en-US" dirty="0"/>
              <a:t>一 切 苦 </a:t>
            </a:r>
            <a:r>
              <a:rPr lang="en-US" altLang="zh-CN" dirty="0"/>
              <a:t>) occurs once near the beginning – and again near the end: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1BB416-316A-EBC5-6B14-4F10AC1AA02E}"/>
              </a:ext>
            </a:extLst>
          </p:cNvPr>
          <p:cNvSpPr/>
          <p:nvPr/>
        </p:nvSpPr>
        <p:spPr>
          <a:xfrm>
            <a:off x="7249886" y="812800"/>
            <a:ext cx="4325257" cy="547274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7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D9BC5E-BEB8-E0A4-BD24-6DCEDEBDF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Xuanzang's Heart Sutra in Sino-Korean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4701C4-A852-27C2-1CC6-9011BA43600B}"/>
              </a:ext>
            </a:extLst>
          </p:cNvPr>
          <p:cNvSpPr txBox="1"/>
          <p:nvPr/>
        </p:nvSpPr>
        <p:spPr>
          <a:xfrm>
            <a:off x="762001" y="431800"/>
            <a:ext cx="6364514" cy="7273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舍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利 子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/>
          </a:p>
          <a:p>
            <a:pPr>
              <a:spcAft>
                <a:spcPts val="1600"/>
              </a:spcAft>
            </a:pPr>
            <a:r>
              <a:rPr lang="en-US" altLang="zh-CN" sz="200" b="1" dirty="0"/>
              <a:t>g</a:t>
            </a:r>
            <a:r>
              <a:rPr lang="zh-CN" altLang="en-US" sz="3600" b="1" dirty="0"/>
              <a:t>舍</a:t>
            </a:r>
            <a:r>
              <a:rPr lang="zh-CN" altLang="en-US" dirty="0"/>
              <a:t> </a:t>
            </a:r>
            <a:r>
              <a:rPr lang="en-US" altLang="zh-CN" sz="1600" dirty="0"/>
              <a:t>(sa, </a:t>
            </a:r>
            <a:r>
              <a:rPr lang="ko-KR" altLang="en-US" sz="1600" dirty="0"/>
              <a:t>사</a:t>
            </a:r>
            <a:r>
              <a:rPr lang="en-US" altLang="ko-KR" sz="1600" dirty="0"/>
              <a:t>; lodging)</a:t>
            </a:r>
            <a:r>
              <a:rPr lang="zh-CN" altLang="en-US" sz="2000" dirty="0"/>
              <a:t> </a:t>
            </a:r>
            <a:r>
              <a:rPr lang="en-US" altLang="zh-CN" sz="2000" b="1" dirty="0"/>
              <a:t>=</a:t>
            </a:r>
            <a:r>
              <a:rPr lang="en-US" altLang="zh-CN" sz="2000" dirty="0"/>
              <a:t> </a:t>
            </a:r>
            <a:r>
              <a:rPr lang="zh-CN" altLang="en-US" sz="3600" b="1" dirty="0"/>
              <a:t>人</a:t>
            </a:r>
            <a:r>
              <a:rPr lang="zh-CN" altLang="en-US" sz="1600" b="1" dirty="0"/>
              <a:t> </a:t>
            </a:r>
            <a:r>
              <a:rPr lang="en-US" altLang="zh-CN" sz="1600" dirty="0"/>
              <a:t>(in,  </a:t>
            </a:r>
            <a:r>
              <a:rPr lang="ko-KR" altLang="en-US" sz="1600" dirty="0"/>
              <a:t>인</a:t>
            </a:r>
            <a:r>
              <a:rPr lang="en-US" altLang="ko-KR" sz="1600" dirty="0"/>
              <a:t>;  person)</a:t>
            </a:r>
            <a:r>
              <a:rPr lang="zh-CN" altLang="en-US" sz="2400" b="1" dirty="0"/>
              <a:t>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+</a:t>
            </a:r>
            <a:r>
              <a:rPr lang="zh-CN" altLang="en-US" sz="2400" b="1" dirty="0"/>
              <a:t> </a:t>
            </a:r>
            <a:r>
              <a:rPr lang="zh-CN" altLang="en-US" sz="3600" b="1" dirty="0"/>
              <a:t>舌 </a:t>
            </a:r>
            <a:r>
              <a:rPr lang="en-US" altLang="zh-CN" sz="1600" dirty="0"/>
              <a:t>(</a:t>
            </a:r>
            <a:r>
              <a:rPr lang="en-US" altLang="zh-CN" sz="1600" dirty="0" err="1"/>
              <a:t>seol</a:t>
            </a:r>
            <a:r>
              <a:rPr lang="en-US" altLang="zh-CN" sz="1600" dirty="0"/>
              <a:t>,</a:t>
            </a:r>
            <a:r>
              <a:rPr lang="ko-KR" altLang="en-US" sz="1600" dirty="0"/>
              <a:t>설</a:t>
            </a:r>
            <a:r>
              <a:rPr lang="en-US" altLang="ko-KR" sz="1600" dirty="0"/>
              <a:t>;  tongue)</a:t>
            </a:r>
            <a:endParaRPr lang="zh-CN" altLang="en-US" sz="1600" dirty="0"/>
          </a:p>
          <a:p>
            <a:pPr>
              <a:spcAft>
                <a:spcPts val="1600"/>
              </a:spcAft>
            </a:pPr>
            <a:r>
              <a:rPr lang="zh-CN" altLang="en-US" sz="3600" b="1" dirty="0"/>
              <a:t>利</a:t>
            </a:r>
            <a:r>
              <a:rPr lang="zh-CN" altLang="en-US" dirty="0"/>
              <a:t> </a:t>
            </a:r>
            <a:r>
              <a:rPr lang="en-US" altLang="zh-CN" sz="1600" dirty="0"/>
              <a:t>(li, </a:t>
            </a:r>
            <a:r>
              <a:rPr lang="ko-KR" altLang="en-US" sz="1600" dirty="0"/>
              <a:t>리</a:t>
            </a:r>
            <a:r>
              <a:rPr lang="en-US" altLang="ko-KR" sz="1600" dirty="0"/>
              <a:t>;  sharp) </a:t>
            </a:r>
            <a:r>
              <a:rPr lang="en-US" altLang="ko-KR" sz="2800" b="1" dirty="0"/>
              <a:t>=</a:t>
            </a:r>
            <a:r>
              <a:rPr lang="en-US" altLang="ko-KR" dirty="0"/>
              <a:t> </a:t>
            </a:r>
            <a:r>
              <a:rPr lang="zh-CN" altLang="en-US" sz="3600" b="1" dirty="0"/>
              <a:t>禾</a:t>
            </a:r>
            <a:r>
              <a:rPr lang="zh-CN" altLang="en-US" dirty="0"/>
              <a:t> </a:t>
            </a:r>
            <a:r>
              <a:rPr lang="en-US" altLang="zh-CN" sz="1600" dirty="0"/>
              <a:t>(</a:t>
            </a:r>
            <a:r>
              <a:rPr lang="en-US" altLang="zh-CN" sz="1600" dirty="0" err="1"/>
              <a:t>hwa</a:t>
            </a:r>
            <a:r>
              <a:rPr lang="en-US" altLang="zh-CN" sz="1600" dirty="0"/>
              <a:t>, </a:t>
            </a:r>
            <a:r>
              <a:rPr lang="ko-KR" altLang="en-US" sz="1600" dirty="0"/>
              <a:t>화</a:t>
            </a:r>
            <a:r>
              <a:rPr lang="en-US" altLang="ko-KR" sz="1600" dirty="0"/>
              <a:t>;  grain) </a:t>
            </a:r>
            <a:r>
              <a:rPr lang="en-US" altLang="ko-KR" sz="2800" b="1" dirty="0"/>
              <a:t>+</a:t>
            </a:r>
            <a:r>
              <a:rPr lang="zh-CN" altLang="en-US" sz="3600" b="1" dirty="0"/>
              <a:t>刂</a:t>
            </a:r>
            <a:r>
              <a:rPr lang="zh-CN" altLang="en-US" dirty="0"/>
              <a:t> </a:t>
            </a:r>
            <a:r>
              <a:rPr lang="en-US" altLang="zh-CN" sz="1600" dirty="0"/>
              <a:t>(do, </a:t>
            </a:r>
            <a:r>
              <a:rPr lang="ko-KR" altLang="en-US" sz="1600" dirty="0"/>
              <a:t>도</a:t>
            </a:r>
            <a:r>
              <a:rPr lang="en-US" altLang="ko-KR" sz="1600" dirty="0"/>
              <a:t>;  blade)</a:t>
            </a:r>
            <a:endParaRPr lang="en-US" altLang="zh-CN" sz="1600" dirty="0"/>
          </a:p>
          <a:p>
            <a:pPr>
              <a:spcAft>
                <a:spcPts val="1600"/>
              </a:spcAft>
            </a:pPr>
            <a:r>
              <a:rPr lang="zh-CN" altLang="en-US" sz="3600" b="1" dirty="0"/>
              <a:t>子</a:t>
            </a:r>
            <a:r>
              <a:rPr lang="zh-CN" altLang="en-US" dirty="0"/>
              <a:t> </a:t>
            </a:r>
            <a:r>
              <a:rPr lang="en-US" altLang="zh-CN" sz="1600" dirty="0"/>
              <a:t>(ja, </a:t>
            </a:r>
            <a:r>
              <a:rPr lang="ko-KR" altLang="en-US" sz="1600" dirty="0"/>
              <a:t>자</a:t>
            </a:r>
            <a:r>
              <a:rPr lang="en-US" altLang="ko-KR" sz="1600" dirty="0"/>
              <a:t>;  master)</a:t>
            </a:r>
            <a:r>
              <a:rPr lang="en-US" altLang="ko-KR" dirty="0"/>
              <a:t> </a:t>
            </a:r>
            <a:r>
              <a:rPr lang="en-US" altLang="ko-KR" sz="2800" b="1" dirty="0"/>
              <a:t>=</a:t>
            </a:r>
            <a:r>
              <a:rPr lang="en-US" altLang="ko-KR" dirty="0"/>
              <a:t>  </a:t>
            </a:r>
            <a:r>
              <a:rPr lang="zh-CN" altLang="en-US" sz="3600" b="1" dirty="0"/>
              <a:t>了</a:t>
            </a:r>
            <a:r>
              <a:rPr lang="zh-CN" altLang="en-US" dirty="0"/>
              <a:t> </a:t>
            </a:r>
            <a:r>
              <a:rPr lang="en-US" altLang="zh-CN" sz="1600" dirty="0"/>
              <a:t>(</a:t>
            </a:r>
            <a:r>
              <a:rPr lang="en-US" altLang="zh-CN" sz="1600" dirty="0" err="1"/>
              <a:t>yo</a:t>
            </a:r>
            <a:r>
              <a:rPr lang="en-US" altLang="zh-CN" sz="1600" dirty="0"/>
              <a:t>, </a:t>
            </a:r>
            <a:r>
              <a:rPr lang="ko-KR" altLang="en-US" sz="1600" dirty="0"/>
              <a:t>요</a:t>
            </a:r>
            <a:r>
              <a:rPr lang="en-US" altLang="ko-KR" sz="1600" dirty="0"/>
              <a:t>;  perfective) </a:t>
            </a:r>
            <a:r>
              <a:rPr lang="en-US" altLang="ko-KR" sz="2800" b="1" dirty="0"/>
              <a:t>+</a:t>
            </a:r>
            <a:r>
              <a:rPr lang="en-US" altLang="ko-KR" dirty="0"/>
              <a:t> </a:t>
            </a:r>
            <a:r>
              <a:rPr lang="zh-CN" altLang="en-US" sz="3600" b="1" dirty="0"/>
              <a:t>一</a:t>
            </a:r>
            <a:r>
              <a:rPr lang="zh-CN" altLang="en-US" dirty="0"/>
              <a:t> </a:t>
            </a:r>
            <a:r>
              <a:rPr lang="en-US" altLang="zh-CN" sz="1600" dirty="0"/>
              <a:t>(il, </a:t>
            </a:r>
            <a:r>
              <a:rPr lang="ko-KR" altLang="en-US" sz="1600" dirty="0"/>
              <a:t>일</a:t>
            </a:r>
            <a:r>
              <a:rPr lang="en-US" altLang="ko-KR" sz="1600" dirty="0"/>
              <a:t>; one)</a:t>
            </a:r>
            <a:endParaRPr lang="en-US" altLang="zh-CN" sz="1600" dirty="0"/>
          </a:p>
          <a:p>
            <a:pPr>
              <a:spcAft>
                <a:spcPts val="1600"/>
              </a:spcAft>
            </a:pPr>
            <a:r>
              <a:rPr lang="en-US" altLang="zh-CN" sz="2000" dirty="0"/>
              <a:t>The first two characters, </a:t>
            </a:r>
            <a:r>
              <a:rPr lang="zh-CN" altLang="en-US" sz="2800" b="1" dirty="0"/>
              <a:t>舍 利</a:t>
            </a:r>
            <a:r>
              <a:rPr lang="zh-CN" altLang="en-US" sz="2000" dirty="0"/>
              <a:t> </a:t>
            </a:r>
            <a:r>
              <a:rPr lang="en-US" altLang="zh-CN" sz="2000" dirty="0"/>
              <a:t>, are used for their phonetic value: "sa </a:t>
            </a:r>
            <a:r>
              <a:rPr lang="en-US" altLang="zh-CN" sz="2000" dirty="0" err="1"/>
              <a:t>ri</a:t>
            </a:r>
            <a:r>
              <a:rPr lang="en-US" altLang="zh-CN" sz="2000" dirty="0"/>
              <a:t>". The third character,</a:t>
            </a:r>
            <a:r>
              <a:rPr lang="en-US" altLang="zh-CN" sz="2800" b="1" dirty="0"/>
              <a:t> </a:t>
            </a:r>
            <a:r>
              <a:rPr lang="zh-CN" altLang="en-US" sz="2800" b="1" dirty="0"/>
              <a:t>子 </a:t>
            </a:r>
            <a:r>
              <a:rPr lang="en-US" altLang="zh-CN" sz="2000" dirty="0"/>
              <a:t>(ja), is the traditional title given to honored teachers such as Confucius (</a:t>
            </a:r>
            <a:r>
              <a:rPr lang="zh-CN" altLang="en-US" sz="2800" b="1" dirty="0"/>
              <a:t>孔子</a:t>
            </a:r>
            <a:r>
              <a:rPr lang="en-US" altLang="zh-CN" sz="2000" dirty="0"/>
              <a:t>, gong-ja, "Master Gong"), and Mencius (</a:t>
            </a:r>
            <a:r>
              <a:rPr lang="zh-CN" altLang="en-US" sz="2800" b="1" dirty="0"/>
              <a:t>孟子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maeng</a:t>
            </a:r>
            <a:r>
              <a:rPr lang="en-US" altLang="zh-CN" sz="2000" dirty="0"/>
              <a:t>-ja, "Master Maeng").</a:t>
            </a:r>
            <a:endParaRPr lang="zh-CN" altLang="en-US" sz="2000" dirty="0"/>
          </a:p>
          <a:p>
            <a:pPr>
              <a:spcAft>
                <a:spcPts val="1600"/>
              </a:spcAft>
            </a:pPr>
            <a:endParaRPr lang="en-US" sz="1600" dirty="0"/>
          </a:p>
          <a:p>
            <a:pPr>
              <a:spcAft>
                <a:spcPts val="1600"/>
              </a:spcAft>
            </a:pP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5456BD-A90A-D333-3047-32C8593B5FFE}"/>
              </a:ext>
            </a:extLst>
          </p:cNvPr>
          <p:cNvSpPr txBox="1"/>
          <p:nvPr/>
        </p:nvSpPr>
        <p:spPr>
          <a:xfrm>
            <a:off x="130629" y="31091"/>
            <a:ext cx="12061371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5.10                          			  	      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Xuanzang's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Heart Sutra, Lesson Five)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24DCFE-7BAA-87DA-D3BF-D8397F4F3A65}"/>
              </a:ext>
            </a:extLst>
          </p:cNvPr>
          <p:cNvSpPr txBox="1"/>
          <p:nvPr/>
        </p:nvSpPr>
        <p:spPr>
          <a:xfrm>
            <a:off x="7670801" y="706791"/>
            <a:ext cx="412205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character usually translated into English as "profit" in the famous dialog between Mencius and </a:t>
            </a:r>
            <a:r>
              <a:rPr lang="en-US" b="0" i="0" dirty="0">
                <a:solidFill>
                  <a:srgbClr val="373737"/>
                </a:solidFill>
                <a:effectLst/>
                <a:latin typeface="Alegreya"/>
              </a:rPr>
              <a:t>King Hui of Liang is </a:t>
            </a:r>
            <a:r>
              <a:rPr lang="zh-CN" altLang="en-US" b="1" i="0" dirty="0">
                <a:solidFill>
                  <a:srgbClr val="373737"/>
                </a:solidFill>
                <a:effectLst/>
                <a:latin typeface="Alegreya"/>
              </a:rPr>
              <a:t>利</a:t>
            </a:r>
            <a:r>
              <a:rPr lang="en-US" altLang="zh-CN" i="0" dirty="0">
                <a:solidFill>
                  <a:srgbClr val="373737"/>
                </a:solidFill>
                <a:effectLst/>
                <a:latin typeface="Alegreya"/>
              </a:rPr>
              <a:t>. Note the striking similarity between this dialog and the one between Bodhidharma and King Wu of Liang.</a:t>
            </a:r>
            <a:endParaRPr lang="en-US" dirty="0"/>
          </a:p>
          <a:p>
            <a:endParaRPr lang="en-US" dirty="0"/>
          </a:p>
          <a:p>
            <a:r>
              <a:rPr lang="en-US" i="1" dirty="0"/>
              <a:t>The king said, "Venerable sir, you have not considered a thousand li too far to come. Surely you have some means to </a:t>
            </a:r>
            <a:r>
              <a:rPr lang="en-US" b="1" i="1" dirty="0"/>
              <a:t>profit</a:t>
            </a:r>
            <a:r>
              <a:rPr lang="en-US" i="1" dirty="0"/>
              <a:t> our state?" Mencius replied: “Why must the king speak of </a:t>
            </a:r>
            <a:r>
              <a:rPr lang="en-US" b="1" i="1" dirty="0"/>
              <a:t>profit</a:t>
            </a:r>
            <a:r>
              <a:rPr lang="en-US" i="1" dirty="0"/>
              <a:t>? I have only teachings concerning humaneness and rightness. If the king says, 'How can I </a:t>
            </a:r>
            <a:r>
              <a:rPr lang="en-US" b="1" i="1" dirty="0"/>
              <a:t>profit</a:t>
            </a:r>
            <a:r>
              <a:rPr lang="en-US" i="1" dirty="0"/>
              <a:t> my state?' the officers will say, 'How can I </a:t>
            </a:r>
            <a:r>
              <a:rPr lang="en-US" b="1" i="1" dirty="0"/>
              <a:t>profit</a:t>
            </a:r>
            <a:r>
              <a:rPr lang="en-US" i="1" dirty="0"/>
              <a:t> my house?' and the gentlemen and the common people will say, 'How can I </a:t>
            </a:r>
            <a:r>
              <a:rPr lang="en-US" b="1" i="1" dirty="0"/>
              <a:t>profit</a:t>
            </a:r>
            <a:r>
              <a:rPr lang="en-US" i="1" dirty="0"/>
              <a:t> myself?' Those above and those below will compete with one another for </a:t>
            </a:r>
            <a:r>
              <a:rPr lang="en-US" b="1" i="1" dirty="0"/>
              <a:t>profit</a:t>
            </a:r>
            <a:r>
              <a:rPr lang="en-US" i="1" dirty="0"/>
              <a:t>, and the state will be imperiled. </a:t>
            </a:r>
          </a:p>
          <a:p>
            <a:r>
              <a:rPr lang="en-US" i="1" dirty="0"/>
              <a:t>[Mencius 1.1]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8F8868-32C3-AC59-DC2B-27B107BBE557}"/>
              </a:ext>
            </a:extLst>
          </p:cNvPr>
          <p:cNvSpPr/>
          <p:nvPr/>
        </p:nvSpPr>
        <p:spPr>
          <a:xfrm>
            <a:off x="7620000" y="706791"/>
            <a:ext cx="4281714" cy="585366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80190C-346E-AB08-3033-21A1C7FB7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97542"/>
            <a:ext cx="3346733" cy="17171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78696C-FF02-F8A1-6606-84D844D35A34}"/>
              </a:ext>
            </a:extLst>
          </p:cNvPr>
          <p:cNvSpPr txBox="1"/>
          <p:nvPr/>
        </p:nvSpPr>
        <p:spPr>
          <a:xfrm>
            <a:off x="1088571" y="1252967"/>
            <a:ext cx="3142290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depicting the Buddha teaching the Abhidharma to his mother in </a:t>
            </a:r>
            <a:r>
              <a:rPr lang="en-US" sz="1100" dirty="0" err="1"/>
              <a:t>Triastrimsa</a:t>
            </a:r>
            <a:r>
              <a:rPr lang="en-US" sz="1100" dirty="0"/>
              <a:t> Heaven, which he would later dictate to </a:t>
            </a:r>
            <a:r>
              <a:rPr lang="en-US" sz="1100" dirty="0" err="1"/>
              <a:t>Shariputra</a:t>
            </a:r>
            <a:r>
              <a:rPr lang="en-US" sz="1100" dirty="0"/>
              <a:t>.</a:t>
            </a:r>
          </a:p>
          <a:p>
            <a:r>
              <a:rPr lang="en-US" sz="1050" dirty="0">
                <a:hlinkClick r:id="rId3"/>
              </a:rPr>
              <a:t>https://en.wikipedia.org/wiki/Śāriputra</a:t>
            </a:r>
            <a:endParaRPr lang="en-US" sz="105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A682EB-3D5E-96C4-AE35-28A281ECF282}"/>
              </a:ext>
            </a:extLst>
          </p:cNvPr>
          <p:cNvSpPr/>
          <p:nvPr/>
        </p:nvSpPr>
        <p:spPr>
          <a:xfrm>
            <a:off x="1088571" y="232229"/>
            <a:ext cx="6364515" cy="182699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0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83AEDE-A909-4E75-2F7D-2B3102A5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Xuanzang's Heart Sutra in Sino-Korean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9E2BC1-C4A6-C096-9938-956EEF3EA627}"/>
              </a:ext>
            </a:extLst>
          </p:cNvPr>
          <p:cNvSpPr txBox="1"/>
          <p:nvPr/>
        </p:nvSpPr>
        <p:spPr>
          <a:xfrm>
            <a:off x="435428" y="674913"/>
            <a:ext cx="7387772" cy="2759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色 不 異 空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空 不 異 色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1000" dirty="0"/>
          </a:p>
          <a:p>
            <a:pPr>
              <a:spcAft>
                <a:spcPts val="800"/>
              </a:spcAft>
            </a:pPr>
            <a:r>
              <a:rPr lang="zh-CN" altLang="en-US" sz="3200" b="1" dirty="0"/>
              <a:t>色</a:t>
            </a:r>
            <a:r>
              <a:rPr lang="zh-CN" altLang="en-US" sz="3200" dirty="0"/>
              <a:t> </a:t>
            </a:r>
            <a:r>
              <a:rPr lang="en-US" altLang="zh-CN" sz="1600" dirty="0"/>
              <a:t>(</a:t>
            </a:r>
            <a:r>
              <a:rPr lang="en-US" altLang="zh-CN" sz="1600" dirty="0" err="1"/>
              <a:t>saek</a:t>
            </a:r>
            <a:r>
              <a:rPr lang="en-US" altLang="zh-CN" sz="1600" dirty="0"/>
              <a:t>, </a:t>
            </a:r>
            <a:r>
              <a:rPr lang="ko-KR" altLang="en-US" sz="1600" dirty="0"/>
              <a:t>색</a:t>
            </a:r>
            <a:r>
              <a:rPr lang="en-US" altLang="ko-KR" sz="1600" dirty="0"/>
              <a:t>;  form, color)</a:t>
            </a:r>
            <a:r>
              <a:rPr lang="en-US" altLang="ko-KR" sz="3200" dirty="0"/>
              <a:t> </a:t>
            </a:r>
            <a:r>
              <a:rPr lang="en-US" altLang="zh-CN" sz="3200" b="1" dirty="0"/>
              <a:t>= </a:t>
            </a:r>
            <a:r>
              <a:rPr lang="zh-CN" altLang="en-US" sz="3200" b="1" dirty="0"/>
              <a:t>⺈</a:t>
            </a:r>
            <a:r>
              <a:rPr lang="en-US" altLang="zh-CN" sz="1600" dirty="0"/>
              <a:t>(do, </a:t>
            </a:r>
            <a:r>
              <a:rPr lang="ko-KR" altLang="en-US" sz="1600" dirty="0"/>
              <a:t>도</a:t>
            </a:r>
            <a:r>
              <a:rPr lang="en-US" altLang="ko-KR" sz="1600" dirty="0"/>
              <a:t>;  blade)</a:t>
            </a:r>
            <a:r>
              <a:rPr lang="en-US" altLang="ko-KR" sz="3200" dirty="0"/>
              <a:t> </a:t>
            </a:r>
            <a:r>
              <a:rPr lang="zh-CN" altLang="en-US" sz="3200" dirty="0"/>
              <a:t> </a:t>
            </a:r>
            <a:r>
              <a:rPr lang="en-US" altLang="zh-CN" sz="3200" b="1" dirty="0"/>
              <a:t>+ </a:t>
            </a:r>
            <a:r>
              <a:rPr lang="zh-CN" altLang="en-US" sz="3200" b="1" dirty="0"/>
              <a:t>巴</a:t>
            </a:r>
            <a:r>
              <a:rPr lang="zh-CN" altLang="en-US" sz="3200" dirty="0"/>
              <a:t> </a:t>
            </a:r>
            <a:r>
              <a:rPr lang="en-US" altLang="zh-CN" sz="1600" dirty="0"/>
              <a:t>(pa, </a:t>
            </a:r>
            <a:r>
              <a:rPr lang="ko-KR" altLang="en-US" sz="1600" dirty="0"/>
              <a:t>파</a:t>
            </a:r>
            <a:r>
              <a:rPr lang="en-US" altLang="ko-KR" sz="1600" dirty="0"/>
              <a:t>;  huge snake)</a:t>
            </a:r>
            <a:r>
              <a:rPr lang="en-US" altLang="ko-KR" sz="3200" dirty="0"/>
              <a:t> </a:t>
            </a:r>
            <a:endParaRPr lang="en-US" altLang="zh-CN" sz="3200" dirty="0"/>
          </a:p>
          <a:p>
            <a:pPr>
              <a:spcAft>
                <a:spcPts val="800"/>
              </a:spcAft>
            </a:pPr>
            <a:r>
              <a:rPr lang="zh-CN" altLang="en-US" sz="3200" b="1" dirty="0"/>
              <a:t>不</a:t>
            </a:r>
            <a:r>
              <a:rPr lang="zh-CN" altLang="en-US" sz="3200" dirty="0"/>
              <a:t> </a:t>
            </a:r>
            <a:r>
              <a:rPr lang="en-US" altLang="zh-CN" sz="1600" dirty="0"/>
              <a:t>(bur/</a:t>
            </a:r>
            <a:r>
              <a:rPr lang="en-US" altLang="zh-CN" sz="1600" dirty="0" err="1"/>
              <a:t>bu</a:t>
            </a:r>
            <a:r>
              <a:rPr lang="en-US" altLang="zh-CN" sz="1600" dirty="0"/>
              <a:t>, </a:t>
            </a:r>
            <a:r>
              <a:rPr lang="ko-KR" altLang="en-US" sz="1600" dirty="0"/>
              <a:t>불</a:t>
            </a:r>
            <a:r>
              <a:rPr lang="en-US" altLang="ko-KR" sz="1600" dirty="0"/>
              <a:t>/</a:t>
            </a:r>
            <a:r>
              <a:rPr lang="ko-KR" altLang="en-US" sz="1600" dirty="0"/>
              <a:t>부</a:t>
            </a:r>
            <a:r>
              <a:rPr lang="en-US" altLang="ko-KR" sz="1600" dirty="0"/>
              <a:t>;  no, not)</a:t>
            </a:r>
            <a:endParaRPr lang="en-US" altLang="zh-CN" sz="1600" dirty="0"/>
          </a:p>
          <a:p>
            <a:pPr>
              <a:spcAft>
                <a:spcPts val="800"/>
              </a:spcAft>
            </a:pPr>
            <a:r>
              <a:rPr lang="zh-CN" altLang="en-US" sz="3200" b="1" dirty="0"/>
              <a:t>異 </a:t>
            </a:r>
            <a:r>
              <a:rPr lang="en-US" altLang="zh-CN" sz="1600" dirty="0"/>
              <a:t>(i, </a:t>
            </a:r>
            <a:r>
              <a:rPr lang="ko-KR" altLang="en-US" sz="1600" dirty="0"/>
              <a:t>이</a:t>
            </a:r>
            <a:r>
              <a:rPr lang="en-US" altLang="ko-KR" sz="1600" dirty="0"/>
              <a:t>;  different)</a:t>
            </a:r>
            <a:r>
              <a:rPr lang="en-US" altLang="ko-KR" sz="3200" dirty="0"/>
              <a:t> </a:t>
            </a:r>
            <a:r>
              <a:rPr lang="en-US" altLang="zh-CN" sz="3200" b="1" dirty="0"/>
              <a:t>= </a:t>
            </a:r>
            <a:r>
              <a:rPr lang="zh-CN" altLang="en-US" sz="3200" b="1" dirty="0"/>
              <a:t>田</a:t>
            </a:r>
            <a:r>
              <a:rPr lang="zh-CN" altLang="en-US" sz="3200" dirty="0"/>
              <a:t> </a:t>
            </a:r>
            <a:r>
              <a:rPr lang="en-US" altLang="zh-CN" sz="1600" dirty="0"/>
              <a:t>(jeon, </a:t>
            </a:r>
            <a:r>
              <a:rPr lang="ko-KR" altLang="en-US" sz="1600" dirty="0"/>
              <a:t>전</a:t>
            </a:r>
            <a:r>
              <a:rPr lang="en-US" altLang="ko-KR" sz="1600" dirty="0"/>
              <a:t>;  field)</a:t>
            </a:r>
            <a:r>
              <a:rPr lang="en-US" altLang="ko-KR" sz="3200" dirty="0"/>
              <a:t> </a:t>
            </a:r>
            <a:r>
              <a:rPr lang="en-US" altLang="zh-CN" sz="3200" b="1" dirty="0"/>
              <a:t>+ </a:t>
            </a:r>
            <a:r>
              <a:rPr lang="zh-CN" altLang="en-US" sz="3200" b="1" dirty="0"/>
              <a:t>共</a:t>
            </a:r>
            <a:r>
              <a:rPr lang="zh-CN" altLang="en-US" sz="3200" dirty="0"/>
              <a:t> </a:t>
            </a:r>
            <a:r>
              <a:rPr lang="en-US" altLang="zh-CN" sz="1600" dirty="0"/>
              <a:t>(gong, </a:t>
            </a:r>
            <a:r>
              <a:rPr lang="ko-KR" altLang="en-US" sz="1600" dirty="0"/>
              <a:t>공</a:t>
            </a:r>
            <a:r>
              <a:rPr lang="en-US" altLang="ko-KR" sz="1600" dirty="0"/>
              <a:t>;  together)</a:t>
            </a:r>
            <a:r>
              <a:rPr lang="en-US" altLang="ko-KR" sz="32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6F983-0C3A-15C4-3EF6-434093232043}"/>
              </a:ext>
            </a:extLst>
          </p:cNvPr>
          <p:cNvSpPr txBox="1"/>
          <p:nvPr/>
        </p:nvSpPr>
        <p:spPr>
          <a:xfrm>
            <a:off x="159657" y="136525"/>
            <a:ext cx="11974286" cy="538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5.11                          			  	      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Xuanzang's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Heart Sutra, Lesson Five)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CFA657-0B16-D3BC-AA60-EA8BB194D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3570975"/>
            <a:ext cx="7165848" cy="26121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C3F523-F542-48A0-8237-8D782874C1F1}"/>
              </a:ext>
            </a:extLst>
          </p:cNvPr>
          <p:cNvSpPr txBox="1"/>
          <p:nvPr/>
        </p:nvSpPr>
        <p:spPr>
          <a:xfrm>
            <a:off x="8683607" y="5532257"/>
            <a:ext cx="3450336" cy="646331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google image search on the character </a:t>
            </a:r>
            <a:r>
              <a:rPr lang="zh-CN" altLang="en-US" dirty="0"/>
              <a:t>色 </a:t>
            </a:r>
            <a:r>
              <a:rPr lang="en-US" altLang="zh-CN" dirty="0"/>
              <a:t>(</a:t>
            </a:r>
            <a:r>
              <a:rPr lang="en-US" dirty="0" err="1"/>
              <a:t>saek</a:t>
            </a:r>
            <a:r>
              <a:rPr lang="en-US" dirty="0"/>
              <a:t>, </a:t>
            </a:r>
            <a:r>
              <a:rPr lang="ko-KR" altLang="en-US" dirty="0"/>
              <a:t>색</a:t>
            </a:r>
            <a:r>
              <a:rPr lang="en-US" altLang="ko-KR" dirty="0"/>
              <a:t>)</a:t>
            </a:r>
            <a:endParaRPr lang="en-US" dirty="0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EC4B810E-77C4-84EF-D88F-86404C0BA53A}"/>
              </a:ext>
            </a:extLst>
          </p:cNvPr>
          <p:cNvSpPr/>
          <p:nvPr/>
        </p:nvSpPr>
        <p:spPr>
          <a:xfrm>
            <a:off x="7685314" y="5617029"/>
            <a:ext cx="849086" cy="420914"/>
          </a:xfrm>
          <a:prstGeom prst="leftArrow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E556D3-31D8-9330-6854-F2D4075434E5}"/>
              </a:ext>
            </a:extLst>
          </p:cNvPr>
          <p:cNvSpPr/>
          <p:nvPr/>
        </p:nvSpPr>
        <p:spPr>
          <a:xfrm>
            <a:off x="8683607" y="5532257"/>
            <a:ext cx="2731879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241063-881C-9A6C-BEBC-06EC92A36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105" y="806002"/>
            <a:ext cx="3425467" cy="28747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DDC75A-99C5-B82D-6968-BFEF3E5C583E}"/>
              </a:ext>
            </a:extLst>
          </p:cNvPr>
          <p:cNvSpPr txBox="1"/>
          <p:nvPr/>
        </p:nvSpPr>
        <p:spPr>
          <a:xfrm>
            <a:off x="8352970" y="4325718"/>
            <a:ext cx="3258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Google image search on the character </a:t>
            </a:r>
            <a:r>
              <a:rPr lang="zh-CN" altLang="en-US" dirty="0"/>
              <a:t>田 </a:t>
            </a:r>
            <a:r>
              <a:rPr lang="en-US" altLang="zh-CN" dirty="0"/>
              <a:t>(</a:t>
            </a:r>
            <a:r>
              <a:rPr lang="en-US" dirty="0"/>
              <a:t>jeon, </a:t>
            </a:r>
            <a:r>
              <a:rPr lang="ko-KR" altLang="en-US" dirty="0"/>
              <a:t>전</a:t>
            </a:r>
            <a:r>
              <a:rPr lang="en-US" altLang="ko-KR" dirty="0"/>
              <a:t>)</a:t>
            </a:r>
            <a:endParaRPr lang="en-US" dirty="0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BD8DDCFC-193B-4CC7-2628-7D27B9AA41AD}"/>
              </a:ext>
            </a:extLst>
          </p:cNvPr>
          <p:cNvSpPr/>
          <p:nvPr/>
        </p:nvSpPr>
        <p:spPr>
          <a:xfrm>
            <a:off x="9659257" y="3722915"/>
            <a:ext cx="645885" cy="449943"/>
          </a:xfrm>
          <a:prstGeom prst="upArrow">
            <a:avLst/>
          </a:prstGeom>
          <a:solidFill>
            <a:srgbClr val="FFC000"/>
          </a:solidFill>
          <a:ln w="57150">
            <a:solidFill>
              <a:srgbClr val="0070C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D522C6-8735-BB9D-1F7E-177A35E9E609}"/>
              </a:ext>
            </a:extLst>
          </p:cNvPr>
          <p:cNvSpPr/>
          <p:nvPr/>
        </p:nvSpPr>
        <p:spPr>
          <a:xfrm>
            <a:off x="8599714" y="4325718"/>
            <a:ext cx="2866572" cy="70348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0744C4-5E9D-39DD-9BA0-1D4491CF57F8}"/>
              </a:ext>
            </a:extLst>
          </p:cNvPr>
          <p:cNvSpPr/>
          <p:nvPr/>
        </p:nvSpPr>
        <p:spPr>
          <a:xfrm>
            <a:off x="365760" y="740229"/>
            <a:ext cx="7165848" cy="82731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26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A1AE00-D8EC-9B62-A281-7F5E41079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Xuanzang's Heart Sutra in Sino-Korean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967EBD-E0A4-EEA8-FBC1-35D70E1B309C}"/>
              </a:ext>
            </a:extLst>
          </p:cNvPr>
          <p:cNvSpPr txBox="1"/>
          <p:nvPr/>
        </p:nvSpPr>
        <p:spPr>
          <a:xfrm>
            <a:off x="1257349" y="837265"/>
            <a:ext cx="373017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色 即 是 空</a:t>
            </a:r>
            <a:endParaRPr kumimoji="0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空 即 是 色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31BC3F-6F07-1E10-8104-B234C7B70929}"/>
              </a:ext>
            </a:extLst>
          </p:cNvPr>
          <p:cNvSpPr txBox="1"/>
          <p:nvPr/>
        </p:nvSpPr>
        <p:spPr>
          <a:xfrm>
            <a:off x="7119258" y="731166"/>
            <a:ext cx="4535713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大梅禪師曾問馬祖禪師：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「如何是佛？」</a:t>
            </a:r>
          </a:p>
          <a:p>
            <a:pPr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馬祖禪師答得快：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「即心即佛。」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>
              <a:defRPr/>
            </a:pPr>
            <a:endParaRPr kumimoji="0" lang="en-US" altLang="zh-TW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>
              <a:defRPr/>
            </a:pPr>
            <a:r>
              <a:rPr lang="en-US" altLang="zh-TW" sz="20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The monk (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曾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)</a:t>
            </a:r>
            <a:r>
              <a:rPr lang="en-US" altLang="zh-TW" sz="20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Great plum (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大梅</a:t>
            </a:r>
            <a:r>
              <a:rPr lang="en-US" altLang="zh-TW" sz="20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) asked (</a:t>
            </a:r>
            <a:r>
              <a:rPr lang="zh-CN" altLang="en-US" sz="20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問</a:t>
            </a:r>
            <a:r>
              <a:rPr lang="en-US" altLang="zh-CN" sz="20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) </a:t>
            </a:r>
            <a:r>
              <a:rPr lang="en-US" altLang="zh-CN" sz="2000" dirty="0" err="1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Majo</a:t>
            </a:r>
            <a:r>
              <a:rPr lang="en-US" altLang="zh-CN" sz="20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 Zen Master(</a:t>
            </a:r>
            <a:r>
              <a:rPr lang="zh-CN" altLang="en-US" sz="20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馬祖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禪師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), "What is Buddha? (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如何是佛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)?"</a:t>
            </a:r>
          </a:p>
          <a:p>
            <a:pPr>
              <a:defRPr/>
            </a:pPr>
            <a:r>
              <a:rPr lang="en-US" altLang="zh-TW" sz="2000" dirty="0" err="1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Majo</a:t>
            </a:r>
            <a:r>
              <a:rPr lang="en-US" altLang="zh-TW" sz="20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 Zen Master (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馬祖禪師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) </a:t>
            </a:r>
            <a:r>
              <a:rPr lang="en-US" altLang="zh-TW" sz="20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immediately gave this reply (</a:t>
            </a:r>
            <a:r>
              <a:rPr lang="zh-CN" altLang="en-US" sz="20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答得快</a:t>
            </a:r>
            <a:r>
              <a:rPr lang="en-US" altLang="zh-CN" sz="20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):</a:t>
            </a:r>
          </a:p>
          <a:p>
            <a:pPr>
              <a:defRPr/>
            </a:pPr>
            <a:r>
              <a:rPr lang="en-US" altLang="zh-TW" sz="2000" b="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"Mind is Buddha (</a:t>
            </a:r>
            <a:r>
              <a:rPr lang="zh-CN" altLang="en-US" sz="2000" b="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即心即佛</a:t>
            </a:r>
            <a:r>
              <a:rPr lang="en-US" altLang="zh-CN" sz="2000" b="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)."</a:t>
            </a:r>
            <a:endParaRPr lang="en-US" altLang="zh-TW" sz="2000" b="1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>
              <a:defRPr/>
            </a:pPr>
            <a:endParaRPr lang="en-US" altLang="zh-TW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>
              <a:defRPr/>
            </a:pPr>
            <a:r>
              <a:rPr lang="en-US" altLang="zh-TW" b="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There is more than one way to say "mind is buddha":</a:t>
            </a:r>
          </a:p>
          <a:p>
            <a:pPr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"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心即是佛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"   679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K hits</a:t>
            </a:r>
          </a:p>
          <a:p>
            <a:pPr>
              <a:defRPr/>
            </a:pP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"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即心即佛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"   113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K hits</a:t>
            </a:r>
          </a:p>
          <a:p>
            <a:pPr>
              <a:defRPr/>
            </a:pPr>
            <a:r>
              <a:rPr lang="en-US" altLang="zh-CN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"mind is buddha" 36.4K</a:t>
            </a:r>
          </a:p>
          <a:p>
            <a:pPr>
              <a:defRPr/>
            </a:pPr>
            <a:r>
              <a:rPr lang="en-US" altLang="zh-CN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"this mind is buddha" 6.4K</a:t>
            </a:r>
          </a:p>
          <a:p>
            <a:pPr>
              <a:defRPr/>
            </a:pPr>
            <a:r>
              <a:rPr lang="en-US" altLang="zh-CN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"this very mind is buddha" 1.9K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D9C5E0-6C20-5B09-23BF-4345ACEB5BB9}"/>
              </a:ext>
            </a:extLst>
          </p:cNvPr>
          <p:cNvSpPr txBox="1"/>
          <p:nvPr/>
        </p:nvSpPr>
        <p:spPr>
          <a:xfrm>
            <a:off x="130628" y="0"/>
            <a:ext cx="12061371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5.12                          			  	      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Xuanzang's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Heart Sutra, Lesson Five)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C7B7E6-CD65-13AF-F74F-D87206B2F603}"/>
              </a:ext>
            </a:extLst>
          </p:cNvPr>
          <p:cNvSpPr txBox="1"/>
          <p:nvPr/>
        </p:nvSpPr>
        <p:spPr>
          <a:xfrm>
            <a:off x="1106714" y="3042553"/>
            <a:ext cx="44413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According to Paul W. Kroll's </a:t>
            </a:r>
            <a:r>
              <a:rPr lang="en-US" b="1" i="1" dirty="0">
                <a:hlinkClick r:id="rId2"/>
              </a:rPr>
              <a:t>A Student's Dictionary of Classical and Medieval Chinese</a:t>
            </a:r>
            <a:r>
              <a:rPr lang="en-US" dirty="0"/>
              <a:t>, </a:t>
            </a:r>
            <a:r>
              <a:rPr lang="zh-CN" altLang="en-US" b="1" dirty="0"/>
              <a:t>即</a:t>
            </a:r>
            <a:r>
              <a:rPr lang="zh-CN" altLang="en-US" dirty="0"/>
              <a:t> </a:t>
            </a:r>
            <a:r>
              <a:rPr lang="en-US" altLang="zh-CN" dirty="0"/>
              <a:t>means:</a:t>
            </a:r>
          </a:p>
          <a:p>
            <a:endParaRPr lang="en-US" altLang="zh-CN" dirty="0"/>
          </a:p>
          <a:p>
            <a:r>
              <a:rPr lang="en-US" dirty="0"/>
              <a:t>"marks a noun or a verbal phrase as being exactly or precisely what is meant; exactly, precisely, just (so), the very …. (Budd.) </a:t>
            </a:r>
            <a:r>
              <a:rPr lang="zh-CN" altLang="en-US" dirty="0"/>
              <a:t>色 即 是 空</a:t>
            </a:r>
            <a:r>
              <a:rPr lang="en-US" altLang="zh-CN" dirty="0"/>
              <a:t>, </a:t>
            </a:r>
            <a:r>
              <a:rPr lang="zh-CN" altLang="en-US" dirty="0"/>
              <a:t>空 即 是 色</a:t>
            </a:r>
            <a:r>
              <a:rPr lang="en-US" altLang="zh-CN" dirty="0"/>
              <a:t>, "form is exactly emptiness, emptiness is exactly form," famous phrase from </a:t>
            </a:r>
            <a:r>
              <a:rPr lang="en-US" altLang="zh-CN" i="1" dirty="0"/>
              <a:t>Heart Sutra</a:t>
            </a:r>
            <a:r>
              <a:rPr lang="en-US" altLang="zh-CN" dirty="0"/>
              <a:t>.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082B0C-675A-71F2-8543-937F031A982E}"/>
              </a:ext>
            </a:extLst>
          </p:cNvPr>
          <p:cNvSpPr/>
          <p:nvPr/>
        </p:nvSpPr>
        <p:spPr>
          <a:xfrm>
            <a:off x="6857999" y="705273"/>
            <a:ext cx="4782457" cy="555038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BE687F-35BD-816B-768F-A35F3C1DC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311" y="633597"/>
            <a:ext cx="4932286" cy="5550383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545072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F4D5A5-5651-D5FB-814E-62343C200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Xuanzang's Heart Sutra in Sino-Korean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6A72C2-65C5-47F4-AFFF-9F67EB283FE4}"/>
              </a:ext>
            </a:extLst>
          </p:cNvPr>
          <p:cNvSpPr txBox="1"/>
          <p:nvPr/>
        </p:nvSpPr>
        <p:spPr>
          <a:xfrm>
            <a:off x="101599" y="58057"/>
            <a:ext cx="12010571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5.13                          			  	      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Xuanzang's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Heart Sutra, Lesson Five)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26F821-88C9-025C-7590-43F88A014AC5}"/>
              </a:ext>
            </a:extLst>
          </p:cNvPr>
          <p:cNvSpPr txBox="1"/>
          <p:nvPr/>
        </p:nvSpPr>
        <p:spPr>
          <a:xfrm>
            <a:off x="406399" y="643618"/>
            <a:ext cx="6887030" cy="5712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觀  自  在  菩  薩   行     深    般 若</a:t>
            </a:r>
            <a:r>
              <a:rPr lang="zh-TW" altLang="en-US" sz="2800" b="1" dirty="0"/>
              <a:t>  </a:t>
            </a:r>
            <a:r>
              <a:rPr lang="en-US" altLang="zh-TW" sz="2800" b="1" dirty="0">
                <a:solidFill>
                  <a:srgbClr val="FF0000"/>
                </a:solidFill>
              </a:rPr>
              <a:t>1</a:t>
            </a:r>
          </a:p>
          <a:p>
            <a:r>
              <a:rPr lang="en-US" altLang="zh-TW" sz="2000" b="1" dirty="0"/>
              <a:t>gwan ja     jae     </a:t>
            </a:r>
            <a:r>
              <a:rPr lang="en-US" altLang="zh-TW" sz="2000" b="1" dirty="0" err="1"/>
              <a:t>bo</a:t>
            </a:r>
            <a:r>
              <a:rPr lang="en-US" altLang="zh-TW" sz="2000" b="1" dirty="0"/>
              <a:t>    </a:t>
            </a:r>
            <a:r>
              <a:rPr lang="en-US" altLang="zh-TW" sz="2000" b="1" dirty="0" err="1"/>
              <a:t>sal</a:t>
            </a:r>
            <a:r>
              <a:rPr lang="en-US" altLang="zh-TW" sz="2000" b="1" dirty="0"/>
              <a:t>  practice  deeply    </a:t>
            </a:r>
            <a:r>
              <a:rPr lang="en-US" altLang="zh-TW" sz="2000" b="1" dirty="0" err="1"/>
              <a:t>prajna</a:t>
            </a:r>
            <a:endParaRPr lang="en-US" altLang="zh-TW" sz="2000" b="1" dirty="0"/>
          </a:p>
          <a:p>
            <a:r>
              <a:rPr lang="en-US" altLang="zh-TW" sz="1400" b="1" dirty="0">
                <a:solidFill>
                  <a:srgbClr val="FF0000"/>
                </a:solidFill>
              </a:rPr>
              <a:t>---------------------------------------------------------------------------------------------------------------------------</a:t>
            </a:r>
          </a:p>
          <a:p>
            <a:r>
              <a:rPr lang="zh-TW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波 羅 蜜 多   時    照 見   五   蘊     皆  空  </a:t>
            </a:r>
            <a:r>
              <a:rPr lang="en-US" altLang="zh-TW" sz="2800" b="1" dirty="0">
                <a:solidFill>
                  <a:srgbClr val="FF0000"/>
                </a:solidFill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    paramita           when  </a:t>
            </a:r>
            <a:r>
              <a:rPr lang="en-US" altLang="zh-TW" sz="2000" b="1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  perceive   five  skandhas  all   empty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---------------------------------------------------------------------------------------------------------------------------</a:t>
            </a:r>
          </a:p>
          <a:p>
            <a:r>
              <a:rPr lang="zh-TW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 度   一 切    苦        厄  </a:t>
            </a:r>
            <a:r>
              <a:rPr lang="en-US" altLang="zh-TW" sz="2800" b="1" dirty="0">
                <a:solidFill>
                  <a:srgbClr val="FF0000"/>
                </a:solidFill>
              </a:rPr>
              <a:t>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save        all        suffering    distress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---------------------------------------------------------------------------------------------------------------------------</a:t>
            </a:r>
          </a:p>
          <a:p>
            <a:r>
              <a:rPr lang="zh-TW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舍 利 子    色   不     異      空  </a:t>
            </a:r>
            <a:r>
              <a:rPr lang="en-US" altLang="zh-TW" sz="2800" b="1" dirty="0">
                <a:solidFill>
                  <a:srgbClr val="FF0000"/>
                </a:solidFill>
              </a:rPr>
              <a:t>4</a:t>
            </a:r>
          </a:p>
          <a:p>
            <a:r>
              <a:rPr kumimoji="0" lang="en-US" altLang="zh-TW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Shariputra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      form    not  different  emptiness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---------------------------------------------------------------------------------------------------------------------------</a:t>
            </a:r>
          </a:p>
          <a:p>
            <a:r>
              <a:rPr lang="zh-TW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   空      不   異      色    色   即  是    空  </a:t>
            </a:r>
            <a:r>
              <a:rPr lang="en-US" altLang="zh-TW" sz="2800" b="1" dirty="0">
                <a:solidFill>
                  <a:srgbClr val="FF0000"/>
                </a:solidFill>
              </a:rPr>
              <a:t>5</a:t>
            </a:r>
          </a:p>
          <a:p>
            <a:r>
              <a:rPr lang="en-US" altLang="zh-TW" sz="2000" b="1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e</a:t>
            </a:r>
            <a:r>
              <a:rPr kumimoji="0" lang="en-US" altLang="zh-TW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mptiness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not  different   form   </a:t>
            </a:r>
            <a:r>
              <a:rPr kumimoji="0" lang="en-US" altLang="zh-TW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form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 same    is   emptiness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---------------------------------------------------------------------------------------------------------------------------</a:t>
            </a:r>
          </a:p>
          <a:p>
            <a:r>
              <a:rPr lang="zh-TW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   空       即   是  色  </a:t>
            </a:r>
            <a:r>
              <a:rPr lang="en-US" altLang="zh-TW" sz="2800" b="1" dirty="0">
                <a:solidFill>
                  <a:srgbClr val="FF0000"/>
                </a:solidFill>
              </a:rPr>
              <a:t>6</a:t>
            </a:r>
          </a:p>
          <a:p>
            <a:r>
              <a:rPr lang="en-US" altLang="zh-TW" sz="2000" b="1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e</a:t>
            </a:r>
            <a:r>
              <a:rPr kumimoji="0" lang="en-US" altLang="zh-TW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mptiness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 same    is     form</a:t>
            </a:r>
            <a:endParaRPr lang="en-US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E677C7-9818-2CFF-9EBB-B643C4916398}"/>
              </a:ext>
            </a:extLst>
          </p:cNvPr>
          <p:cNvSpPr txBox="1"/>
          <p:nvPr/>
        </p:nvSpPr>
        <p:spPr>
          <a:xfrm>
            <a:off x="7658100" y="806225"/>
            <a:ext cx="39751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Putting it all together: Lines 1 through 6.</a:t>
            </a:r>
          </a:p>
          <a:p>
            <a:endParaRPr lang="en-US" sz="800" dirty="0"/>
          </a:p>
          <a:p>
            <a:r>
              <a:rPr lang="en-US" sz="1400" dirty="0"/>
              <a:t>"</a:t>
            </a:r>
            <a:r>
              <a:rPr lang="en-US" sz="1400" dirty="0" err="1"/>
              <a:t>Avalokitesvara</a:t>
            </a:r>
            <a:r>
              <a:rPr lang="en-US" sz="1400" dirty="0"/>
              <a:t> Bodhisattva when practicing deeply the Prajna Paramita perceives that all five skandhas are empty and is saved from all suffering and distress. </a:t>
            </a:r>
            <a:r>
              <a:rPr lang="en-US" sz="1400" dirty="0" err="1"/>
              <a:t>Shariputra</a:t>
            </a:r>
            <a:r>
              <a:rPr lang="en-US" sz="1400" dirty="0"/>
              <a:t>, form does not differ from emptiness, emptiness does not differ from form."</a:t>
            </a:r>
          </a:p>
          <a:p>
            <a:endParaRPr lang="en-US" sz="1400" dirty="0"/>
          </a:p>
          <a:p>
            <a:r>
              <a:rPr lang="en-US" sz="1400" dirty="0"/>
              <a:t>"When Bodhisattva </a:t>
            </a:r>
            <a:r>
              <a:rPr lang="en-US" sz="1400" dirty="0" err="1"/>
              <a:t>Avalokiteshvara</a:t>
            </a:r>
            <a:r>
              <a:rPr lang="en-US" sz="1400" dirty="0"/>
              <a:t> was practicing the profound Prajna Paramita, he illuminated the Five Skandhas and saw that they are all empty, and he crossed beyond all suffering and difficulty.</a:t>
            </a:r>
          </a:p>
          <a:p>
            <a:r>
              <a:rPr lang="en-US" sz="1400" dirty="0" err="1"/>
              <a:t>Shariputra</a:t>
            </a:r>
            <a:r>
              <a:rPr lang="en-US" sz="1400" dirty="0"/>
              <a:t>, form does not differ from emptiness; emptiness does not differ from form. Form itself is emptiness; emptiness itself is form." </a:t>
            </a:r>
          </a:p>
          <a:p>
            <a:endParaRPr lang="en-US" sz="1400" dirty="0"/>
          </a:p>
          <a:p>
            <a:r>
              <a:rPr lang="en-US" sz="1400" dirty="0"/>
              <a:t>"</a:t>
            </a:r>
            <a:r>
              <a:rPr lang="en-US" sz="1400" dirty="0" err="1"/>
              <a:t>Avalokiteshvara</a:t>
            </a:r>
            <a:r>
              <a:rPr lang="en-US" sz="1400" dirty="0"/>
              <a:t> while practicing deeply with</a:t>
            </a:r>
          </a:p>
          <a:p>
            <a:r>
              <a:rPr lang="en-US" sz="1400" dirty="0"/>
              <a:t>the Insight that Brings Us to the Other Shore,</a:t>
            </a:r>
          </a:p>
          <a:p>
            <a:r>
              <a:rPr lang="en-US" sz="1400" dirty="0"/>
              <a:t>suddenly discovered that all of the five Skandhas are equally empty, and with this realization he overcame all Ill-being.</a:t>
            </a:r>
          </a:p>
          <a:p>
            <a:r>
              <a:rPr lang="en-US" sz="1400" dirty="0"/>
              <a:t>Listen </a:t>
            </a:r>
            <a:r>
              <a:rPr lang="en-US" sz="1400" dirty="0" err="1"/>
              <a:t>Sariputra</a:t>
            </a:r>
            <a:r>
              <a:rPr lang="en-US" sz="1400" dirty="0"/>
              <a:t>, this Body itself is Emptiness and Emptiness itself is this Body. This Body is not other than Emptiness and Emptiness is not other than this Body."  [Thich </a:t>
            </a:r>
            <a:r>
              <a:rPr lang="en-US" sz="1400" dirty="0" err="1"/>
              <a:t>Nhat</a:t>
            </a:r>
            <a:r>
              <a:rPr lang="en-US" sz="1400" dirty="0"/>
              <a:t> Hanh]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C451AF-C295-B320-49C2-0754F2F81393}"/>
              </a:ext>
            </a:extLst>
          </p:cNvPr>
          <p:cNvSpPr/>
          <p:nvPr/>
        </p:nvSpPr>
        <p:spPr>
          <a:xfrm>
            <a:off x="7658100" y="806225"/>
            <a:ext cx="3975100" cy="563231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05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5DC4F4-3E97-FA3E-F9BC-566017544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Xuanzang's Heart Sutra in Sino-Korean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3AFA54-D895-F81D-2663-F2F5FE500265}"/>
              </a:ext>
            </a:extLst>
          </p:cNvPr>
          <p:cNvSpPr txBox="1"/>
          <p:nvPr/>
        </p:nvSpPr>
        <p:spPr>
          <a:xfrm>
            <a:off x="431956" y="659011"/>
            <a:ext cx="3013977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  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互 百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互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ho (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호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); 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mutual; mutually; reciprocally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百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baek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(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백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);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one hundred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b="1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互聯網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internet  (mutually connected web)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</a:t>
            </a:r>
            <a:r>
              <a:rPr lang="zh-CN" altLang="en-US" sz="2400" b="1" dirty="0">
                <a:solidFill>
                  <a:prstClr val="black"/>
                </a:solidFill>
                <a:latin typeface="Calibri" panose="020F0502020204030204"/>
              </a:rPr>
              <a:t>百 </a:t>
            </a:r>
            <a:r>
              <a:rPr lang="en-US" altLang="zh-CN" sz="2400" b="1" dirty="0">
                <a:solidFill>
                  <a:prstClr val="black"/>
                </a:solidFill>
                <a:latin typeface="Calibri" panose="020F0502020204030204"/>
              </a:rPr>
              <a:t>(100)</a:t>
            </a:r>
            <a:r>
              <a:rPr lang="zh-CN" altLang="en-US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zh-CN" sz="2400" b="1" dirty="0">
                <a:solidFill>
                  <a:prstClr val="black"/>
                </a:solidFill>
                <a:latin typeface="Calibri" panose="020F0502020204030204"/>
              </a:rPr>
              <a:t>= </a:t>
            </a:r>
            <a:r>
              <a:rPr lang="zh-CN" altLang="en-US" sz="2400" b="1" dirty="0">
                <a:solidFill>
                  <a:prstClr val="black"/>
                </a:solidFill>
                <a:latin typeface="Calibri" panose="020F0502020204030204"/>
              </a:rPr>
              <a:t>一 </a:t>
            </a:r>
            <a:r>
              <a:rPr lang="en-US" altLang="zh-CN" sz="2400" b="1" dirty="0">
                <a:solidFill>
                  <a:prstClr val="black"/>
                </a:solidFill>
                <a:latin typeface="Calibri" panose="020F0502020204030204"/>
              </a:rPr>
              <a:t>+ </a:t>
            </a:r>
            <a:r>
              <a:rPr lang="zh-CN" altLang="en-US" sz="2400" b="1" dirty="0">
                <a:solidFill>
                  <a:prstClr val="black"/>
                </a:solidFill>
                <a:latin typeface="Calibri" panose="020F0502020204030204"/>
              </a:rPr>
              <a:t>白  </a:t>
            </a:r>
            <a:r>
              <a:rPr lang="en-US" altLang="zh-CN" sz="2400" b="1" dirty="0">
                <a:solidFill>
                  <a:prstClr val="black"/>
                </a:solidFill>
                <a:latin typeface="Calibri" panose="020F0502020204030204"/>
              </a:rPr>
              <a:t>(one + white)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Calibri" panose="020F0502020204030204"/>
              </a:rPr>
              <a:t>HSK 2;  JLPT N5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89F10C-96C8-CCCB-FFBE-5FEABC30F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068" y="629944"/>
            <a:ext cx="7870430" cy="55057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C53762-D91A-7E82-10F0-DE7A38F48791}"/>
              </a:ext>
            </a:extLst>
          </p:cNvPr>
          <p:cNvSpPr txBox="1"/>
          <p:nvPr/>
        </p:nvSpPr>
        <p:spPr>
          <a:xfrm>
            <a:off x="4267202" y="6124552"/>
            <a:ext cx="7196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"how to say internet in Chinese"</a:t>
            </a:r>
            <a:r>
              <a:rPr lang="en-US" sz="1100" b="1" dirty="0"/>
              <a:t>     </a:t>
            </a:r>
            <a:r>
              <a:rPr lang="en-US" sz="1100" dirty="0">
                <a:hlinkClick r:id="rId3"/>
              </a:rPr>
              <a:t>https://www.google.com/search?q=how+to+say+internet+in+chinese</a:t>
            </a:r>
            <a:endParaRPr lang="en-US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956A26-AF7E-28B3-FC11-1379B426FC3B}"/>
              </a:ext>
            </a:extLst>
          </p:cNvPr>
          <p:cNvSpPr txBox="1"/>
          <p:nvPr/>
        </p:nvSpPr>
        <p:spPr>
          <a:xfrm>
            <a:off x="143933" y="15771"/>
            <a:ext cx="11904133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5.14                          			  	    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Xuanzang's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Heart Sutra, Lesson Five)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AD21E2B-ED81-75AE-D2C5-9BCE27501894}"/>
              </a:ext>
            </a:extLst>
          </p:cNvPr>
          <p:cNvCxnSpPr/>
          <p:nvPr/>
        </p:nvCxnSpPr>
        <p:spPr>
          <a:xfrm flipV="1">
            <a:off x="7103533" y="1651000"/>
            <a:ext cx="889160" cy="46566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618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1F87A2-ABD3-2AD0-9848-EBDAE9AA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Xuanzang's Heart Sutra in Sino-Korean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566734-F7C2-EEED-2E68-BFCCA39DE6A6}"/>
              </a:ext>
            </a:extLst>
          </p:cNvPr>
          <p:cNvSpPr txBox="1"/>
          <p:nvPr/>
        </p:nvSpPr>
        <p:spPr>
          <a:xfrm>
            <a:off x="79829" y="136525"/>
            <a:ext cx="12032342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5.15                          			  	      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Xuanzang's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Heart Sutra, Lesson Five)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B839EF-A866-1F72-1A43-1FAFF53E858C}"/>
              </a:ext>
            </a:extLst>
          </p:cNvPr>
          <p:cNvSpPr txBox="1"/>
          <p:nvPr/>
        </p:nvSpPr>
        <p:spPr>
          <a:xfrm>
            <a:off x="609600" y="669428"/>
            <a:ext cx="116694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Vocabulary for Lesson Five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(NOTE: CCC =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Chinese Character Cognates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Joon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Geem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FE6F8A-7EBC-8D39-AE8B-833B4AA581A6}"/>
              </a:ext>
            </a:extLst>
          </p:cNvPr>
          <p:cNvSpPr txBox="1"/>
          <p:nvPr/>
        </p:nvSpPr>
        <p:spPr>
          <a:xfrm>
            <a:off x="359229" y="1192648"/>
            <a:ext cx="11223172" cy="5206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 startAt="121"/>
            </a:pPr>
            <a:r>
              <a:rPr lang="en-US" alt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度</a:t>
            </a:r>
            <a:r>
              <a:rPr lang="en-US" altLang="zh-CN" sz="2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do (</a:t>
            </a:r>
            <a:r>
              <a:rPr lang="zh-CN" sz="2400" dirty="0">
                <a:effectLst/>
                <a:latin typeface="Calibri" panose="020F0502020204030204" pitchFamily="34" charset="0"/>
                <a:ea typeface="Batang" panose="02030600000101010101" pitchFamily="18" charset="-127"/>
                <a:cs typeface="Batang" panose="02030600000101010101" pitchFamily="18" charset="-127"/>
              </a:rPr>
              <a:t>도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);  go-over; ferry across; save (sentient beings) 	CCC  270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 startAt="121"/>
            </a:pPr>
            <a:r>
              <a:rPr lang="en-US" alt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切</a:t>
            </a:r>
            <a:r>
              <a:rPr lang="en-US" altLang="zh-CN" sz="2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che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jeol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zh-CN" sz="2400" dirty="0">
                <a:effectLst/>
                <a:latin typeface="Calibri" panose="020F0502020204030204" pitchFamily="34" charset="0"/>
                <a:ea typeface="Batang" panose="02030600000101010101" pitchFamily="18" charset="-127"/>
                <a:cs typeface="Batang" panose="02030600000101010101" pitchFamily="18" charset="-127"/>
              </a:rPr>
              <a:t>체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sz="2400" dirty="0">
                <a:effectLst/>
                <a:latin typeface="Calibri" panose="020F0502020204030204" pitchFamily="34" charset="0"/>
                <a:ea typeface="Batang" panose="02030600000101010101" pitchFamily="18" charset="-127"/>
                <a:cs typeface="Batang" panose="02030600000101010101" pitchFamily="18" charset="-127"/>
              </a:rPr>
              <a:t>절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);  close to; eager, earnest, sincere   	CCC (002)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 startAt="121"/>
            </a:pPr>
            <a:r>
              <a:rPr lang="en-US" alt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苦</a:t>
            </a:r>
            <a:r>
              <a:rPr lang="en-US" altLang="zh-CN" sz="2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go (</a:t>
            </a:r>
            <a:r>
              <a:rPr lang="zh-CN" sz="2400" dirty="0">
                <a:effectLst/>
                <a:latin typeface="Calibri" panose="020F0502020204030204" pitchFamily="34" charset="0"/>
                <a:ea typeface="Batang" panose="02030600000101010101" pitchFamily="18" charset="-127"/>
                <a:cs typeface="Batang" panose="02030600000101010101" pitchFamily="18" charset="-127"/>
              </a:rPr>
              <a:t>고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);  suffering; bitter					CCC 625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 startAt="121"/>
            </a:pPr>
            <a:r>
              <a:rPr lang="en-US" alt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厄</a:t>
            </a:r>
            <a:r>
              <a:rPr lang="en-US" altLang="zh-CN" sz="2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aek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zh-CN" sz="2400" dirty="0">
                <a:effectLst/>
                <a:latin typeface="Calibri" panose="020F0502020204030204" pitchFamily="34" charset="0"/>
                <a:ea typeface="Batang" panose="02030600000101010101" pitchFamily="18" charset="-127"/>
                <a:cs typeface="Batang" panose="02030600000101010101" pitchFamily="18" charset="-127"/>
              </a:rPr>
              <a:t>액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);  misfortune/distress				CCC not found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 startAt="121"/>
            </a:pPr>
            <a:r>
              <a:rPr lang="en-US" alt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舍</a:t>
            </a:r>
            <a:r>
              <a:rPr lang="en-US" altLang="zh-CN" sz="2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sa (</a:t>
            </a:r>
            <a:r>
              <a:rPr lang="zh-CN" sz="2400" dirty="0">
                <a:effectLst/>
                <a:latin typeface="Calibri" panose="020F0502020204030204" pitchFamily="34" charset="0"/>
                <a:ea typeface="Batang" panose="02030600000101010101" pitchFamily="18" charset="-127"/>
                <a:cs typeface="Batang" panose="02030600000101010101" pitchFamily="18" charset="-127"/>
              </a:rPr>
              <a:t>사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);  phonetic/lodging					CCC 618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 startAt="121"/>
            </a:pPr>
            <a:r>
              <a:rPr lang="en-US" alt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利</a:t>
            </a:r>
            <a:r>
              <a:rPr lang="en-US" altLang="zh-CN" sz="2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li (</a:t>
            </a:r>
            <a:r>
              <a:rPr lang="zh-CN" sz="2400" dirty="0">
                <a:effectLst/>
                <a:latin typeface="Calibri" panose="020F0502020204030204" pitchFamily="34" charset="0"/>
                <a:ea typeface="Batang" panose="02030600000101010101" pitchFamily="18" charset="-127"/>
                <a:cs typeface="Batang" panose="02030600000101010101" pitchFamily="18" charset="-127"/>
              </a:rPr>
              <a:t>리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);  phonetic; sharp; profit, benefit, advantage		CCC 087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 startAt="121"/>
            </a:pPr>
            <a:r>
              <a:rPr lang="en-US" alt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子</a:t>
            </a:r>
            <a:r>
              <a:rPr lang="en-US" altLang="zh-CN" sz="2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ja (</a:t>
            </a:r>
            <a:r>
              <a:rPr lang="zh-CN" sz="2400" dirty="0">
                <a:effectLst/>
                <a:latin typeface="Calibri" panose="020F0502020204030204" pitchFamily="34" charset="0"/>
                <a:ea typeface="Batang" panose="02030600000101010101" pitchFamily="18" charset="-127"/>
                <a:cs typeface="Batang" panose="02030600000101010101" pitchFamily="18" charset="-127"/>
              </a:rPr>
              <a:t>자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);  master/son						CCC 206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 startAt="121"/>
            </a:pPr>
            <a:r>
              <a:rPr lang="en-US" alt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色</a:t>
            </a:r>
            <a:r>
              <a:rPr lang="en-US" altLang="zh-CN" sz="2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saek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zh-CN" sz="2400" dirty="0">
                <a:effectLst/>
                <a:latin typeface="Calibri" panose="020F0502020204030204" pitchFamily="34" charset="0"/>
                <a:ea typeface="Batang" panose="02030600000101010101" pitchFamily="18" charset="-127"/>
                <a:cs typeface="Batang" panose="02030600000101010101" pitchFamily="18" charset="-127"/>
              </a:rPr>
              <a:t>색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);  form/color					CCC 622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 startAt="121"/>
            </a:pPr>
            <a:r>
              <a:rPr lang="en-US" alt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不</a:t>
            </a:r>
            <a:r>
              <a:rPr lang="en-US" altLang="zh-CN" sz="2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bur/</a:t>
            </a:r>
            <a:r>
              <a:rPr lang="en-US" sz="24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bu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zh-CN" sz="2400" dirty="0">
                <a:effectLst/>
                <a:latin typeface="Calibri" panose="020F0502020204030204" pitchFamily="34" charset="0"/>
                <a:ea typeface="Batang" panose="02030600000101010101" pitchFamily="18" charset="-127"/>
                <a:cs typeface="Batang" panose="02030600000101010101" pitchFamily="18" charset="-127"/>
              </a:rPr>
              <a:t>불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sz="2400" dirty="0">
                <a:effectLst/>
                <a:latin typeface="Calibri" panose="020F0502020204030204" pitchFamily="34" charset="0"/>
                <a:ea typeface="Batang" panose="02030600000101010101" pitchFamily="18" charset="-127"/>
                <a:cs typeface="Batang" panose="02030600000101010101" pitchFamily="18" charset="-127"/>
              </a:rPr>
              <a:t>부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);  not						CCC 006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 startAt="121"/>
            </a:pPr>
            <a:r>
              <a:rPr lang="en-US" alt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異</a:t>
            </a:r>
            <a:r>
              <a:rPr lang="en-US" altLang="zh-CN" sz="2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 (</a:t>
            </a:r>
            <a:r>
              <a:rPr lang="zh-CN" sz="2400" dirty="0">
                <a:effectLst/>
                <a:latin typeface="Calibri" panose="020F0502020204030204" pitchFamily="34" charset="0"/>
                <a:ea typeface="Batang" panose="02030600000101010101" pitchFamily="18" charset="-127"/>
                <a:cs typeface="Batang" panose="02030600000101010101" pitchFamily="18" charset="-127"/>
              </a:rPr>
              <a:t>이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);  different						CCC 514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 startAt="121"/>
            </a:pPr>
            <a:r>
              <a:rPr lang="en-US" alt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即</a:t>
            </a:r>
            <a:r>
              <a:rPr lang="en-US" altLang="zh-CN" sz="2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jeuk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zh-CN" sz="2400" dirty="0">
                <a:effectLst/>
                <a:latin typeface="Calibri" panose="020F0502020204030204" pitchFamily="34" charset="0"/>
                <a:ea typeface="Batang" panose="02030600000101010101" pitchFamily="18" charset="-127"/>
                <a:cs typeface="Batang" panose="02030600000101010101" pitchFamily="18" charset="-127"/>
              </a:rPr>
              <a:t>즉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);  very close to, agree, conform, same		CCC (572)	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 startAt="121"/>
            </a:pPr>
            <a:r>
              <a:rPr lang="en-US" alt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廿</a:t>
            </a:r>
            <a:r>
              <a:rPr lang="en-US" altLang="zh-CN" sz="2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ip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zh-CN" sz="2400" dirty="0">
                <a:effectLst/>
                <a:latin typeface="Calibri" panose="020F0502020204030204" pitchFamily="34" charset="0"/>
                <a:ea typeface="Batang" panose="02030600000101010101" pitchFamily="18" charset="-127"/>
                <a:cs typeface="Batang" panose="02030600000101010101" pitchFamily="18" charset="-127"/>
              </a:rPr>
              <a:t>입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);  twenty, 20						CCC (501)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 startAt="121"/>
            </a:pPr>
            <a:r>
              <a:rPr lang="en-US" alt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七</a:t>
            </a:r>
            <a:r>
              <a:rPr lang="en-US" altLang="zh-CN" sz="2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chil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zh-CN" sz="2400" dirty="0">
                <a:effectLst/>
                <a:latin typeface="Calibri" panose="020F0502020204030204" pitchFamily="34" charset="0"/>
                <a:ea typeface="Batang" panose="02030600000101010101" pitchFamily="18" charset="-127"/>
                <a:cs typeface="Batang" panose="02030600000101010101" pitchFamily="18" charset="-127"/>
              </a:rPr>
              <a:t>칠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);  7, seven						CCC 002</a:t>
            </a:r>
          </a:p>
        </p:txBody>
      </p:sp>
    </p:spTree>
    <p:extLst>
      <p:ext uri="{BB962C8B-B14F-4D97-AF65-F5344CB8AC3E}">
        <p14:creationId xmlns:p14="http://schemas.microsoft.com/office/powerpoint/2010/main" val="4215233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1FDC73-5FBC-E3B9-1BBF-E274104AD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Xuanzang's Heart Sutra in Sino-Korean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5BEF-ED53-1313-EB40-17C21927A5B0}"/>
              </a:ext>
            </a:extLst>
          </p:cNvPr>
          <p:cNvSpPr txBox="1"/>
          <p:nvPr/>
        </p:nvSpPr>
        <p:spPr>
          <a:xfrm>
            <a:off x="290285" y="1451376"/>
            <a:ext cx="11313886" cy="5117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34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古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go 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Batang" panose="02030600000101010101" pitchFamily="18" charset="-127"/>
                <a:cs typeface="Batang" panose="02030600000101010101" pitchFamily="18" charset="-127"/>
              </a:rPr>
              <a:t>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);  the past; ancient times; old			CCC 128</a:t>
            </a: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34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shib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Batang" panose="02030600000101010101" pitchFamily="18" charset="-127"/>
                <a:cs typeface="Batang" panose="02030600000101010101" pitchFamily="18" charset="-127"/>
              </a:rPr>
              <a:t>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);  10, ten						CCC 107</a:t>
            </a: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34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㔾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jeol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Batang" panose="02030600000101010101" pitchFamily="18" charset="-127"/>
                <a:cs typeface="Batang" panose="02030600000101010101" pitchFamily="18" charset="-127"/>
              </a:rPr>
              <a:t>절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);  variant form of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xiān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seal			CCC not found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34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舌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seol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설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);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tongue						CCC 617</a:t>
            </a: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34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千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cheon (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천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);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thousand						CCC 108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34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禾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hwa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Batang" panose="02030600000101010101" pitchFamily="18" charset="-127"/>
                <a:cs typeface="Batang" panose="02030600000101010101" pitchFamily="18" charset="-127"/>
              </a:rPr>
              <a:t>화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);  grain; cereal; rice plant				CCC (087, 146, 210)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34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do 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Batang" panose="02030600000101010101" pitchFamily="18" charset="-127"/>
                <a:cs typeface="Batang" panose="02030600000101010101" pitchFamily="18" charset="-127"/>
              </a:rPr>
              <a:t>도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);  blade						CCC (080)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34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yo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Batang" panose="02030600000101010101" pitchFamily="18" charset="-127"/>
                <a:cs typeface="Batang" panose="02030600000101010101" pitchFamily="18" charset="-127"/>
              </a:rPr>
              <a:t>요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);  perfective aspect; indicates change		CCC not found		</a:t>
            </a: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34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do 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Batang" panose="02030600000101010101" pitchFamily="18" charset="-127"/>
                <a:cs typeface="Batang" panose="02030600000101010101" pitchFamily="18" charset="-127"/>
              </a:rPr>
              <a:t>도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);  knife; blade						CCC (115)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34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pa 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Batang" panose="02030600000101010101" pitchFamily="18" charset="-127"/>
                <a:cs typeface="Batang" panose="02030600000101010101" pitchFamily="18" charset="-127"/>
              </a:rPr>
              <a:t>파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);  a huge snake that can swallow an elephant 	CCC (583)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34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田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jeon 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Batang" panose="02030600000101010101" pitchFamily="18" charset="-127"/>
                <a:cs typeface="Batang" panose="02030600000101010101" pitchFamily="18" charset="-127"/>
              </a:rPr>
              <a:t>전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);  farmland; field					CCC 505</a:t>
            </a: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34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共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gong 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Batang" panose="02030600000101010101" pitchFamily="18" charset="-127"/>
                <a:cs typeface="Batang" panose="02030600000101010101" pitchFamily="18" charset="-127"/>
              </a:rPr>
              <a:t>공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);  together; adv. jointly; as a group		CCC 072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89E3BD-1F6E-C95C-B979-D63D3CBCB565}"/>
              </a:ext>
            </a:extLst>
          </p:cNvPr>
          <p:cNvSpPr txBox="1"/>
          <p:nvPr/>
        </p:nvSpPr>
        <p:spPr>
          <a:xfrm>
            <a:off x="232228" y="770444"/>
            <a:ext cx="11727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Vocabulary for Lesson Five Continued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(NOTE: CCC =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Chinese Character Cognates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Joon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Geem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96AA42-031A-4F8E-AC16-6D79F1F2D9D9}"/>
              </a:ext>
            </a:extLst>
          </p:cNvPr>
          <p:cNvSpPr txBox="1"/>
          <p:nvPr/>
        </p:nvSpPr>
        <p:spPr>
          <a:xfrm>
            <a:off x="152399" y="79829"/>
            <a:ext cx="11908971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5.16                          			  	    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Xuanzang's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Heart Sutra, Lesson Five)</a:t>
            </a:r>
          </a:p>
        </p:txBody>
      </p:sp>
    </p:spTree>
    <p:extLst>
      <p:ext uri="{BB962C8B-B14F-4D97-AF65-F5344CB8AC3E}">
        <p14:creationId xmlns:p14="http://schemas.microsoft.com/office/powerpoint/2010/main" val="1026573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A77D7D-190A-6E78-F135-08150B59B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Xuanzang's Heart Sutra in Sino-Korean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0EB793-D7BA-C2D8-E665-C3C3D02E2212}"/>
              </a:ext>
            </a:extLst>
          </p:cNvPr>
          <p:cNvSpPr txBox="1"/>
          <p:nvPr/>
        </p:nvSpPr>
        <p:spPr>
          <a:xfrm>
            <a:off x="501951" y="907068"/>
            <a:ext cx="11059885" cy="2045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46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卄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Batang" panose="02030600000101010101" pitchFamily="18" charset="-127"/>
                <a:cs typeface="Batang" panose="02030600000101010101" pitchFamily="18" charset="-127"/>
              </a:rPr>
              <a:t>입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);  twenty, 20, variant form of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廿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	CCC not found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46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厶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sa 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Batang" panose="02030600000101010101" pitchFamily="18" charset="-127"/>
                <a:cs typeface="Batang" panose="02030600000101010101" pitchFamily="18" charset="-127"/>
              </a:rPr>
              <a:t>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);  self, private, secret			CCC not found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46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卩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jeol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Batang" panose="02030600000101010101" pitchFamily="18" charset="-127"/>
                <a:cs typeface="Batang" panose="02030600000101010101" pitchFamily="18" charset="-127"/>
              </a:rPr>
              <a:t>절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);  seal				CCC (104)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46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互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ho 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Batang" panose="02030600000101010101" pitchFamily="18" charset="-127"/>
                <a:cs typeface="Batang" panose="02030600000101010101" pitchFamily="18" charset="-127"/>
              </a:rPr>
              <a:t>호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);  mutual				CCC not found			</a:t>
            </a: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46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百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baek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Batang" panose="02030600000101010101" pitchFamily="18" charset="-127"/>
                <a:cs typeface="Batang" panose="02030600000101010101" pitchFamily="18" charset="-127"/>
              </a:rPr>
              <a:t>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);  hundred				CCC 519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47BBC7-A048-4F84-4ABA-351AB64F6B9D}"/>
              </a:ext>
            </a:extLst>
          </p:cNvPr>
          <p:cNvSpPr txBox="1"/>
          <p:nvPr/>
        </p:nvSpPr>
        <p:spPr>
          <a:xfrm>
            <a:off x="116113" y="136525"/>
            <a:ext cx="11996057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5.17                          			  	      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Xuanzang's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Heart Sutra, Lesson Five)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20E9C5-1436-9422-1F61-0C61FCCB7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866" y="3107668"/>
            <a:ext cx="10037534" cy="32469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55AB1E-D2D6-D819-8ED9-E525B4BEDA43}"/>
              </a:ext>
            </a:extLst>
          </p:cNvPr>
          <p:cNvSpPr txBox="1"/>
          <p:nvPr/>
        </p:nvSpPr>
        <p:spPr>
          <a:xfrm>
            <a:off x="267000" y="3097472"/>
            <a:ext cx="11768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巴</a:t>
            </a:r>
            <a:endParaRPr lang="en-US" altLang="zh-CN" sz="9600" b="1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CN" altLang="en-US" sz="96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蛇</a:t>
            </a:r>
            <a:endParaRPr lang="en-US" sz="9600" b="1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2CDBF0-60E3-61AF-0B82-3A3A2DB03932}"/>
              </a:ext>
            </a:extLst>
          </p:cNvPr>
          <p:cNvSpPr txBox="1"/>
          <p:nvPr/>
        </p:nvSpPr>
        <p:spPr>
          <a:xfrm>
            <a:off x="267000" y="5949797"/>
            <a:ext cx="1253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 sa (</a:t>
            </a:r>
            <a:r>
              <a:rPr lang="ko-KR" altLang="en-US" b="1" dirty="0"/>
              <a:t>파사</a:t>
            </a:r>
            <a:r>
              <a:rPr lang="en-US" altLang="ko-KR" b="1" dirty="0"/>
              <a:t>)</a:t>
            </a:r>
            <a:r>
              <a:rPr lang="ko-KR" altLang="en-US" b="1" dirty="0"/>
              <a:t> </a:t>
            </a:r>
            <a:r>
              <a:rPr lang="en-US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61474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87335E-C392-69B8-D266-CB1136D92B42}"/>
              </a:ext>
            </a:extLst>
          </p:cNvPr>
          <p:cNvSpPr txBox="1"/>
          <p:nvPr/>
        </p:nvSpPr>
        <p:spPr>
          <a:xfrm>
            <a:off x="894522" y="1134789"/>
            <a:ext cx="890546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摩 訶 般 若 波 羅 蜜 多 心 經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觀 自 在 菩 薩 行 深 般 若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	 		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乃 至 無 老 死 亦 無 老 死 盡 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波 羅 蜜 多 時 照 見 五 蘊 皆 空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	 	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無 苦 集 滅 道 無 智 亦 無 得 以 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8000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度 一 切 苦 厄 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	 			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無 所 得 故 菩 提 薩 埵 依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8000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舍 利 子 色 不 異 空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4	 		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般 若 波 羅 蜜 多 故 心 無 罣 礙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8000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空 不 異 色 色 即 是 空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5	 		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無 罣 礙 故 無 有 恐 怖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8000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空 即 是 色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6	 			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80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遠 離 顚 倒 夢 想 究 竟 涅 槃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受 想 行 識 亦 復 如 是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7	 		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80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三 世 諸 佛 依 般 若 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舍 利 子 是 諸 法 空 相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8	 		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80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波 羅 蜜 多 故 得 阿 耨 多 羅 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不 生 不 滅 不 垢 不 淨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9	 		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80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三 藐 三 菩 提 故 知 般 若 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不 增 不 減 是 故 空 中 無 色 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10	 	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80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波 羅 蜜 多 是 大 神 呪 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無 受 想 行 識 無 眼 耳 鼻 舌 身 意 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11	 	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80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是 大 明 呪 是 無 上 呪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無 色 聲 香 味 觸 法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12	 		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80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是 無 等 等 呪 能 除 一 切 苦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無 眼 界 乃 至 無 意 識 界 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13	 	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80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眞 實 不 虛 故 說 般 若 波 羅 蜜 多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無 無 明 亦 無 無 明 盡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14	 		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80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呪 即 說 呪 曰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揭 諦 揭 諦 波 羅 揭 諦 波 羅 僧 揭 諦 菩 提 娑 婆 訶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Mantra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AC8BF1-3E19-73C0-99A6-F0C14504052B}"/>
              </a:ext>
            </a:extLst>
          </p:cNvPr>
          <p:cNvSpPr txBox="1"/>
          <p:nvPr/>
        </p:nvSpPr>
        <p:spPr>
          <a:xfrm>
            <a:off x="4489174" y="1163565"/>
            <a:ext cx="129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Months 1-3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A0BCC0-F6BC-AA4C-2CDA-2F5D55639C1A}"/>
              </a:ext>
            </a:extLst>
          </p:cNvPr>
          <p:cNvSpPr txBox="1"/>
          <p:nvPr/>
        </p:nvSpPr>
        <p:spPr>
          <a:xfrm>
            <a:off x="6950765" y="5843770"/>
            <a:ext cx="224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Months 1-3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1297D2-BBC7-3D12-D0DD-CA6EB73A2BBF}"/>
              </a:ext>
            </a:extLst>
          </p:cNvPr>
          <p:cNvSpPr txBox="1"/>
          <p:nvPr/>
        </p:nvSpPr>
        <p:spPr>
          <a:xfrm>
            <a:off x="3955774" y="5002072"/>
            <a:ext cx="1318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Months 7-9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2468D4-3E64-9F2C-AC4A-845F2E669511}"/>
              </a:ext>
            </a:extLst>
          </p:cNvPr>
          <p:cNvSpPr txBox="1"/>
          <p:nvPr/>
        </p:nvSpPr>
        <p:spPr>
          <a:xfrm>
            <a:off x="9107557" y="1883491"/>
            <a:ext cx="1384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Months 7-9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A2694F-C962-3916-0DCB-E51347A5ECF5}"/>
              </a:ext>
            </a:extLst>
          </p:cNvPr>
          <p:cNvSpPr txBox="1"/>
          <p:nvPr/>
        </p:nvSpPr>
        <p:spPr>
          <a:xfrm>
            <a:off x="3597964" y="3008243"/>
            <a:ext cx="1384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Months 4-6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B22BB7-5E9E-9DAB-3D77-14013CE06968}"/>
              </a:ext>
            </a:extLst>
          </p:cNvPr>
          <p:cNvSpPr txBox="1"/>
          <p:nvPr/>
        </p:nvSpPr>
        <p:spPr>
          <a:xfrm>
            <a:off x="8700052" y="4149919"/>
            <a:ext cx="1543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8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Months 10-12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F4BDBB-B2E5-AA04-0C76-98F0E27ECC9D}"/>
              </a:ext>
            </a:extLst>
          </p:cNvPr>
          <p:cNvSpPr txBox="1"/>
          <p:nvPr/>
        </p:nvSpPr>
        <p:spPr>
          <a:xfrm>
            <a:off x="268514" y="159441"/>
            <a:ext cx="11807371" cy="53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5.1  			  			            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(Xuanzang's Heart Sutra, Lesson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Five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B22F829-4538-BD41-D994-7AEB76682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Xuanzang's Heart Sutra in Sino-Korean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8CE81F-7BD9-9A47-6EAB-D15CC38FE47A}"/>
              </a:ext>
            </a:extLst>
          </p:cNvPr>
          <p:cNvSpPr txBox="1"/>
          <p:nvPr/>
        </p:nvSpPr>
        <p:spPr>
          <a:xfrm>
            <a:off x="2962965" y="366481"/>
            <a:ext cx="3052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Big Picture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A58B11-DBC1-4388-1FFD-9ABA513D23FF}"/>
              </a:ext>
            </a:extLst>
          </p:cNvPr>
          <p:cNvSpPr/>
          <p:nvPr/>
        </p:nvSpPr>
        <p:spPr>
          <a:xfrm>
            <a:off x="2962965" y="418353"/>
            <a:ext cx="2697606" cy="53290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094026-7695-6D33-182A-0F4260E6BF90}"/>
              </a:ext>
            </a:extLst>
          </p:cNvPr>
          <p:cNvSpPr txBox="1"/>
          <p:nvPr/>
        </p:nvSpPr>
        <p:spPr>
          <a:xfrm>
            <a:off x="157223" y="2750615"/>
            <a:ext cx="641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</a:t>
            </a:r>
          </a:p>
          <a:p>
            <a:r>
              <a:rPr lang="en-US" b="1" dirty="0"/>
              <a:t>Are</a:t>
            </a:r>
          </a:p>
          <a:p>
            <a:r>
              <a:rPr lang="en-US" b="1" dirty="0"/>
              <a:t>Here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C8CC9BBF-9743-642D-3D6E-EE85AD1FA978}"/>
              </a:ext>
            </a:extLst>
          </p:cNvPr>
          <p:cNvSpPr/>
          <p:nvPr/>
        </p:nvSpPr>
        <p:spPr>
          <a:xfrm>
            <a:off x="103695" y="2418553"/>
            <a:ext cx="790827" cy="244914"/>
          </a:xfrm>
          <a:prstGeom prst="rightArrow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AB3BB4-0C83-CFB7-21DE-9DF1B1DD1A53}"/>
              </a:ext>
            </a:extLst>
          </p:cNvPr>
          <p:cNvSpPr/>
          <p:nvPr/>
        </p:nvSpPr>
        <p:spPr>
          <a:xfrm>
            <a:off x="155763" y="2750615"/>
            <a:ext cx="641023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9C1AE9-0F99-BC4C-0025-524551F37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Xuanzang's Heart Sutra in Sino-Korean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4135BC-72F9-E370-A9E3-BDC5B91695DA}"/>
              </a:ext>
            </a:extLst>
          </p:cNvPr>
          <p:cNvSpPr txBox="1"/>
          <p:nvPr/>
        </p:nvSpPr>
        <p:spPr>
          <a:xfrm>
            <a:off x="127000" y="139700"/>
            <a:ext cx="11874500" cy="53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.2  			  			            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(Xuanzang's Heart Sutra, Lesson Five)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9E21D8-475A-1376-5143-597363E76339}"/>
              </a:ext>
            </a:extLst>
          </p:cNvPr>
          <p:cNvSpPr txBox="1"/>
          <p:nvPr/>
        </p:nvSpPr>
        <p:spPr>
          <a:xfrm>
            <a:off x="292100" y="680808"/>
            <a:ext cx="10617200" cy="548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What new characters are being introduced in Lesson Five?</a:t>
            </a:r>
          </a:p>
          <a:p>
            <a:endParaRPr lang="en-US" altLang="zh-TW" dirty="0"/>
          </a:p>
          <a:p>
            <a:r>
              <a:rPr lang="zh-CN" altLang="en-US" sz="3200" b="1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度</a:t>
            </a:r>
            <a:r>
              <a:rPr lang="zh-CN" altLang="en-US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 一 </a:t>
            </a:r>
            <a:r>
              <a:rPr lang="zh-CN" altLang="en-US" sz="3200" b="1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切</a:t>
            </a:r>
            <a:r>
              <a:rPr lang="zh-CN" altLang="en-US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CN" altLang="en-US" sz="3200" b="1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苦</a:t>
            </a:r>
            <a:r>
              <a:rPr lang="zh-CN" altLang="en-US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CN" altLang="en-US" sz="3200" b="1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厄</a:t>
            </a:r>
            <a:r>
              <a:rPr lang="zh-CN" altLang="en-US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	</a:t>
            </a:r>
            <a:r>
              <a:rPr lang="en-US" altLang="zh-CN" sz="1200" b="1" dirty="0">
                <a:latin typeface="DengXian" panose="02010600030101010101" pitchFamily="2" charset="-122"/>
                <a:ea typeface="DengXian" panose="02010600030101010101" pitchFamily="2" charset="-122"/>
              </a:rPr>
              <a:t>(and is saved from all suffering and distress)</a:t>
            </a:r>
            <a:r>
              <a:rPr lang="zh-CN" altLang="en-US" sz="12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endParaRPr lang="en-US" altLang="zh-CN" sz="12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TW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do il </a:t>
            </a:r>
            <a:r>
              <a:rPr lang="en-US" altLang="zh-TW" sz="32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che</a:t>
            </a:r>
            <a:r>
              <a:rPr lang="en-US" altLang="zh-TW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 go aek</a:t>
            </a:r>
          </a:p>
          <a:p>
            <a:endParaRPr lang="en-US" altLang="zh-CN" sz="1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200" b="1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舍</a:t>
            </a:r>
            <a:r>
              <a:rPr lang="zh-CN" altLang="en-US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CN" altLang="en-US" sz="3200" b="1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利</a:t>
            </a:r>
            <a:r>
              <a:rPr lang="zh-CN" altLang="en-US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CN" altLang="en-US" sz="3200" b="1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子</a:t>
            </a:r>
            <a:r>
              <a:rPr lang="zh-CN" altLang="en-US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CN" altLang="en-US" sz="3200" b="1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色</a:t>
            </a:r>
            <a:r>
              <a:rPr lang="zh-CN" altLang="en-US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CN" altLang="en-US" sz="3200" b="1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不</a:t>
            </a:r>
            <a:r>
              <a:rPr lang="zh-CN" altLang="en-US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CN" altLang="en-US" sz="3200" b="1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異</a:t>
            </a:r>
            <a:r>
              <a:rPr lang="zh-CN" altLang="en-US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 空 </a:t>
            </a:r>
            <a:r>
              <a:rPr lang="en-US" altLang="zh-CN" sz="1100" b="1" dirty="0">
                <a:latin typeface="DengXian" panose="02010600030101010101" pitchFamily="2" charset="-122"/>
                <a:ea typeface="DengXian" panose="02010600030101010101" pitchFamily="2" charset="-122"/>
              </a:rPr>
              <a:t>(Shariputra, form is not different from emptiness)</a:t>
            </a:r>
            <a:r>
              <a:rPr lang="zh-CN" altLang="en-US" sz="11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endParaRPr lang="en-US" altLang="zh-CN" sz="11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TW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sa </a:t>
            </a:r>
            <a:r>
              <a:rPr lang="en-US" altLang="zh-TW" sz="32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ri</a:t>
            </a:r>
            <a:r>
              <a:rPr lang="en-US" altLang="zh-TW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 ja </a:t>
            </a:r>
            <a:r>
              <a:rPr lang="en-US" altLang="zh-TW" sz="32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saek</a:t>
            </a:r>
            <a:r>
              <a:rPr lang="en-US" altLang="zh-TW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 bur i gong</a:t>
            </a:r>
          </a:p>
          <a:p>
            <a:endParaRPr lang="en-US" altLang="zh-CN" sz="1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空 不 異 色 色 </a:t>
            </a:r>
            <a:r>
              <a:rPr lang="zh-CN" altLang="en-US" sz="3200" b="1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即</a:t>
            </a:r>
            <a:r>
              <a:rPr lang="zh-CN" altLang="en-US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 是 空 </a:t>
            </a:r>
            <a:r>
              <a:rPr lang="en-US" altLang="zh-CN" sz="1200" b="1" dirty="0">
                <a:latin typeface="DengXian" panose="02010600030101010101" pitchFamily="2" charset="-122"/>
                <a:ea typeface="DengXian" panose="02010600030101010101" pitchFamily="2" charset="-122"/>
              </a:rPr>
              <a:t>(emptiness is not different from form, </a:t>
            </a:r>
          </a:p>
          <a:p>
            <a:r>
              <a:rPr lang="zh-CN" altLang="en-US" sz="1050" b="1" dirty="0">
                <a:latin typeface="DengXian" panose="02010600030101010101" pitchFamily="2" charset="-122"/>
                <a:ea typeface="DengXian" panose="02010600030101010101" pitchFamily="2" charset="-122"/>
              </a:rPr>
              <a:t>	</a:t>
            </a:r>
            <a:r>
              <a:rPr lang="en-US" altLang="zh-CN" sz="1050" b="1" dirty="0">
                <a:latin typeface="DengXian" panose="02010600030101010101" pitchFamily="2" charset="-122"/>
                <a:ea typeface="DengXian" panose="02010600030101010101" pitchFamily="2" charset="-122"/>
              </a:rPr>
              <a:t>				</a:t>
            </a:r>
            <a:r>
              <a:rPr lang="en-US" altLang="zh-CN" sz="1200" b="1" dirty="0">
                <a:latin typeface="DengXian" panose="02010600030101010101" pitchFamily="2" charset="-122"/>
                <a:ea typeface="DengXian" panose="02010600030101010101" pitchFamily="2" charset="-122"/>
              </a:rPr>
              <a:t>form is the same as emptiness)</a:t>
            </a:r>
          </a:p>
          <a:p>
            <a:r>
              <a:rPr lang="en-US" altLang="zh-TW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gong bur i </a:t>
            </a:r>
            <a:r>
              <a:rPr lang="en-US" altLang="zh-TW" sz="32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saek</a:t>
            </a:r>
            <a:r>
              <a:rPr lang="en-US" altLang="zh-TW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TW" sz="32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saek</a:t>
            </a:r>
            <a:r>
              <a:rPr lang="en-US" altLang="zh-TW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TW" sz="32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jeuk</a:t>
            </a:r>
            <a:r>
              <a:rPr lang="en-US" altLang="zh-TW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TW" sz="32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shi</a:t>
            </a:r>
            <a:r>
              <a:rPr lang="en-US" altLang="zh-TW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 gong  </a:t>
            </a:r>
            <a:endParaRPr lang="en-US" altLang="ko-KR" sz="32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zh-CN" sz="1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空 即 是 色  </a:t>
            </a:r>
            <a:r>
              <a:rPr lang="en-US" altLang="zh-CN" sz="1050" b="1" dirty="0">
                <a:latin typeface="DengXian" panose="02010600030101010101" pitchFamily="2" charset="-122"/>
                <a:ea typeface="DengXian" panose="02010600030101010101" pitchFamily="2" charset="-122"/>
              </a:rPr>
              <a:t>(emptiness is the same as form)</a:t>
            </a:r>
            <a:r>
              <a:rPr lang="zh-CN" altLang="en-US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	</a:t>
            </a:r>
            <a:r>
              <a:rPr lang="en-US" altLang="zh-CN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		</a:t>
            </a:r>
          </a:p>
          <a:p>
            <a:r>
              <a:rPr lang="en-US" altLang="zh-TW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gong </a:t>
            </a:r>
            <a:r>
              <a:rPr lang="en-US" altLang="zh-TW" sz="32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jeuk</a:t>
            </a:r>
            <a:r>
              <a:rPr lang="en-US" altLang="zh-TW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TW" sz="32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shi</a:t>
            </a:r>
            <a:r>
              <a:rPr lang="en-US" altLang="zh-TW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TW" sz="32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saek</a:t>
            </a:r>
            <a:r>
              <a:rPr lang="en-US" altLang="zh-TW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6E731B-D640-122A-7A8B-7F96AB531A1B}"/>
              </a:ext>
            </a:extLst>
          </p:cNvPr>
          <p:cNvSpPr txBox="1"/>
          <p:nvPr/>
        </p:nvSpPr>
        <p:spPr>
          <a:xfrm>
            <a:off x="7280400" y="1372844"/>
            <a:ext cx="47211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 startAt="121"/>
            </a:pPr>
            <a:r>
              <a:rPr lang="zh-TW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 度  </a:t>
            </a:r>
            <a:r>
              <a:rPr lang="en-US" altLang="zh-TW" sz="1400" b="1" dirty="0">
                <a:ea typeface="DengXian" panose="02010600030101010101" pitchFamily="2" charset="-122"/>
              </a:rPr>
              <a:t>do (</a:t>
            </a:r>
            <a:r>
              <a:rPr lang="ko-KR" altLang="en-US" sz="1400" b="1" dirty="0">
                <a:latin typeface="+mj-ea"/>
                <a:ea typeface="+mj-ea"/>
              </a:rPr>
              <a:t>도</a:t>
            </a:r>
            <a:r>
              <a:rPr lang="en-US" altLang="ko-KR" sz="1400" b="1" dirty="0">
                <a:ea typeface="DengXian" panose="02010600030101010101" pitchFamily="2" charset="-122"/>
              </a:rPr>
              <a:t>);  </a:t>
            </a:r>
            <a:r>
              <a:rPr lang="en-US" altLang="zh-TW" sz="1400" b="1" dirty="0">
                <a:ea typeface="DengXian" panose="02010600030101010101" pitchFamily="2" charset="-122"/>
              </a:rPr>
              <a:t>go-over; ferry across; save </a:t>
            </a:r>
            <a:endParaRPr lang="zh-TW" altLang="en-US" sz="1400" b="1" dirty="0">
              <a:ea typeface="DengXian" panose="02010600030101010101" pitchFamily="2" charset="-122"/>
            </a:endParaRPr>
          </a:p>
          <a:p>
            <a:pPr marL="514350" indent="-514350">
              <a:buFont typeface="+mj-lt"/>
              <a:buAutoNum type="arabicParenR" startAt="121"/>
            </a:pPr>
            <a:r>
              <a:rPr lang="zh-TW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 切  </a:t>
            </a:r>
            <a:r>
              <a:rPr lang="en-US" altLang="zh-TW" sz="1400" b="1" dirty="0" err="1">
                <a:ea typeface="DengXian" panose="02010600030101010101" pitchFamily="2" charset="-122"/>
              </a:rPr>
              <a:t>che</a:t>
            </a:r>
            <a:r>
              <a:rPr lang="en-US" altLang="zh-TW" sz="1400" b="1" dirty="0">
                <a:ea typeface="DengXian" panose="02010600030101010101" pitchFamily="2" charset="-122"/>
              </a:rPr>
              <a:t>/jeol (</a:t>
            </a:r>
            <a:r>
              <a:rPr lang="ko-KR" altLang="en-US" sz="1400" b="1" dirty="0">
                <a:latin typeface="+mj-ea"/>
                <a:ea typeface="+mj-ea"/>
              </a:rPr>
              <a:t>체</a:t>
            </a:r>
            <a:r>
              <a:rPr lang="en-US" altLang="ko-KR" sz="1400" b="1" dirty="0">
                <a:latin typeface="+mj-ea"/>
                <a:ea typeface="+mj-ea"/>
              </a:rPr>
              <a:t>/</a:t>
            </a:r>
            <a:r>
              <a:rPr lang="ko-KR" altLang="en-US" sz="1400" b="1" dirty="0">
                <a:latin typeface="+mj-ea"/>
                <a:ea typeface="+mj-ea"/>
              </a:rPr>
              <a:t>절</a:t>
            </a:r>
            <a:r>
              <a:rPr lang="en-US" altLang="ko-KR" sz="1400" b="1" dirty="0">
                <a:ea typeface="DengXian" panose="02010600030101010101" pitchFamily="2" charset="-122"/>
              </a:rPr>
              <a:t>);  </a:t>
            </a:r>
            <a:r>
              <a:rPr lang="en-US" altLang="zh-TW" sz="1400" b="1" dirty="0">
                <a:ea typeface="DengXian" panose="02010600030101010101" pitchFamily="2" charset="-122"/>
              </a:rPr>
              <a:t>close to; eager, sincere</a:t>
            </a:r>
            <a:endParaRPr lang="zh-TW" altLang="en-US" sz="1400" b="1" dirty="0">
              <a:ea typeface="DengXian" panose="02010600030101010101" pitchFamily="2" charset="-122"/>
            </a:endParaRPr>
          </a:p>
          <a:p>
            <a:pPr marL="514350" indent="-514350">
              <a:buFont typeface="+mj-lt"/>
              <a:buAutoNum type="arabicParenR" startAt="121"/>
            </a:pPr>
            <a:r>
              <a:rPr lang="zh-TW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 苦  </a:t>
            </a:r>
            <a:r>
              <a:rPr lang="en-US" altLang="zh-TW" sz="1400" b="1" dirty="0">
                <a:ea typeface="DengXian" panose="02010600030101010101" pitchFamily="2" charset="-122"/>
              </a:rPr>
              <a:t>go (</a:t>
            </a:r>
            <a:r>
              <a:rPr lang="ko-KR" altLang="en-US" sz="1400" b="1" dirty="0">
                <a:latin typeface="+mj-ea"/>
                <a:ea typeface="+mj-ea"/>
              </a:rPr>
              <a:t>고</a:t>
            </a:r>
            <a:r>
              <a:rPr lang="en-US" altLang="ko-KR" sz="1400" b="1" dirty="0">
                <a:ea typeface="DengXian" panose="02010600030101010101" pitchFamily="2" charset="-122"/>
              </a:rPr>
              <a:t>);  </a:t>
            </a:r>
            <a:r>
              <a:rPr lang="en-US" altLang="zh-TW" sz="1400" b="1" dirty="0">
                <a:ea typeface="DengXian" panose="02010600030101010101" pitchFamily="2" charset="-122"/>
              </a:rPr>
              <a:t>suffering; bitter</a:t>
            </a:r>
            <a:endParaRPr lang="zh-TW" altLang="en-US" sz="1400" b="1" dirty="0">
              <a:ea typeface="DengXian" panose="02010600030101010101" pitchFamily="2" charset="-122"/>
            </a:endParaRPr>
          </a:p>
          <a:p>
            <a:pPr marL="514350" indent="-514350">
              <a:buFont typeface="+mj-lt"/>
              <a:buAutoNum type="arabicParenR" startAt="121"/>
            </a:pPr>
            <a:r>
              <a:rPr lang="zh-TW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 厄  </a:t>
            </a:r>
            <a:r>
              <a:rPr lang="en-US" altLang="zh-TW" sz="1400" b="1" dirty="0">
                <a:ea typeface="DengXian" panose="02010600030101010101" pitchFamily="2" charset="-122"/>
              </a:rPr>
              <a:t>aek (</a:t>
            </a:r>
            <a:r>
              <a:rPr lang="ko-KR" altLang="en-US" sz="1400" b="1" dirty="0">
                <a:latin typeface="+mj-ea"/>
                <a:ea typeface="+mj-ea"/>
              </a:rPr>
              <a:t>액</a:t>
            </a:r>
            <a:r>
              <a:rPr lang="en-US" altLang="ko-KR" sz="1400" b="1" dirty="0">
                <a:ea typeface="DengXian" panose="02010600030101010101" pitchFamily="2" charset="-122"/>
              </a:rPr>
              <a:t>);  </a:t>
            </a:r>
            <a:r>
              <a:rPr lang="en-US" altLang="zh-TW" sz="1400" b="1" dirty="0">
                <a:ea typeface="DengXian" panose="02010600030101010101" pitchFamily="2" charset="-122"/>
              </a:rPr>
              <a:t>misfortune/distress</a:t>
            </a:r>
            <a:endParaRPr lang="zh-TW" altLang="en-US" sz="1400" b="1" dirty="0">
              <a:ea typeface="DengXian" panose="02010600030101010101" pitchFamily="2" charset="-122"/>
            </a:endParaRPr>
          </a:p>
          <a:p>
            <a:pPr marL="514350" indent="-514350">
              <a:buFont typeface="+mj-lt"/>
              <a:buAutoNum type="arabicParenR" startAt="121"/>
            </a:pPr>
            <a:r>
              <a:rPr lang="zh-TW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 舍  </a:t>
            </a:r>
            <a:r>
              <a:rPr lang="en-US" altLang="zh-TW" sz="1400" b="1" dirty="0">
                <a:ea typeface="DengXian" panose="02010600030101010101" pitchFamily="2" charset="-122"/>
              </a:rPr>
              <a:t>sa (</a:t>
            </a:r>
            <a:r>
              <a:rPr lang="ko-KR" altLang="en-US" sz="1400" b="1" dirty="0">
                <a:latin typeface="+mj-ea"/>
                <a:ea typeface="+mj-ea"/>
              </a:rPr>
              <a:t>사</a:t>
            </a:r>
            <a:r>
              <a:rPr lang="en-US" altLang="ko-KR" sz="1400" b="1" dirty="0">
                <a:ea typeface="DengXian" panose="02010600030101010101" pitchFamily="2" charset="-122"/>
              </a:rPr>
              <a:t>);  </a:t>
            </a:r>
            <a:r>
              <a:rPr lang="en-US" altLang="zh-TW" sz="1400" b="1" dirty="0">
                <a:ea typeface="DengXian" panose="02010600030101010101" pitchFamily="2" charset="-122"/>
              </a:rPr>
              <a:t>phonetic/lodging</a:t>
            </a:r>
            <a:endParaRPr lang="zh-TW" altLang="en-US" sz="1400" b="1" dirty="0">
              <a:ea typeface="DengXian" panose="02010600030101010101" pitchFamily="2" charset="-122"/>
            </a:endParaRPr>
          </a:p>
          <a:p>
            <a:pPr marL="514350" indent="-514350">
              <a:buFont typeface="+mj-lt"/>
              <a:buAutoNum type="arabicParenR" startAt="121"/>
            </a:pPr>
            <a:r>
              <a:rPr lang="zh-TW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 利  </a:t>
            </a:r>
            <a:r>
              <a:rPr lang="en-US" altLang="zh-TW" sz="1400" b="1" dirty="0">
                <a:ea typeface="DengXian" panose="02010600030101010101" pitchFamily="2" charset="-122"/>
              </a:rPr>
              <a:t>li (</a:t>
            </a:r>
            <a:r>
              <a:rPr lang="ko-KR" altLang="en-US" sz="1400" b="1" dirty="0">
                <a:latin typeface="+mj-ea"/>
                <a:ea typeface="+mj-ea"/>
              </a:rPr>
              <a:t>리</a:t>
            </a:r>
            <a:r>
              <a:rPr lang="en-US" altLang="ko-KR" sz="1400" b="1" dirty="0">
                <a:ea typeface="DengXian" panose="02010600030101010101" pitchFamily="2" charset="-122"/>
              </a:rPr>
              <a:t>);  </a:t>
            </a:r>
            <a:r>
              <a:rPr lang="en-US" altLang="zh-TW" sz="1400" b="1" dirty="0">
                <a:ea typeface="DengXian" panose="02010600030101010101" pitchFamily="2" charset="-122"/>
              </a:rPr>
              <a:t>phonetic; sharp; profit</a:t>
            </a:r>
            <a:endParaRPr lang="zh-TW" altLang="en-US" sz="1400" b="1" dirty="0">
              <a:ea typeface="DengXian" panose="02010600030101010101" pitchFamily="2" charset="-122"/>
            </a:endParaRPr>
          </a:p>
          <a:p>
            <a:pPr marL="514350" indent="-514350">
              <a:buFont typeface="+mj-lt"/>
              <a:buAutoNum type="arabicParenR" startAt="121"/>
            </a:pPr>
            <a:r>
              <a:rPr lang="zh-TW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 子  </a:t>
            </a:r>
            <a:r>
              <a:rPr lang="en-US" altLang="zh-TW" sz="1400" b="1" dirty="0">
                <a:ea typeface="DengXian" panose="02010600030101010101" pitchFamily="2" charset="-122"/>
              </a:rPr>
              <a:t>ja (</a:t>
            </a:r>
            <a:r>
              <a:rPr lang="ko-KR" altLang="en-US" sz="1400" b="1" dirty="0">
                <a:latin typeface="+mj-ea"/>
                <a:ea typeface="+mj-ea"/>
              </a:rPr>
              <a:t>자</a:t>
            </a:r>
            <a:r>
              <a:rPr lang="en-US" altLang="ko-KR" sz="1400" b="1" dirty="0">
                <a:ea typeface="DengXian" panose="02010600030101010101" pitchFamily="2" charset="-122"/>
              </a:rPr>
              <a:t>);  phonetic; </a:t>
            </a:r>
            <a:r>
              <a:rPr lang="en-US" altLang="zh-TW" sz="1400" b="1" dirty="0">
                <a:ea typeface="DengXian" panose="02010600030101010101" pitchFamily="2" charset="-122"/>
              </a:rPr>
              <a:t>master; son</a:t>
            </a:r>
            <a:endParaRPr lang="zh-TW" altLang="en-US" sz="1400" b="1" dirty="0">
              <a:ea typeface="DengXian" panose="02010600030101010101" pitchFamily="2" charset="-122"/>
            </a:endParaRPr>
          </a:p>
          <a:p>
            <a:pPr marL="514350" indent="-514350">
              <a:buFont typeface="+mj-lt"/>
              <a:buAutoNum type="arabicParenR" startAt="121"/>
            </a:pPr>
            <a:r>
              <a:rPr lang="zh-TW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 色  </a:t>
            </a:r>
            <a:r>
              <a:rPr lang="en-US" altLang="zh-TW" sz="1400" b="1" dirty="0" err="1">
                <a:ea typeface="DengXian" panose="02010600030101010101" pitchFamily="2" charset="-122"/>
              </a:rPr>
              <a:t>saek</a:t>
            </a:r>
            <a:r>
              <a:rPr lang="en-US" altLang="zh-TW" sz="1400" b="1" dirty="0">
                <a:ea typeface="DengXian" panose="02010600030101010101" pitchFamily="2" charset="-122"/>
              </a:rPr>
              <a:t> (</a:t>
            </a:r>
            <a:r>
              <a:rPr lang="ko-KR" altLang="en-US" sz="1400" b="1" dirty="0">
                <a:latin typeface="+mj-ea"/>
                <a:ea typeface="+mj-ea"/>
              </a:rPr>
              <a:t>색</a:t>
            </a:r>
            <a:r>
              <a:rPr lang="en-US" altLang="ko-KR" sz="1400" b="1" dirty="0">
                <a:ea typeface="DengXian" panose="02010600030101010101" pitchFamily="2" charset="-122"/>
              </a:rPr>
              <a:t>);  </a:t>
            </a:r>
            <a:r>
              <a:rPr lang="en-US" altLang="zh-TW" sz="1400" b="1" dirty="0">
                <a:ea typeface="DengXian" panose="02010600030101010101" pitchFamily="2" charset="-122"/>
              </a:rPr>
              <a:t>form/color</a:t>
            </a:r>
            <a:endParaRPr lang="zh-TW" altLang="en-US" sz="1400" b="1" dirty="0">
              <a:ea typeface="DengXian" panose="02010600030101010101" pitchFamily="2" charset="-122"/>
            </a:endParaRPr>
          </a:p>
          <a:p>
            <a:pPr marL="514350" indent="-514350">
              <a:buFont typeface="+mj-lt"/>
              <a:buAutoNum type="arabicParenR" startAt="121"/>
            </a:pPr>
            <a:r>
              <a:rPr lang="zh-TW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 不  </a:t>
            </a:r>
            <a:r>
              <a:rPr lang="en-US" altLang="zh-TW" sz="1400" b="1" dirty="0">
                <a:ea typeface="DengXian" panose="02010600030101010101" pitchFamily="2" charset="-122"/>
              </a:rPr>
              <a:t>bur/</a:t>
            </a:r>
            <a:r>
              <a:rPr lang="en-US" altLang="zh-TW" sz="1400" b="1" dirty="0" err="1">
                <a:ea typeface="DengXian" panose="02010600030101010101" pitchFamily="2" charset="-122"/>
              </a:rPr>
              <a:t>bu</a:t>
            </a:r>
            <a:r>
              <a:rPr lang="en-US" altLang="zh-TW" sz="1400" b="1" dirty="0">
                <a:ea typeface="DengXian" panose="02010600030101010101" pitchFamily="2" charset="-122"/>
              </a:rPr>
              <a:t> (</a:t>
            </a:r>
            <a:r>
              <a:rPr lang="ko-KR" altLang="en-US" sz="1400" b="1" dirty="0">
                <a:latin typeface="+mj-ea"/>
                <a:ea typeface="+mj-ea"/>
              </a:rPr>
              <a:t>불</a:t>
            </a:r>
            <a:r>
              <a:rPr lang="en-US" altLang="ko-KR" sz="1400" b="1" dirty="0">
                <a:latin typeface="+mj-ea"/>
                <a:ea typeface="+mj-ea"/>
              </a:rPr>
              <a:t>/</a:t>
            </a:r>
            <a:r>
              <a:rPr lang="ko-KR" altLang="en-US" sz="1400" b="1" dirty="0">
                <a:latin typeface="+mj-ea"/>
                <a:ea typeface="+mj-ea"/>
              </a:rPr>
              <a:t>부</a:t>
            </a:r>
            <a:r>
              <a:rPr lang="en-US" altLang="ko-KR" sz="1400" b="1" dirty="0">
                <a:ea typeface="DengXian" panose="02010600030101010101" pitchFamily="2" charset="-122"/>
              </a:rPr>
              <a:t>);  </a:t>
            </a:r>
            <a:r>
              <a:rPr lang="en-US" altLang="zh-TW" sz="1400" b="1" dirty="0">
                <a:ea typeface="DengXian" panose="02010600030101010101" pitchFamily="2" charset="-122"/>
              </a:rPr>
              <a:t>not</a:t>
            </a:r>
            <a:endParaRPr lang="zh-TW" altLang="en-US" sz="1400" b="1" dirty="0">
              <a:ea typeface="DengXian" panose="02010600030101010101" pitchFamily="2" charset="-122"/>
            </a:endParaRPr>
          </a:p>
          <a:p>
            <a:pPr marL="514350" indent="-514350">
              <a:buFont typeface="+mj-lt"/>
              <a:buAutoNum type="arabicParenR" startAt="121"/>
            </a:pPr>
            <a:r>
              <a:rPr lang="zh-TW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 異  </a:t>
            </a:r>
            <a:r>
              <a:rPr lang="en-US" altLang="zh-TW" sz="1400" b="1" dirty="0">
                <a:ea typeface="DengXian" panose="02010600030101010101" pitchFamily="2" charset="-122"/>
              </a:rPr>
              <a:t>i (</a:t>
            </a:r>
            <a:r>
              <a:rPr lang="ko-KR" altLang="en-US" sz="1400" b="1" dirty="0">
                <a:latin typeface="+mj-ea"/>
                <a:ea typeface="+mj-ea"/>
              </a:rPr>
              <a:t>이</a:t>
            </a:r>
            <a:r>
              <a:rPr lang="en-US" altLang="ko-KR" sz="1400" b="1" dirty="0">
                <a:ea typeface="DengXian" panose="02010600030101010101" pitchFamily="2" charset="-122"/>
              </a:rPr>
              <a:t>);  </a:t>
            </a:r>
            <a:r>
              <a:rPr lang="en-US" altLang="zh-TW" sz="1400" b="1" dirty="0">
                <a:ea typeface="DengXian" panose="02010600030101010101" pitchFamily="2" charset="-122"/>
              </a:rPr>
              <a:t>different</a:t>
            </a:r>
            <a:endParaRPr lang="zh-TW" altLang="en-US" sz="1400" b="1" dirty="0">
              <a:ea typeface="DengXian" panose="02010600030101010101" pitchFamily="2" charset="-122"/>
            </a:endParaRPr>
          </a:p>
          <a:p>
            <a:pPr marL="514350" indent="-514350">
              <a:buFont typeface="+mj-lt"/>
              <a:buAutoNum type="arabicParenR" startAt="121"/>
            </a:pPr>
            <a:r>
              <a:rPr lang="zh-TW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 即  </a:t>
            </a:r>
            <a:r>
              <a:rPr lang="en-US" altLang="zh-TW" sz="1400" b="1" dirty="0" err="1">
                <a:ea typeface="DengXian" panose="02010600030101010101" pitchFamily="2" charset="-122"/>
              </a:rPr>
              <a:t>jeuk</a:t>
            </a:r>
            <a:r>
              <a:rPr lang="en-US" altLang="zh-TW" sz="1400" b="1" dirty="0">
                <a:ea typeface="DengXian" panose="02010600030101010101" pitchFamily="2" charset="-122"/>
              </a:rPr>
              <a:t> (</a:t>
            </a:r>
            <a:r>
              <a:rPr lang="ko-KR" altLang="en-US" sz="1400" b="1" dirty="0">
                <a:latin typeface="+mj-ea"/>
                <a:ea typeface="+mj-ea"/>
              </a:rPr>
              <a:t>즉</a:t>
            </a:r>
            <a:r>
              <a:rPr lang="en-US" altLang="ko-KR" sz="1400" b="1" dirty="0">
                <a:ea typeface="DengXian" panose="02010600030101010101" pitchFamily="2" charset="-122"/>
              </a:rPr>
              <a:t>);  </a:t>
            </a:r>
            <a:r>
              <a:rPr lang="en-US" altLang="zh-TW" sz="1400" b="1" dirty="0">
                <a:ea typeface="DengXian" panose="02010600030101010101" pitchFamily="2" charset="-122"/>
              </a:rPr>
              <a:t>very close to, agree, same</a:t>
            </a:r>
            <a:endParaRPr lang="en-US" sz="1400" b="1" dirty="0">
              <a:ea typeface="DengXian" panose="02010600030101010101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814574-BF88-772D-3CC4-1210B2A6D32B}"/>
              </a:ext>
            </a:extLst>
          </p:cNvPr>
          <p:cNvSpPr/>
          <p:nvPr/>
        </p:nvSpPr>
        <p:spPr>
          <a:xfrm>
            <a:off x="7280400" y="1345100"/>
            <a:ext cx="4589647" cy="48320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A0749F-05A1-A1EE-90A9-52F19C9574D0}"/>
              </a:ext>
            </a:extLst>
          </p:cNvPr>
          <p:cNvSpPr txBox="1"/>
          <p:nvPr/>
        </p:nvSpPr>
        <p:spPr>
          <a:xfrm>
            <a:off x="2865715" y="1246041"/>
            <a:ext cx="61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6B8FF-1653-1222-A2B7-97BB04969B4E}"/>
              </a:ext>
            </a:extLst>
          </p:cNvPr>
          <p:cNvSpPr txBox="1"/>
          <p:nvPr/>
        </p:nvSpPr>
        <p:spPr>
          <a:xfrm>
            <a:off x="3866827" y="2409987"/>
            <a:ext cx="743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E97FDF-255B-D813-040D-8BC511DBDDCC}"/>
              </a:ext>
            </a:extLst>
          </p:cNvPr>
          <p:cNvSpPr txBox="1"/>
          <p:nvPr/>
        </p:nvSpPr>
        <p:spPr>
          <a:xfrm>
            <a:off x="4370522" y="3604224"/>
            <a:ext cx="72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E4E755-EE52-DC23-79FA-055BA8B1D1B7}"/>
              </a:ext>
            </a:extLst>
          </p:cNvPr>
          <p:cNvSpPr txBox="1"/>
          <p:nvPr/>
        </p:nvSpPr>
        <p:spPr>
          <a:xfrm>
            <a:off x="2214750" y="4983759"/>
            <a:ext cx="883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60880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427AED-0BFA-BD70-9302-FA7E90E81512}"/>
              </a:ext>
            </a:extLst>
          </p:cNvPr>
          <p:cNvSpPr txBox="1"/>
          <p:nvPr/>
        </p:nvSpPr>
        <p:spPr>
          <a:xfrm>
            <a:off x="320635" y="652828"/>
            <a:ext cx="656705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11 new characters, which in turn have 17 new components (and we'll add two more to get to 30):</a:t>
            </a:r>
          </a:p>
          <a:p>
            <a:endParaRPr lang="en-US" dirty="0"/>
          </a:p>
          <a:p>
            <a:pPr marL="514350" indent="-514350">
              <a:buFont typeface="+mj-lt"/>
              <a:buAutoNum type="arabicParenR" startAt="121"/>
            </a:pPr>
            <a:r>
              <a:rPr lang="zh-TW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TW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度</a:t>
            </a:r>
            <a:r>
              <a:rPr lang="zh-TW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TW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=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广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+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CN" altLang="en-US" sz="2400" b="1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廿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 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+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又</a:t>
            </a:r>
            <a:endParaRPr lang="zh-TW" altLang="en-US" sz="2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514350" indent="-514350">
              <a:buFont typeface="+mj-lt"/>
              <a:buAutoNum type="arabicParenR" startAt="121"/>
            </a:pPr>
            <a:r>
              <a:rPr lang="zh-TW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TW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切</a:t>
            </a:r>
            <a:r>
              <a:rPr lang="zh-TW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TW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= </a:t>
            </a:r>
            <a:r>
              <a:rPr lang="zh-CN" altLang="en-US" sz="2400" b="1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七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+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刀</a:t>
            </a:r>
            <a:endParaRPr lang="zh-TW" altLang="en-US" sz="2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514350" indent="-514350">
              <a:buFont typeface="+mj-lt"/>
              <a:buAutoNum type="arabicParenR" startAt="121"/>
            </a:pPr>
            <a:r>
              <a:rPr lang="zh-TW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TW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苦</a:t>
            </a:r>
            <a:r>
              <a:rPr lang="zh-TW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TW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=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艹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+ </a:t>
            </a:r>
            <a:r>
              <a:rPr lang="zh-CN" altLang="en-US" sz="2400" b="1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古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;  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古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= </a:t>
            </a:r>
            <a:r>
              <a:rPr lang="zh-CN" altLang="en-US" sz="2400" b="1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十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+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口</a:t>
            </a:r>
            <a:endParaRPr lang="zh-TW" altLang="en-US" sz="2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514350" indent="-514350">
              <a:buFont typeface="+mj-lt"/>
              <a:buAutoNum type="arabicParenR" startAt="121"/>
            </a:pPr>
            <a:r>
              <a:rPr lang="zh-TW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TW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厄</a:t>
            </a:r>
            <a:r>
              <a:rPr lang="zh-TW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TW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=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厂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+ </a:t>
            </a:r>
            <a:r>
              <a:rPr lang="zh-CN" altLang="en-US" sz="2400" b="1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㔾</a:t>
            </a:r>
            <a:endParaRPr lang="zh-TW" altLang="en-US" sz="2400" b="1" dirty="0">
              <a:highlight>
                <a:srgbClr val="FFFF00"/>
              </a:highligh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514350" indent="-514350">
              <a:buFont typeface="+mj-lt"/>
              <a:buAutoNum type="arabicParenR" startAt="121"/>
            </a:pPr>
            <a:r>
              <a:rPr lang="zh-TW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TW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舍</a:t>
            </a:r>
            <a:r>
              <a:rPr lang="zh-TW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TW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=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人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+ </a:t>
            </a:r>
            <a:r>
              <a:rPr lang="zh-CN" altLang="en-US" sz="2400" b="1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舌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;  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舌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= </a:t>
            </a:r>
            <a:r>
              <a:rPr lang="zh-CN" altLang="en-US" sz="2400" b="1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千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+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口</a:t>
            </a:r>
            <a:endParaRPr lang="en-US" altLang="zh-CN" sz="2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514350" indent="-514350">
              <a:buFont typeface="+mj-lt"/>
              <a:buAutoNum type="arabicParenR" startAt="121"/>
            </a:pPr>
            <a:r>
              <a:rPr lang="zh-TW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TW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利</a:t>
            </a:r>
            <a:r>
              <a:rPr lang="zh-TW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TW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= </a:t>
            </a:r>
            <a:r>
              <a:rPr lang="zh-CN" altLang="en-US" sz="2400" b="1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禾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+ </a:t>
            </a:r>
            <a:r>
              <a:rPr lang="zh-CN" altLang="en-US" sz="2400" b="1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刂</a:t>
            </a:r>
            <a:endParaRPr lang="zh-TW" altLang="en-US" sz="2400" b="1" dirty="0">
              <a:highlight>
                <a:srgbClr val="FFFF00"/>
              </a:highligh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514350" indent="-514350">
              <a:buFont typeface="+mj-lt"/>
              <a:buAutoNum type="arabicParenR" startAt="121"/>
            </a:pPr>
            <a:r>
              <a:rPr lang="zh-TW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TW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子</a:t>
            </a:r>
            <a:r>
              <a:rPr lang="zh-TW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TW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= </a:t>
            </a:r>
            <a:r>
              <a:rPr lang="zh-CN" altLang="en-US" sz="2400" b="1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了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+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一</a:t>
            </a:r>
            <a:endParaRPr lang="zh-TW" altLang="en-US" sz="2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514350" indent="-514350">
              <a:buFont typeface="+mj-lt"/>
              <a:buAutoNum type="arabicParenR" startAt="121"/>
            </a:pPr>
            <a:r>
              <a:rPr lang="zh-TW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TW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色</a:t>
            </a:r>
            <a:r>
              <a:rPr lang="zh-TW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TW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= </a:t>
            </a:r>
            <a:r>
              <a:rPr lang="zh-CN" altLang="en-US" sz="2400" b="1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⺈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+ </a:t>
            </a:r>
            <a:r>
              <a:rPr lang="zh-CN" altLang="en-US" sz="2400" b="1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巴</a:t>
            </a:r>
            <a:endParaRPr lang="zh-TW" altLang="en-US" sz="2400" b="1" dirty="0">
              <a:highlight>
                <a:srgbClr val="FFFF00"/>
              </a:highligh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514350" indent="-514350">
              <a:buFont typeface="+mj-lt"/>
              <a:buAutoNum type="arabicParenR" startAt="121"/>
            </a:pPr>
            <a:r>
              <a:rPr lang="zh-TW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TW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不</a:t>
            </a:r>
          </a:p>
          <a:p>
            <a:pPr marL="514350" indent="-514350">
              <a:buFont typeface="+mj-lt"/>
              <a:buAutoNum type="arabicParenR" startAt="121"/>
            </a:pPr>
            <a:r>
              <a:rPr lang="zh-TW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TW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異</a:t>
            </a:r>
            <a:r>
              <a:rPr lang="zh-TW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TW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= </a:t>
            </a:r>
            <a:r>
              <a:rPr lang="zh-CN" altLang="en-US" sz="2400" b="1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田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+</a:t>
            </a:r>
            <a:r>
              <a:rPr lang="zh-CN" altLang="en-US" sz="2400" b="1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共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;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田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=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囗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+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十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; 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共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=</a:t>
            </a:r>
            <a:r>
              <a:rPr lang="zh-CN" altLang="en-US" sz="2400" b="1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卄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+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一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+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八</a:t>
            </a:r>
            <a:endParaRPr lang="zh-TW" altLang="en-US" sz="2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514350" indent="-514350">
              <a:buFont typeface="+mj-lt"/>
              <a:buAutoNum type="arabicParenR" startAt="121"/>
            </a:pPr>
            <a:r>
              <a:rPr lang="zh-TW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TW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即</a:t>
            </a:r>
            <a:r>
              <a:rPr lang="zh-TW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TW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=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日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+ </a:t>
            </a:r>
            <a:r>
              <a:rPr lang="zh-CN" altLang="en-US" sz="2400" b="1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厶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+ </a:t>
            </a:r>
            <a:r>
              <a:rPr lang="zh-CN" altLang="en-US" sz="2400" b="1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卩</a:t>
            </a:r>
            <a:endParaRPr lang="en-US" sz="2400" b="1" dirty="0">
              <a:highlight>
                <a:srgbClr val="FFFF00"/>
              </a:highligh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3631AF-93D9-B47E-D7C4-14AA1827623B}"/>
              </a:ext>
            </a:extLst>
          </p:cNvPr>
          <p:cNvSpPr txBox="1"/>
          <p:nvPr/>
        </p:nvSpPr>
        <p:spPr>
          <a:xfrm>
            <a:off x="225631" y="136525"/>
            <a:ext cx="12108873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5.3  			  			            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(Xuanzang's Heart Sutra, Lesson Five)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69AF6-BFE0-418D-78F9-0A18CBA6F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Xuanzang's Heart Sutra in Sino-Korean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3192DE-31ED-7616-1A02-2C5B4D5CFBDB}"/>
              </a:ext>
            </a:extLst>
          </p:cNvPr>
          <p:cNvSpPr txBox="1"/>
          <p:nvPr/>
        </p:nvSpPr>
        <p:spPr>
          <a:xfrm>
            <a:off x="6887689" y="859077"/>
            <a:ext cx="49836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132"/>
            </a:pPr>
            <a:r>
              <a:rPr lang="zh-CN" altLang="en-US" b="1" dirty="0">
                <a:latin typeface="+mn-ea"/>
              </a:rPr>
              <a:t> 廿  </a:t>
            </a:r>
            <a:r>
              <a:rPr lang="en-US" altLang="zh-CN" b="1" dirty="0" err="1">
                <a:latin typeface="+mn-ea"/>
              </a:rPr>
              <a:t>ip</a:t>
            </a:r>
            <a:r>
              <a:rPr lang="en-US" altLang="zh-CN" b="1" dirty="0">
                <a:latin typeface="+mn-ea"/>
              </a:rPr>
              <a:t> (</a:t>
            </a:r>
            <a:r>
              <a:rPr lang="ko-KR" altLang="en-US" b="1" dirty="0">
                <a:latin typeface="+mn-ea"/>
              </a:rPr>
              <a:t>입</a:t>
            </a:r>
            <a:r>
              <a:rPr lang="en-US" altLang="ko-KR" b="1" dirty="0">
                <a:latin typeface="+mn-ea"/>
              </a:rPr>
              <a:t>);  </a:t>
            </a:r>
            <a:r>
              <a:rPr lang="en-US" altLang="zh-CN" b="1" dirty="0"/>
              <a:t>twenty, 20</a:t>
            </a:r>
            <a:endParaRPr lang="zh-CN" altLang="en-US" b="1" dirty="0"/>
          </a:p>
          <a:p>
            <a:pPr marL="342900" indent="-342900">
              <a:buFont typeface="+mj-lt"/>
              <a:buAutoNum type="arabicParenR" startAt="132"/>
            </a:pPr>
            <a:r>
              <a:rPr lang="zh-CN" altLang="en-US" b="1" dirty="0">
                <a:latin typeface="+mn-ea"/>
              </a:rPr>
              <a:t> 七  </a:t>
            </a:r>
            <a:r>
              <a:rPr lang="en-US" altLang="zh-CN" b="1" dirty="0" err="1">
                <a:latin typeface="+mn-ea"/>
              </a:rPr>
              <a:t>chil</a:t>
            </a:r>
            <a:r>
              <a:rPr lang="en-US" altLang="zh-CN" b="1" dirty="0">
                <a:latin typeface="+mn-ea"/>
              </a:rPr>
              <a:t> (</a:t>
            </a:r>
            <a:r>
              <a:rPr lang="ko-KR" altLang="en-US" b="1" dirty="0">
                <a:latin typeface="+mn-ea"/>
              </a:rPr>
              <a:t>칠</a:t>
            </a:r>
            <a:r>
              <a:rPr lang="en-US" altLang="ko-KR" b="1" dirty="0">
                <a:latin typeface="+mn-ea"/>
              </a:rPr>
              <a:t>);  </a:t>
            </a:r>
            <a:r>
              <a:rPr lang="en-US" altLang="ko-KR" b="1" dirty="0"/>
              <a:t>7, </a:t>
            </a:r>
            <a:r>
              <a:rPr lang="en-US" altLang="zh-CN" b="1" dirty="0"/>
              <a:t>seven</a:t>
            </a:r>
            <a:endParaRPr lang="zh-CN" altLang="en-US" b="1" dirty="0"/>
          </a:p>
          <a:p>
            <a:pPr marL="342900" indent="-342900">
              <a:buFont typeface="+mj-lt"/>
              <a:buAutoNum type="arabicParenR" startAt="132"/>
            </a:pPr>
            <a:r>
              <a:rPr lang="zh-CN" altLang="en-US" b="1" dirty="0">
                <a:latin typeface="+mn-ea"/>
              </a:rPr>
              <a:t> 古  </a:t>
            </a:r>
            <a:r>
              <a:rPr lang="en-US" altLang="zh-CN" b="1" dirty="0">
                <a:latin typeface="+mn-ea"/>
              </a:rPr>
              <a:t>go (</a:t>
            </a:r>
            <a:r>
              <a:rPr lang="ko-KR" altLang="en-US" b="1" dirty="0">
                <a:latin typeface="+mn-ea"/>
              </a:rPr>
              <a:t>고</a:t>
            </a:r>
            <a:r>
              <a:rPr lang="en-US" altLang="ko-KR" b="1" dirty="0">
                <a:latin typeface="+mn-ea"/>
              </a:rPr>
              <a:t>);  </a:t>
            </a:r>
            <a:r>
              <a:rPr lang="en-US" altLang="zh-CN" b="1" dirty="0"/>
              <a:t>the past; ancient old</a:t>
            </a:r>
            <a:r>
              <a:rPr lang="en-US" altLang="zh-CN" b="1" dirty="0">
                <a:latin typeface="+mn-ea"/>
              </a:rPr>
              <a:t> </a:t>
            </a:r>
            <a:r>
              <a:rPr lang="zh-CN" altLang="en-US" b="1" dirty="0">
                <a:latin typeface="+mn-ea"/>
              </a:rPr>
              <a:t> </a:t>
            </a:r>
            <a:endParaRPr lang="en-US" altLang="zh-CN" b="1" dirty="0">
              <a:latin typeface="+mn-ea"/>
            </a:endParaRPr>
          </a:p>
          <a:p>
            <a:pPr marL="342900" indent="-342900">
              <a:buFont typeface="+mj-lt"/>
              <a:buAutoNum type="arabicParenR" startAt="132"/>
            </a:pPr>
            <a:r>
              <a:rPr lang="en-US" altLang="zh-CN" b="1" dirty="0">
                <a:latin typeface="+mn-ea"/>
              </a:rPr>
              <a:t> </a:t>
            </a:r>
            <a:r>
              <a:rPr lang="zh-CN" altLang="en-US" b="1" dirty="0">
                <a:latin typeface="+mn-ea"/>
              </a:rPr>
              <a:t>十  </a:t>
            </a:r>
            <a:r>
              <a:rPr lang="en-US" altLang="zh-CN" b="1" dirty="0" err="1">
                <a:latin typeface="+mn-ea"/>
              </a:rPr>
              <a:t>shib</a:t>
            </a:r>
            <a:r>
              <a:rPr lang="en-US" altLang="zh-CN" b="1" dirty="0">
                <a:latin typeface="+mn-ea"/>
              </a:rPr>
              <a:t> (</a:t>
            </a:r>
            <a:r>
              <a:rPr lang="ko-KR" altLang="en-US" b="1" dirty="0">
                <a:latin typeface="+mn-ea"/>
              </a:rPr>
              <a:t>십</a:t>
            </a:r>
            <a:r>
              <a:rPr lang="en-US" altLang="ko-KR" b="1" dirty="0">
                <a:latin typeface="+mn-ea"/>
              </a:rPr>
              <a:t>);  </a:t>
            </a:r>
            <a:r>
              <a:rPr lang="en-US" altLang="ko-KR" b="1" dirty="0"/>
              <a:t>10, </a:t>
            </a:r>
            <a:r>
              <a:rPr lang="en-US" altLang="zh-CN" b="1" dirty="0"/>
              <a:t>ten</a:t>
            </a:r>
            <a:endParaRPr lang="zh-CN" altLang="en-US" sz="1600" b="1" dirty="0"/>
          </a:p>
          <a:p>
            <a:pPr marL="342900" indent="-342900">
              <a:buFont typeface="+mj-lt"/>
              <a:buAutoNum type="arabicParenR" startAt="132"/>
            </a:pPr>
            <a:r>
              <a:rPr lang="zh-CN" altLang="en-US" b="1" dirty="0">
                <a:latin typeface="+mn-ea"/>
              </a:rPr>
              <a:t> 㔾 </a:t>
            </a:r>
            <a:r>
              <a:rPr lang="en-US" altLang="zh-CN" b="1" dirty="0">
                <a:latin typeface="+mn-ea"/>
              </a:rPr>
              <a:t>jeol (</a:t>
            </a:r>
            <a:r>
              <a:rPr lang="ko-KR" altLang="en-US" b="1" dirty="0">
                <a:latin typeface="+mn-ea"/>
              </a:rPr>
              <a:t>절</a:t>
            </a:r>
            <a:r>
              <a:rPr lang="en-US" altLang="ko-KR" b="1" dirty="0">
                <a:latin typeface="+mn-ea"/>
              </a:rPr>
              <a:t>)</a:t>
            </a:r>
            <a:r>
              <a:rPr lang="en-US" altLang="ko-KR" sz="1600" b="1" dirty="0">
                <a:latin typeface="+mn-ea"/>
              </a:rPr>
              <a:t>; </a:t>
            </a:r>
            <a:r>
              <a:rPr lang="en-US" altLang="zh-CN" b="1" dirty="0"/>
              <a:t>variant form of </a:t>
            </a:r>
            <a:r>
              <a:rPr lang="zh-CN" altLang="en-US" b="1" dirty="0"/>
              <a:t>卩</a:t>
            </a:r>
            <a:r>
              <a:rPr lang="en-US" altLang="zh-CN" b="1" dirty="0"/>
              <a:t>, </a:t>
            </a:r>
            <a:r>
              <a:rPr lang="en-US" altLang="zh-CN" b="1" dirty="0" err="1"/>
              <a:t>xiān</a:t>
            </a:r>
            <a:r>
              <a:rPr lang="en-US" altLang="zh-CN" b="1" dirty="0"/>
              <a:t>, seal</a:t>
            </a:r>
            <a:r>
              <a:rPr lang="zh-CN" altLang="en-US" b="1" dirty="0"/>
              <a:t> </a:t>
            </a:r>
          </a:p>
          <a:p>
            <a:pPr marL="342900" indent="-342900">
              <a:buFont typeface="+mj-lt"/>
              <a:buAutoNum type="arabicParenR" startAt="132"/>
            </a:pPr>
            <a:r>
              <a:rPr lang="zh-CN" altLang="en-US" b="1" dirty="0">
                <a:latin typeface="+mn-ea"/>
              </a:rPr>
              <a:t> 舌 </a:t>
            </a:r>
            <a:r>
              <a:rPr lang="en-US" altLang="zh-CN" b="1" dirty="0" err="1"/>
              <a:t>seol</a:t>
            </a:r>
            <a:r>
              <a:rPr lang="en-US" altLang="zh-CN" b="1" dirty="0">
                <a:latin typeface="+mn-ea"/>
              </a:rPr>
              <a:t> (</a:t>
            </a:r>
            <a:r>
              <a:rPr lang="ko-KR" altLang="en-US" b="1" dirty="0">
                <a:latin typeface="+mn-ea"/>
              </a:rPr>
              <a:t>설</a:t>
            </a:r>
            <a:r>
              <a:rPr lang="en-US" altLang="ko-KR" b="1" dirty="0">
                <a:latin typeface="+mn-ea"/>
              </a:rPr>
              <a:t>); </a:t>
            </a:r>
            <a:r>
              <a:rPr lang="en-US" altLang="ko-KR" b="1" dirty="0"/>
              <a:t>tongue</a:t>
            </a:r>
            <a:endParaRPr lang="en-US" altLang="zh-CN" b="1" dirty="0"/>
          </a:p>
          <a:p>
            <a:pPr marL="342900" indent="-342900">
              <a:buFont typeface="+mj-lt"/>
              <a:buAutoNum type="arabicParenR" startAt="132"/>
            </a:pPr>
            <a:r>
              <a:rPr lang="en-US" altLang="zh-CN" b="1" dirty="0">
                <a:latin typeface="+mn-ea"/>
              </a:rPr>
              <a:t> </a:t>
            </a:r>
            <a:r>
              <a:rPr lang="zh-CN" altLang="en-US" b="1" dirty="0">
                <a:latin typeface="+mn-ea"/>
              </a:rPr>
              <a:t>千 </a:t>
            </a:r>
            <a:r>
              <a:rPr lang="en-US" altLang="zh-CN" b="1" dirty="0"/>
              <a:t>cheon</a:t>
            </a:r>
            <a:r>
              <a:rPr lang="en-US" altLang="zh-CN" b="1" dirty="0">
                <a:latin typeface="+mn-ea"/>
              </a:rPr>
              <a:t> (</a:t>
            </a:r>
            <a:r>
              <a:rPr lang="ko-KR" altLang="en-US" b="1" dirty="0">
                <a:latin typeface="+mn-ea"/>
              </a:rPr>
              <a:t>천</a:t>
            </a:r>
            <a:r>
              <a:rPr lang="en-US" altLang="ko-KR" b="1" dirty="0">
                <a:latin typeface="+mn-ea"/>
              </a:rPr>
              <a:t>); </a:t>
            </a:r>
            <a:r>
              <a:rPr lang="en-US" altLang="ko-KR" b="1" dirty="0"/>
              <a:t>thousand</a:t>
            </a:r>
            <a:endParaRPr lang="en-US" altLang="zh-CN" b="1" dirty="0"/>
          </a:p>
          <a:p>
            <a:pPr marL="342900" indent="-342900">
              <a:buFont typeface="+mj-lt"/>
              <a:buAutoNum type="arabicParenR" startAt="132"/>
            </a:pPr>
            <a:r>
              <a:rPr lang="zh-CN" altLang="en-US" b="1" dirty="0">
                <a:latin typeface="+mn-ea"/>
              </a:rPr>
              <a:t> 禾 </a:t>
            </a:r>
            <a:r>
              <a:rPr lang="en-US" altLang="zh-CN" b="1" dirty="0" err="1">
                <a:latin typeface="+mn-ea"/>
              </a:rPr>
              <a:t>hwa</a:t>
            </a:r>
            <a:r>
              <a:rPr lang="en-US" altLang="zh-CN" b="1" dirty="0">
                <a:latin typeface="+mn-ea"/>
              </a:rPr>
              <a:t> (</a:t>
            </a:r>
            <a:r>
              <a:rPr lang="ko-KR" altLang="en-US" b="1" dirty="0">
                <a:latin typeface="+mn-ea"/>
              </a:rPr>
              <a:t>화</a:t>
            </a:r>
            <a:r>
              <a:rPr lang="en-US" altLang="ko-KR" b="1" dirty="0">
                <a:latin typeface="+mn-ea"/>
              </a:rPr>
              <a:t>);  </a:t>
            </a:r>
            <a:r>
              <a:rPr lang="en-US" altLang="zh-CN" b="1" dirty="0"/>
              <a:t>grain; cereal; rice plant</a:t>
            </a:r>
            <a:endParaRPr lang="zh-CN" altLang="en-US" b="1" dirty="0"/>
          </a:p>
          <a:p>
            <a:pPr marL="342900" indent="-342900">
              <a:buFont typeface="+mj-lt"/>
              <a:buAutoNum type="arabicParenR" startAt="132"/>
            </a:pPr>
            <a:r>
              <a:rPr lang="zh-CN" altLang="en-US" b="1" dirty="0">
                <a:latin typeface="+mn-ea"/>
              </a:rPr>
              <a:t> 刂 </a:t>
            </a:r>
            <a:r>
              <a:rPr lang="en-US" altLang="zh-CN" b="1" dirty="0">
                <a:latin typeface="+mn-ea"/>
              </a:rPr>
              <a:t>do (</a:t>
            </a:r>
            <a:r>
              <a:rPr lang="ko-KR" altLang="en-US" b="1" dirty="0">
                <a:latin typeface="+mn-ea"/>
              </a:rPr>
              <a:t>도</a:t>
            </a:r>
            <a:r>
              <a:rPr lang="en-US" altLang="ko-KR" b="1" dirty="0">
                <a:latin typeface="+mn-ea"/>
              </a:rPr>
              <a:t>);  </a:t>
            </a:r>
            <a:r>
              <a:rPr lang="en-US" altLang="zh-CN" b="1" dirty="0"/>
              <a:t>blade</a:t>
            </a:r>
            <a:endParaRPr lang="zh-CN" altLang="en-US" b="1" dirty="0"/>
          </a:p>
          <a:p>
            <a:pPr marL="342900" indent="-342900">
              <a:buFont typeface="+mj-lt"/>
              <a:buAutoNum type="arabicParenR" startAt="132"/>
            </a:pPr>
            <a:r>
              <a:rPr lang="zh-CN" altLang="en-US" b="1" dirty="0">
                <a:latin typeface="+mn-ea"/>
              </a:rPr>
              <a:t> 了 </a:t>
            </a:r>
            <a:r>
              <a:rPr lang="en-US" altLang="zh-CN" b="1" dirty="0" err="1">
                <a:latin typeface="+mn-ea"/>
              </a:rPr>
              <a:t>yo</a:t>
            </a:r>
            <a:r>
              <a:rPr lang="en-US" altLang="zh-CN" b="1" dirty="0">
                <a:latin typeface="+mn-ea"/>
              </a:rPr>
              <a:t> (</a:t>
            </a:r>
            <a:r>
              <a:rPr lang="ko-KR" altLang="en-US" b="1" dirty="0">
                <a:latin typeface="+mn-ea"/>
              </a:rPr>
              <a:t>요</a:t>
            </a:r>
            <a:r>
              <a:rPr lang="en-US" altLang="ko-KR" b="1" dirty="0">
                <a:latin typeface="+mn-ea"/>
              </a:rPr>
              <a:t>); </a:t>
            </a:r>
            <a:r>
              <a:rPr lang="en-US" altLang="zh-CN" b="1" dirty="0"/>
              <a:t>perfective aspect; </a:t>
            </a:r>
            <a:r>
              <a:rPr lang="en-US" altLang="zh-CN" sz="1400" b="1" dirty="0"/>
              <a:t>indicates change</a:t>
            </a:r>
            <a:endParaRPr lang="zh-CN" altLang="en-US" sz="1400" b="1" dirty="0"/>
          </a:p>
          <a:p>
            <a:pPr marL="342900" indent="-342900">
              <a:buFont typeface="+mj-lt"/>
              <a:buAutoNum type="arabicParenR" startAt="132"/>
            </a:pPr>
            <a:r>
              <a:rPr lang="zh-CN" altLang="en-US" b="1" dirty="0">
                <a:latin typeface="+mn-ea"/>
              </a:rPr>
              <a:t> ⺈ </a:t>
            </a:r>
            <a:r>
              <a:rPr lang="en-US" altLang="zh-CN" b="1" dirty="0">
                <a:latin typeface="+mn-ea"/>
              </a:rPr>
              <a:t>do (</a:t>
            </a:r>
            <a:r>
              <a:rPr lang="ko-KR" altLang="en-US" b="1" dirty="0">
                <a:latin typeface="+mn-ea"/>
              </a:rPr>
              <a:t>도</a:t>
            </a:r>
            <a:r>
              <a:rPr lang="en-US" altLang="ko-KR" b="1" dirty="0">
                <a:latin typeface="+mn-ea"/>
              </a:rPr>
              <a:t>);  </a:t>
            </a:r>
            <a:r>
              <a:rPr lang="en-US" altLang="zh-CN" b="1" dirty="0"/>
              <a:t>knife; blade </a:t>
            </a:r>
            <a:endParaRPr lang="zh-CN" altLang="en-US" b="1" dirty="0"/>
          </a:p>
          <a:p>
            <a:pPr marL="342900" indent="-342900">
              <a:buFont typeface="+mj-lt"/>
              <a:buAutoNum type="arabicParenR" startAt="132"/>
            </a:pPr>
            <a:r>
              <a:rPr lang="zh-CN" altLang="en-US" b="1" dirty="0">
                <a:latin typeface="+mn-ea"/>
              </a:rPr>
              <a:t> 巴 </a:t>
            </a:r>
            <a:r>
              <a:rPr lang="en-US" altLang="zh-CN" b="1" dirty="0">
                <a:latin typeface="+mn-ea"/>
              </a:rPr>
              <a:t>pa (</a:t>
            </a:r>
            <a:r>
              <a:rPr lang="ko-KR" altLang="en-US" b="1" dirty="0">
                <a:latin typeface="+mn-ea"/>
              </a:rPr>
              <a:t>파</a:t>
            </a:r>
            <a:r>
              <a:rPr lang="en-US" altLang="ko-KR" b="1" dirty="0">
                <a:latin typeface="+mn-ea"/>
              </a:rPr>
              <a:t>);  </a:t>
            </a:r>
            <a:r>
              <a:rPr lang="en-US" altLang="zh-CN" b="1" dirty="0"/>
              <a:t>a huge snake</a:t>
            </a:r>
            <a:endParaRPr lang="zh-CN" altLang="en-US" b="1" dirty="0"/>
          </a:p>
          <a:p>
            <a:pPr marL="342900" indent="-342900">
              <a:buFont typeface="+mj-lt"/>
              <a:buAutoNum type="arabicParenR" startAt="132"/>
            </a:pPr>
            <a:r>
              <a:rPr lang="zh-CN" altLang="en-US" b="1" dirty="0">
                <a:latin typeface="+mn-ea"/>
              </a:rPr>
              <a:t> 田 </a:t>
            </a:r>
            <a:r>
              <a:rPr lang="en-US" altLang="zh-CN" b="1" dirty="0">
                <a:latin typeface="+mn-ea"/>
              </a:rPr>
              <a:t>jeon (</a:t>
            </a:r>
            <a:r>
              <a:rPr lang="ko-KR" altLang="en-US" b="1" dirty="0">
                <a:latin typeface="+mn-ea"/>
              </a:rPr>
              <a:t>전</a:t>
            </a:r>
            <a:r>
              <a:rPr lang="en-US" altLang="ko-KR" b="1" dirty="0">
                <a:latin typeface="+mn-ea"/>
              </a:rPr>
              <a:t>);  </a:t>
            </a:r>
            <a:r>
              <a:rPr lang="en-US" altLang="zh-CN" b="1" dirty="0"/>
              <a:t>farmland; field</a:t>
            </a:r>
            <a:endParaRPr lang="zh-CN" altLang="en-US" b="1" dirty="0"/>
          </a:p>
          <a:p>
            <a:pPr marL="342900" indent="-342900">
              <a:buFont typeface="+mj-lt"/>
              <a:buAutoNum type="arabicParenR" startAt="132"/>
            </a:pPr>
            <a:r>
              <a:rPr lang="zh-CN" altLang="en-US" b="1" dirty="0">
                <a:latin typeface="+mn-ea"/>
              </a:rPr>
              <a:t> 共 </a:t>
            </a:r>
            <a:r>
              <a:rPr lang="en-US" altLang="zh-CN" b="1" dirty="0">
                <a:latin typeface="+mn-ea"/>
              </a:rPr>
              <a:t>gong (</a:t>
            </a:r>
            <a:r>
              <a:rPr lang="ko-KR" altLang="en-US" b="1" dirty="0">
                <a:latin typeface="+mn-ea"/>
              </a:rPr>
              <a:t>공</a:t>
            </a:r>
            <a:r>
              <a:rPr lang="en-US" altLang="ko-KR" b="1" dirty="0">
                <a:latin typeface="+mn-ea"/>
              </a:rPr>
              <a:t>);  </a:t>
            </a:r>
            <a:r>
              <a:rPr lang="en-US" altLang="zh-CN" b="1" dirty="0"/>
              <a:t>together; </a:t>
            </a:r>
            <a:r>
              <a:rPr lang="en-US" altLang="zh-CN" sz="1600" b="1" dirty="0"/>
              <a:t>jointly; as a group</a:t>
            </a:r>
            <a:endParaRPr lang="zh-CN" altLang="en-US" sz="1600" b="1" dirty="0"/>
          </a:p>
          <a:p>
            <a:pPr marL="342900" indent="-342900">
              <a:buFont typeface="+mj-lt"/>
              <a:buAutoNum type="arabicParenR" startAt="132"/>
            </a:pPr>
            <a:r>
              <a:rPr lang="zh-CN" altLang="en-US" b="1" dirty="0">
                <a:latin typeface="+mn-ea"/>
              </a:rPr>
              <a:t> 卄 </a:t>
            </a:r>
            <a:r>
              <a:rPr lang="en-US" altLang="zh-CN" b="1" dirty="0" err="1">
                <a:latin typeface="+mn-ea"/>
              </a:rPr>
              <a:t>ip</a:t>
            </a:r>
            <a:r>
              <a:rPr lang="en-US" altLang="zh-CN" b="1" dirty="0">
                <a:latin typeface="+mn-ea"/>
              </a:rPr>
              <a:t> (</a:t>
            </a:r>
            <a:r>
              <a:rPr lang="ko-KR" altLang="en-US" b="1" dirty="0">
                <a:latin typeface="+mn-ea"/>
              </a:rPr>
              <a:t>입</a:t>
            </a:r>
            <a:r>
              <a:rPr lang="en-US" altLang="ko-KR" b="1" dirty="0">
                <a:latin typeface="+mn-ea"/>
              </a:rPr>
              <a:t>);  </a:t>
            </a:r>
            <a:r>
              <a:rPr lang="en-US" altLang="zh-CN" b="1" dirty="0"/>
              <a:t>twenty, 20, variant form of </a:t>
            </a:r>
            <a:r>
              <a:rPr lang="zh-CN" altLang="en-US" b="1" dirty="0"/>
              <a:t>廿</a:t>
            </a:r>
          </a:p>
          <a:p>
            <a:pPr marL="342900" indent="-342900">
              <a:buFont typeface="+mj-lt"/>
              <a:buAutoNum type="arabicParenR" startAt="132"/>
            </a:pPr>
            <a:r>
              <a:rPr lang="zh-CN" altLang="en-US" b="1" dirty="0">
                <a:latin typeface="+mn-ea"/>
              </a:rPr>
              <a:t> 厶 </a:t>
            </a:r>
            <a:r>
              <a:rPr lang="en-US" altLang="zh-CN" b="1" dirty="0">
                <a:latin typeface="+mn-ea"/>
              </a:rPr>
              <a:t>sa (</a:t>
            </a:r>
            <a:r>
              <a:rPr lang="ko-KR" altLang="en-US" b="1" dirty="0">
                <a:latin typeface="+mn-ea"/>
              </a:rPr>
              <a:t>사</a:t>
            </a:r>
            <a:r>
              <a:rPr lang="en-US" altLang="ko-KR" b="1" dirty="0">
                <a:latin typeface="+mn-ea"/>
              </a:rPr>
              <a:t>);  </a:t>
            </a:r>
            <a:r>
              <a:rPr lang="en-US" altLang="zh-CN" b="1" dirty="0"/>
              <a:t>self, private, secret</a:t>
            </a:r>
            <a:endParaRPr lang="zh-CN" altLang="en-US" b="1" dirty="0"/>
          </a:p>
          <a:p>
            <a:pPr marL="342900" indent="-342900">
              <a:buFont typeface="+mj-lt"/>
              <a:buAutoNum type="arabicParenR" startAt="132"/>
            </a:pPr>
            <a:r>
              <a:rPr lang="zh-CN" altLang="en-US" b="1" dirty="0">
                <a:latin typeface="+mn-ea"/>
              </a:rPr>
              <a:t> 卩 </a:t>
            </a:r>
            <a:r>
              <a:rPr lang="en-US" altLang="zh-CN" b="1" dirty="0">
                <a:latin typeface="+mn-ea"/>
              </a:rPr>
              <a:t>jeol (</a:t>
            </a:r>
            <a:r>
              <a:rPr lang="ko-KR" altLang="en-US" b="1" dirty="0">
                <a:latin typeface="+mn-ea"/>
              </a:rPr>
              <a:t>절</a:t>
            </a:r>
            <a:r>
              <a:rPr lang="en-US" altLang="ko-KR" b="1" dirty="0">
                <a:latin typeface="+mn-ea"/>
              </a:rPr>
              <a:t>); </a:t>
            </a:r>
            <a:r>
              <a:rPr lang="en-US" altLang="zh-CN" b="1" dirty="0"/>
              <a:t>seal</a:t>
            </a:r>
          </a:p>
          <a:p>
            <a:pPr marL="342900" indent="-342900">
              <a:buFont typeface="+mj-lt"/>
              <a:buAutoNum type="arabicParenR" startAt="132"/>
            </a:pPr>
            <a:r>
              <a:rPr lang="zh-CN" altLang="en-US" b="1" dirty="0">
                <a:latin typeface="+mn-ea"/>
              </a:rPr>
              <a:t> 互 </a:t>
            </a:r>
            <a:r>
              <a:rPr lang="en-US" altLang="zh-CN" b="1" dirty="0">
                <a:latin typeface="+mn-ea"/>
              </a:rPr>
              <a:t>ho (</a:t>
            </a:r>
            <a:r>
              <a:rPr lang="ko-KR" altLang="en-US" b="1" dirty="0">
                <a:latin typeface="+mn-ea"/>
              </a:rPr>
              <a:t>호</a:t>
            </a:r>
            <a:r>
              <a:rPr lang="en-US" altLang="ko-KR" b="1" dirty="0">
                <a:latin typeface="+mn-ea"/>
              </a:rPr>
              <a:t>);  </a:t>
            </a:r>
            <a:r>
              <a:rPr lang="en-US" altLang="ko-KR" b="1" dirty="0"/>
              <a:t>mutual</a:t>
            </a:r>
            <a:endParaRPr lang="en-US" altLang="zh-CN" b="1" dirty="0"/>
          </a:p>
          <a:p>
            <a:pPr marL="342900" indent="-342900">
              <a:buFont typeface="+mj-lt"/>
              <a:buAutoNum type="arabicParenR" startAt="132"/>
            </a:pPr>
            <a:r>
              <a:rPr lang="zh-CN" altLang="en-US" b="1" dirty="0">
                <a:latin typeface="+mn-ea"/>
              </a:rPr>
              <a:t> 百 </a:t>
            </a:r>
            <a:r>
              <a:rPr lang="en-US" altLang="zh-CN" b="1" dirty="0" err="1">
                <a:latin typeface="+mn-ea"/>
              </a:rPr>
              <a:t>baek</a:t>
            </a:r>
            <a:r>
              <a:rPr lang="en-US" altLang="zh-CN" b="1" dirty="0">
                <a:latin typeface="+mn-ea"/>
              </a:rPr>
              <a:t> (</a:t>
            </a:r>
            <a:r>
              <a:rPr lang="ko-KR" altLang="en-US" b="1" dirty="0">
                <a:latin typeface="+mn-ea"/>
              </a:rPr>
              <a:t>백</a:t>
            </a:r>
            <a:r>
              <a:rPr lang="en-US" altLang="ko-KR" b="1" dirty="0">
                <a:latin typeface="+mn-ea"/>
              </a:rPr>
              <a:t>); </a:t>
            </a:r>
            <a:r>
              <a:rPr lang="en-US" altLang="ko-KR" b="1" dirty="0"/>
              <a:t>one hundred</a:t>
            </a: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A294FF-9A79-A618-B470-A9598AFA50A4}"/>
              </a:ext>
            </a:extLst>
          </p:cNvPr>
          <p:cNvSpPr/>
          <p:nvPr/>
        </p:nvSpPr>
        <p:spPr>
          <a:xfrm>
            <a:off x="6887689" y="771896"/>
            <a:ext cx="4983676" cy="54424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14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73695D-95F1-43EB-194F-AB91E8D41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2152" y="6349659"/>
            <a:ext cx="4114800" cy="365125"/>
          </a:xfrm>
        </p:spPr>
        <p:txBody>
          <a:bodyPr/>
          <a:lstStyle/>
          <a:p>
            <a:r>
              <a:rPr lang="en-US" dirty="0" err="1"/>
              <a:t>Xuanzang's</a:t>
            </a:r>
            <a:r>
              <a:rPr lang="en-US" dirty="0"/>
              <a:t> Heart Sutra in Sino-Korean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9B6799-F2F0-1898-2488-ADE53481ECDD}"/>
              </a:ext>
            </a:extLst>
          </p:cNvPr>
          <p:cNvSpPr txBox="1"/>
          <p:nvPr/>
        </p:nvSpPr>
        <p:spPr>
          <a:xfrm>
            <a:off x="76199" y="136525"/>
            <a:ext cx="11870267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5.4  			  			               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Xuanzang's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Heart Sutra, Lesson Five)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5E19BE-8E62-C64B-B59B-BF9900048833}"/>
              </a:ext>
            </a:extLst>
          </p:cNvPr>
          <p:cNvSpPr txBox="1"/>
          <p:nvPr/>
        </p:nvSpPr>
        <p:spPr>
          <a:xfrm>
            <a:off x="1094939" y="343154"/>
            <a:ext cx="8119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Line 3: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度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一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切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苦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厄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  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D2016D-B24B-E0B2-5702-D251ACDC3FD4}"/>
              </a:ext>
            </a:extLst>
          </p:cNvPr>
          <p:cNvSpPr txBox="1"/>
          <p:nvPr/>
        </p:nvSpPr>
        <p:spPr>
          <a:xfrm>
            <a:off x="968188" y="2027806"/>
            <a:ext cx="4114800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zh-CN" altLang="en-US" sz="5400" b="1" dirty="0"/>
              <a:t>      度</a:t>
            </a:r>
          </a:p>
          <a:p>
            <a:pPr>
              <a:spcAft>
                <a:spcPts val="2000"/>
              </a:spcAft>
            </a:pPr>
            <a:r>
              <a:rPr lang="zh-CN" altLang="en-US" sz="4400" b="1" dirty="0">
                <a:solidFill>
                  <a:srgbClr val="FF0000"/>
                </a:solidFill>
              </a:rPr>
              <a:t>广</a:t>
            </a:r>
            <a:r>
              <a:rPr lang="zh-CN" altLang="en-US" sz="4400" b="1" dirty="0"/>
              <a:t> </a:t>
            </a:r>
            <a:r>
              <a:rPr lang="en-US" altLang="zh-CN" sz="4400" b="1" dirty="0"/>
              <a:t>  </a:t>
            </a:r>
            <a:r>
              <a:rPr lang="zh-CN" altLang="en-US" sz="4400" b="1" dirty="0">
                <a:solidFill>
                  <a:srgbClr val="00B0F0"/>
                </a:solidFill>
              </a:rPr>
              <a:t>廿</a:t>
            </a:r>
            <a:r>
              <a:rPr lang="zh-CN" altLang="en-US" sz="4400" b="1" dirty="0"/>
              <a:t>  </a:t>
            </a:r>
            <a:r>
              <a:rPr lang="en-US" altLang="zh-CN" sz="4400" b="1" dirty="0"/>
              <a:t> </a:t>
            </a:r>
            <a:r>
              <a:rPr lang="zh-CN" altLang="en-US" sz="4400" b="1" dirty="0">
                <a:solidFill>
                  <a:srgbClr val="00B050"/>
                </a:solidFill>
              </a:rPr>
              <a:t>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28AECB-11AF-5537-F17E-AC55C53B3872}"/>
              </a:ext>
            </a:extLst>
          </p:cNvPr>
          <p:cNvSpPr txBox="1"/>
          <p:nvPr/>
        </p:nvSpPr>
        <p:spPr>
          <a:xfrm>
            <a:off x="5154706" y="2027806"/>
            <a:ext cx="2109696" cy="2390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zh-CN" altLang="en-US" sz="5400" b="1" dirty="0"/>
              <a:t>   切</a:t>
            </a:r>
            <a:endParaRPr lang="en-US" altLang="zh-CN" sz="5400" b="1" dirty="0"/>
          </a:p>
          <a:p>
            <a:pPr>
              <a:spcAft>
                <a:spcPts val="2000"/>
              </a:spcAft>
            </a:pPr>
            <a:r>
              <a:rPr lang="zh-CN" altLang="en-US" sz="4400" b="1" dirty="0">
                <a:solidFill>
                  <a:srgbClr val="FF0000"/>
                </a:solidFill>
              </a:rPr>
              <a:t>七</a:t>
            </a:r>
            <a:r>
              <a:rPr lang="zh-CN" altLang="en-US" sz="4400" b="1" dirty="0"/>
              <a:t>   </a:t>
            </a:r>
            <a:r>
              <a:rPr lang="zh-CN" altLang="en-US" sz="4400" b="1" dirty="0">
                <a:solidFill>
                  <a:srgbClr val="00B0F0"/>
                </a:solidFill>
              </a:rPr>
              <a:t>刀</a:t>
            </a:r>
            <a:r>
              <a:rPr lang="zh-CN" altLang="en-US" sz="4400" b="1" dirty="0"/>
              <a:t>        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3D390E-1C14-E8E6-E89C-14EEBF3E9612}"/>
              </a:ext>
            </a:extLst>
          </p:cNvPr>
          <p:cNvSpPr txBox="1"/>
          <p:nvPr/>
        </p:nvSpPr>
        <p:spPr>
          <a:xfrm>
            <a:off x="8419849" y="1094217"/>
            <a:ext cx="2803963" cy="279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zh-CN" altLang="en-US" sz="5400" b="1" dirty="0"/>
              <a:t>     苦</a:t>
            </a:r>
            <a:r>
              <a:rPr lang="zh-CN" altLang="en-US" sz="4400" b="1" dirty="0"/>
              <a:t> </a:t>
            </a:r>
            <a:r>
              <a:rPr lang="en-US" altLang="zh-CN" sz="4400" b="1" dirty="0"/>
              <a:t> </a:t>
            </a:r>
          </a:p>
          <a:p>
            <a:pPr>
              <a:spcAft>
                <a:spcPts val="2000"/>
              </a:spcAft>
            </a:pPr>
            <a:r>
              <a:rPr lang="zh-CN" altLang="en-US" sz="4400" b="1" dirty="0">
                <a:solidFill>
                  <a:srgbClr val="FF0000"/>
                </a:solidFill>
              </a:rPr>
              <a:t>艹</a:t>
            </a:r>
            <a:r>
              <a:rPr lang="zh-CN" altLang="en-US" sz="4400" b="1" dirty="0"/>
              <a:t> </a:t>
            </a:r>
            <a:r>
              <a:rPr lang="en-US" altLang="zh-CN" sz="4400" b="1" dirty="0"/>
              <a:t>     </a:t>
            </a:r>
            <a:r>
              <a:rPr lang="zh-CN" altLang="en-US" sz="4400" b="1" dirty="0"/>
              <a:t>古 </a:t>
            </a:r>
            <a:endParaRPr lang="en-US" altLang="zh-CN" sz="4400" b="1" dirty="0"/>
          </a:p>
          <a:p>
            <a:pPr>
              <a:spcAft>
                <a:spcPts val="2000"/>
              </a:spcAft>
            </a:pPr>
            <a:r>
              <a:rPr lang="zh-CN" altLang="en-US" sz="4400" b="1" dirty="0"/>
              <a:t>       </a:t>
            </a:r>
            <a:r>
              <a:rPr lang="zh-CN" altLang="en-US" sz="4400" b="1" dirty="0">
                <a:solidFill>
                  <a:srgbClr val="00B0F0"/>
                </a:solidFill>
              </a:rPr>
              <a:t>十</a:t>
            </a:r>
            <a:r>
              <a:rPr lang="zh-CN" altLang="en-US" sz="4400" b="1" dirty="0"/>
              <a:t> </a:t>
            </a:r>
            <a:r>
              <a:rPr lang="en-US" altLang="zh-CN" sz="4400" b="1" dirty="0"/>
              <a:t> </a:t>
            </a:r>
            <a:r>
              <a:rPr lang="zh-CN" altLang="en-US" sz="4400" b="1" dirty="0">
                <a:solidFill>
                  <a:srgbClr val="7030A0"/>
                </a:solidFill>
              </a:rPr>
              <a:t>口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3ADF32-8338-849C-18E4-D2FE1041C6D5}"/>
              </a:ext>
            </a:extLst>
          </p:cNvPr>
          <p:cNvSpPr txBox="1"/>
          <p:nvPr/>
        </p:nvSpPr>
        <p:spPr>
          <a:xfrm>
            <a:off x="1213471" y="4681993"/>
            <a:ext cx="3158067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zh-TW" altLang="en-US" sz="5400" b="1" dirty="0">
                <a:latin typeface="DengXian" panose="02010600030101010101" pitchFamily="2" charset="-122"/>
                <a:ea typeface="DengXian" panose="02010600030101010101" pitchFamily="2" charset="-122"/>
              </a:rPr>
              <a:t>   厄</a:t>
            </a:r>
            <a:r>
              <a:rPr lang="zh-TW" altLang="en-US" sz="4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endParaRPr lang="en-US" altLang="zh-TW" sz="4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spcAft>
                <a:spcPts val="2000"/>
              </a:spcAft>
            </a:pPr>
            <a:r>
              <a:rPr lang="zh-CN" altLang="en-US" sz="4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厂</a:t>
            </a:r>
            <a:r>
              <a:rPr lang="zh-CN" altLang="en-US" sz="4400" b="1" dirty="0">
                <a:latin typeface="DengXian" panose="02010600030101010101" pitchFamily="2" charset="-122"/>
                <a:ea typeface="DengXian" panose="02010600030101010101" pitchFamily="2" charset="-122"/>
              </a:rPr>
              <a:t>  </a:t>
            </a:r>
            <a:r>
              <a:rPr lang="en-US" altLang="zh-CN" sz="4400" b="1" dirty="0">
                <a:latin typeface="DengXian" panose="02010600030101010101" pitchFamily="2" charset="-122"/>
                <a:ea typeface="DengXian" panose="02010600030101010101" pitchFamily="2" charset="-122"/>
              </a:rPr>
              <a:t>  </a:t>
            </a:r>
            <a:r>
              <a:rPr lang="zh-CN" altLang="en-US" sz="4400" b="1" dirty="0">
                <a:solidFill>
                  <a:srgbClr val="00B0F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㔾</a:t>
            </a:r>
            <a:endParaRPr lang="zh-TW" altLang="en-US" sz="4400" b="1" dirty="0">
              <a:solidFill>
                <a:srgbClr val="00B0F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E47A96-6405-AE19-7A0F-DC92C7980D80}"/>
              </a:ext>
            </a:extLst>
          </p:cNvPr>
          <p:cNvSpPr txBox="1"/>
          <p:nvPr/>
        </p:nvSpPr>
        <p:spPr>
          <a:xfrm>
            <a:off x="2498465" y="1014933"/>
            <a:ext cx="4517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</a:t>
            </a:r>
            <a:r>
              <a:rPr lang="en-US" sz="1400" b="1" dirty="0"/>
              <a:t>do              il              </a:t>
            </a:r>
            <a:r>
              <a:rPr lang="en-US" sz="1400" b="1" dirty="0" err="1"/>
              <a:t>che</a:t>
            </a:r>
            <a:r>
              <a:rPr lang="en-US" sz="1400" b="1" dirty="0"/>
              <a:t>             go           </a:t>
            </a:r>
            <a:r>
              <a:rPr lang="en-US" sz="1400" b="1" dirty="0" err="1"/>
              <a:t>aek</a:t>
            </a:r>
            <a:endParaRPr lang="en-US" sz="1400" b="1" dirty="0"/>
          </a:p>
          <a:p>
            <a:r>
              <a:rPr lang="en-US" sz="1400" b="1" dirty="0"/>
              <a:t>     save (from)                all                suffering     distress    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FB947C-CC7D-D11E-0E21-09E803DFA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167" y="2166080"/>
            <a:ext cx="739739" cy="7387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91026B-7AC8-7316-0AF5-D6B673B66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816" y="2154547"/>
            <a:ext cx="688369" cy="7232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498740-549E-1255-7351-8B21322F3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5798" y="1230665"/>
            <a:ext cx="719191" cy="6664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43FB67-EA03-AB00-A357-5FFE715091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9188" y="1195381"/>
            <a:ext cx="652409" cy="6922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50DD18-06D2-12DD-209F-7E5DF0A20F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1830" y="2276142"/>
            <a:ext cx="601038" cy="6147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45C5692-7604-98B1-F95C-691F6C057F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3168" y="2294032"/>
            <a:ext cx="554804" cy="5837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60A0AD9-1055-C52F-8ADB-7375BBEACB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0741" y="4791533"/>
            <a:ext cx="714054" cy="707756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7469F0E-AF66-F826-0031-2E0C523E8ECE}"/>
              </a:ext>
            </a:extLst>
          </p:cNvPr>
          <p:cNvCxnSpPr/>
          <p:nvPr/>
        </p:nvCxnSpPr>
        <p:spPr>
          <a:xfrm flipH="1">
            <a:off x="1521995" y="2890908"/>
            <a:ext cx="451184" cy="3320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16E5E80-8C80-F49E-D209-4F023AC5A099}"/>
              </a:ext>
            </a:extLst>
          </p:cNvPr>
          <p:cNvCxnSpPr>
            <a:stCxn id="11" idx="2"/>
          </p:cNvCxnSpPr>
          <p:nvPr/>
        </p:nvCxnSpPr>
        <p:spPr>
          <a:xfrm flipH="1">
            <a:off x="2300036" y="2904833"/>
            <a:ext cx="1" cy="3181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CCF293D-AE2C-655C-19AC-2B68C9FC2F11}"/>
              </a:ext>
            </a:extLst>
          </p:cNvPr>
          <p:cNvCxnSpPr/>
          <p:nvPr/>
        </p:nvCxnSpPr>
        <p:spPr>
          <a:xfrm>
            <a:off x="2598821" y="2877801"/>
            <a:ext cx="426767" cy="3452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FED4D56-E9BB-B8F0-023D-1B998A5AE4AB}"/>
              </a:ext>
            </a:extLst>
          </p:cNvPr>
          <p:cNvCxnSpPr>
            <a:cxnSpLocks/>
          </p:cNvCxnSpPr>
          <p:nvPr/>
        </p:nvCxnSpPr>
        <p:spPr>
          <a:xfrm flipH="1">
            <a:off x="5491160" y="2737184"/>
            <a:ext cx="260482" cy="4038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2755F6B-01F7-3182-E6A7-785EC4705691}"/>
              </a:ext>
            </a:extLst>
          </p:cNvPr>
          <p:cNvCxnSpPr>
            <a:cxnSpLocks/>
          </p:cNvCxnSpPr>
          <p:nvPr/>
        </p:nvCxnSpPr>
        <p:spPr>
          <a:xfrm>
            <a:off x="6238435" y="2877801"/>
            <a:ext cx="246534" cy="3452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F27A1A2-5785-4124-0462-423A9B0A3CB0}"/>
              </a:ext>
            </a:extLst>
          </p:cNvPr>
          <p:cNvCxnSpPr/>
          <p:nvPr/>
        </p:nvCxnSpPr>
        <p:spPr>
          <a:xfrm flipH="1">
            <a:off x="8789068" y="1348616"/>
            <a:ext cx="526730" cy="8174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7ABD69E-1D76-FB0B-1670-8C741BE6D2FA}"/>
              </a:ext>
            </a:extLst>
          </p:cNvPr>
          <p:cNvCxnSpPr/>
          <p:nvPr/>
        </p:nvCxnSpPr>
        <p:spPr>
          <a:xfrm>
            <a:off x="9821830" y="1897092"/>
            <a:ext cx="213159" cy="3790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C58BE84-15D6-BD70-2FA6-CE09DE921253}"/>
              </a:ext>
            </a:extLst>
          </p:cNvPr>
          <p:cNvCxnSpPr>
            <a:stCxn id="21" idx="1"/>
          </p:cNvCxnSpPr>
          <p:nvPr/>
        </p:nvCxnSpPr>
        <p:spPr>
          <a:xfrm flipH="1">
            <a:off x="9702046" y="2585917"/>
            <a:ext cx="151122" cy="5551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A991B9D-458A-7451-64E4-DF8975708AB5}"/>
              </a:ext>
            </a:extLst>
          </p:cNvPr>
          <p:cNvCxnSpPr/>
          <p:nvPr/>
        </p:nvCxnSpPr>
        <p:spPr>
          <a:xfrm>
            <a:off x="10261833" y="2877801"/>
            <a:ext cx="160383" cy="3452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E1984EE-7897-EBA6-539F-285CF8DF0319}"/>
              </a:ext>
            </a:extLst>
          </p:cNvPr>
          <p:cNvCxnSpPr/>
          <p:nvPr/>
        </p:nvCxnSpPr>
        <p:spPr>
          <a:xfrm flipH="1">
            <a:off x="1594184" y="5499289"/>
            <a:ext cx="246557" cy="3360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DB58C91-847E-F78F-6CE9-3304D742BFF9}"/>
              </a:ext>
            </a:extLst>
          </p:cNvPr>
          <p:cNvCxnSpPr/>
          <p:nvPr/>
        </p:nvCxnSpPr>
        <p:spPr>
          <a:xfrm>
            <a:off x="2406316" y="5499289"/>
            <a:ext cx="263590" cy="3517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08685FB5-6493-96E3-9BE6-16CAD9141954}"/>
              </a:ext>
            </a:extLst>
          </p:cNvPr>
          <p:cNvSpPr txBox="1"/>
          <p:nvPr/>
        </p:nvSpPr>
        <p:spPr>
          <a:xfrm>
            <a:off x="4752251" y="4202897"/>
            <a:ext cx="7508511" cy="285976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zh-CN" altLang="en-US" sz="1600" b="1" dirty="0">
                <a:highlight>
                  <a:srgbClr val="FFFF00"/>
                </a:highlight>
              </a:rPr>
              <a:t>度</a:t>
            </a:r>
            <a:r>
              <a:rPr lang="zh-CN" altLang="en-US" sz="1600" dirty="0"/>
              <a:t>  </a:t>
            </a:r>
            <a:r>
              <a:rPr lang="en-US" sz="1600" dirty="0"/>
              <a:t>do (</a:t>
            </a:r>
            <a:r>
              <a:rPr lang="ko-KR" altLang="en-US" sz="1600" dirty="0"/>
              <a:t>도</a:t>
            </a:r>
            <a:r>
              <a:rPr lang="en-US" altLang="ko-KR" sz="1600" dirty="0"/>
              <a:t>)</a:t>
            </a:r>
            <a:r>
              <a:rPr lang="en-US" sz="1600" dirty="0"/>
              <a:t> save </a:t>
            </a:r>
          </a:p>
          <a:p>
            <a:r>
              <a:rPr lang="zh-CN" altLang="en-US" sz="1600" dirty="0"/>
              <a:t>广  </a:t>
            </a:r>
            <a:r>
              <a:rPr lang="en-US" sz="1600" dirty="0" err="1"/>
              <a:t>gwang</a:t>
            </a:r>
            <a:r>
              <a:rPr lang="en-US" sz="1600" dirty="0"/>
              <a:t> (</a:t>
            </a:r>
            <a:r>
              <a:rPr lang="ko-KR" altLang="en-US" sz="1600" dirty="0"/>
              <a:t>광</a:t>
            </a:r>
            <a:r>
              <a:rPr lang="en-US" altLang="ko-KR" sz="1600" dirty="0"/>
              <a:t>);  </a:t>
            </a:r>
            <a:r>
              <a:rPr lang="en-US" sz="1600" dirty="0"/>
              <a:t>vast, wide</a:t>
            </a:r>
          </a:p>
          <a:p>
            <a:r>
              <a:rPr lang="zh-CN" altLang="en-US" sz="1600" dirty="0">
                <a:highlight>
                  <a:srgbClr val="FFFF00"/>
                </a:highlight>
              </a:rPr>
              <a:t>廿</a:t>
            </a:r>
            <a:r>
              <a:rPr lang="zh-CN" altLang="en-US" sz="1600" dirty="0"/>
              <a:t>  </a:t>
            </a:r>
            <a:r>
              <a:rPr lang="en-US" sz="1600" dirty="0" err="1"/>
              <a:t>ip</a:t>
            </a:r>
            <a:r>
              <a:rPr lang="en-US" sz="1600" dirty="0"/>
              <a:t> (</a:t>
            </a:r>
            <a:r>
              <a:rPr lang="ko-KR" altLang="en-US" sz="1600" dirty="0"/>
              <a:t>입</a:t>
            </a:r>
            <a:r>
              <a:rPr lang="en-US" altLang="ko-KR" sz="1600" dirty="0"/>
              <a:t>);  </a:t>
            </a:r>
            <a:r>
              <a:rPr lang="en-US" sz="1600" dirty="0"/>
              <a:t>twenty, 20</a:t>
            </a:r>
          </a:p>
          <a:p>
            <a:r>
              <a:rPr lang="zh-CN" altLang="en-US" sz="1600" dirty="0"/>
              <a:t>又  </a:t>
            </a:r>
            <a:r>
              <a:rPr lang="en-US" sz="1600" dirty="0"/>
              <a:t>u (</a:t>
            </a:r>
            <a:r>
              <a:rPr lang="ko-KR" altLang="en-US" sz="1600" dirty="0"/>
              <a:t>우</a:t>
            </a:r>
            <a:r>
              <a:rPr lang="en-US" altLang="ko-KR" sz="1600" dirty="0"/>
              <a:t>);  </a:t>
            </a:r>
            <a:r>
              <a:rPr lang="en-US" sz="1600" dirty="0"/>
              <a:t>again</a:t>
            </a:r>
          </a:p>
          <a:p>
            <a:r>
              <a:rPr lang="zh-CN" altLang="en-US" sz="1600" dirty="0"/>
              <a:t>一  </a:t>
            </a:r>
            <a:r>
              <a:rPr lang="en-US" sz="1600" dirty="0"/>
              <a:t>il (</a:t>
            </a:r>
            <a:r>
              <a:rPr lang="ko-KR" altLang="en-US" sz="1600" dirty="0"/>
              <a:t>일</a:t>
            </a:r>
            <a:r>
              <a:rPr lang="en-US" altLang="ko-KR" sz="1600" dirty="0"/>
              <a:t>);   1, </a:t>
            </a:r>
            <a:r>
              <a:rPr lang="en-US" sz="1600" dirty="0"/>
              <a:t>one</a:t>
            </a:r>
          </a:p>
          <a:p>
            <a:r>
              <a:rPr lang="zh-CN" altLang="en-US" sz="1600" b="1" dirty="0">
                <a:highlight>
                  <a:srgbClr val="FFFF00"/>
                </a:highlight>
              </a:rPr>
              <a:t>切</a:t>
            </a:r>
            <a:r>
              <a:rPr lang="zh-CN" altLang="en-US" sz="1600" dirty="0"/>
              <a:t>  </a:t>
            </a:r>
            <a:r>
              <a:rPr lang="en-US" sz="1600" dirty="0" err="1"/>
              <a:t>che</a:t>
            </a:r>
            <a:r>
              <a:rPr lang="en-US" sz="1600" dirty="0"/>
              <a:t>/</a:t>
            </a:r>
            <a:r>
              <a:rPr lang="en-US" sz="1600" dirty="0" err="1"/>
              <a:t>jeol</a:t>
            </a:r>
            <a:r>
              <a:rPr lang="en-US" sz="1600" dirty="0"/>
              <a:t> (</a:t>
            </a:r>
            <a:r>
              <a:rPr lang="ko-KR" altLang="en-US" sz="1600" dirty="0"/>
              <a:t>체</a:t>
            </a:r>
            <a:r>
              <a:rPr lang="en-US" altLang="ko-KR" sz="1600" dirty="0"/>
              <a:t>/</a:t>
            </a:r>
            <a:r>
              <a:rPr lang="ko-KR" altLang="en-US" sz="1600" dirty="0"/>
              <a:t>절</a:t>
            </a:r>
            <a:r>
              <a:rPr lang="en-US" altLang="ko-KR" sz="1600" dirty="0"/>
              <a:t>);  </a:t>
            </a:r>
            <a:r>
              <a:rPr lang="en-US" sz="1600" dirty="0"/>
              <a:t>close to</a:t>
            </a:r>
          </a:p>
          <a:p>
            <a:r>
              <a:rPr lang="zh-CN" altLang="en-US" sz="1600" dirty="0">
                <a:highlight>
                  <a:srgbClr val="FFFF00"/>
                </a:highlight>
              </a:rPr>
              <a:t>七</a:t>
            </a:r>
            <a:r>
              <a:rPr lang="zh-CN" altLang="en-US" sz="1600" dirty="0"/>
              <a:t>  </a:t>
            </a:r>
            <a:r>
              <a:rPr lang="en-US" sz="1600" dirty="0" err="1"/>
              <a:t>chil</a:t>
            </a:r>
            <a:r>
              <a:rPr lang="en-US" sz="1600" dirty="0"/>
              <a:t> (</a:t>
            </a:r>
            <a:r>
              <a:rPr lang="ko-KR" altLang="en-US" sz="1600" dirty="0"/>
              <a:t>칠</a:t>
            </a:r>
            <a:r>
              <a:rPr lang="en-US" altLang="ko-KR" sz="1600" dirty="0"/>
              <a:t>);  7, </a:t>
            </a:r>
            <a:r>
              <a:rPr lang="en-US" sz="1600" dirty="0"/>
              <a:t>seven</a:t>
            </a:r>
          </a:p>
          <a:p>
            <a:r>
              <a:rPr lang="zh-CN" altLang="en-US" sz="1600" dirty="0"/>
              <a:t>刀  </a:t>
            </a:r>
            <a:r>
              <a:rPr lang="en-US" sz="1600" dirty="0"/>
              <a:t>do (</a:t>
            </a:r>
            <a:r>
              <a:rPr lang="ko-KR" altLang="en-US" sz="1600" dirty="0"/>
              <a:t>도</a:t>
            </a:r>
            <a:r>
              <a:rPr lang="en-US" altLang="ko-KR" sz="1600" dirty="0"/>
              <a:t>);  </a:t>
            </a:r>
            <a:r>
              <a:rPr lang="en-US" sz="1600" dirty="0"/>
              <a:t>knife, blade</a:t>
            </a:r>
          </a:p>
          <a:p>
            <a:endParaRPr lang="en-US" altLang="zh-CN" sz="1600" b="1" dirty="0">
              <a:highlight>
                <a:srgbClr val="FFFF00"/>
              </a:highlight>
            </a:endParaRPr>
          </a:p>
          <a:p>
            <a:endParaRPr lang="en-US" altLang="zh-CN" sz="1600" b="1" dirty="0">
              <a:highlight>
                <a:srgbClr val="FFFF00"/>
              </a:highlight>
            </a:endParaRPr>
          </a:p>
          <a:p>
            <a:endParaRPr lang="en-US" altLang="zh-CN" sz="1600" b="1" dirty="0">
              <a:highlight>
                <a:srgbClr val="FFFF00"/>
              </a:highlight>
            </a:endParaRPr>
          </a:p>
          <a:p>
            <a:r>
              <a:rPr lang="zh-CN" altLang="en-US" sz="1600" b="1" dirty="0">
                <a:highlight>
                  <a:srgbClr val="FFFF00"/>
                </a:highlight>
              </a:rPr>
              <a:t>苦</a:t>
            </a:r>
            <a:r>
              <a:rPr lang="zh-CN" altLang="en-US" sz="1600" dirty="0"/>
              <a:t>  </a:t>
            </a:r>
            <a:r>
              <a:rPr lang="en-US" sz="1600" dirty="0"/>
              <a:t>go (</a:t>
            </a:r>
            <a:r>
              <a:rPr lang="ko-KR" altLang="en-US" sz="1600" dirty="0"/>
              <a:t>고</a:t>
            </a:r>
            <a:r>
              <a:rPr lang="en-US" altLang="ko-KR" sz="1600" dirty="0"/>
              <a:t>);  </a:t>
            </a:r>
            <a:r>
              <a:rPr lang="en-US" sz="1600" dirty="0"/>
              <a:t>suffering</a:t>
            </a:r>
            <a:endParaRPr lang="en-US" altLang="zh-CN" sz="1600" dirty="0"/>
          </a:p>
          <a:p>
            <a:r>
              <a:rPr lang="zh-CN" altLang="en-US" sz="1600" dirty="0"/>
              <a:t>艹 </a:t>
            </a:r>
            <a:r>
              <a:rPr lang="en-US" sz="1600" dirty="0"/>
              <a:t>cho (</a:t>
            </a:r>
            <a:r>
              <a:rPr lang="ko-KR" altLang="en-US" sz="1600" dirty="0"/>
              <a:t>초</a:t>
            </a:r>
            <a:r>
              <a:rPr lang="en-US" altLang="ko-KR" sz="1600" dirty="0"/>
              <a:t>);  </a:t>
            </a:r>
            <a:r>
              <a:rPr lang="en-US" sz="1600" dirty="0"/>
              <a:t>grass</a:t>
            </a:r>
          </a:p>
          <a:p>
            <a:r>
              <a:rPr lang="zh-CN" altLang="en-US" sz="1600" dirty="0">
                <a:highlight>
                  <a:srgbClr val="FFFF00"/>
                </a:highlight>
              </a:rPr>
              <a:t>古</a:t>
            </a:r>
            <a:r>
              <a:rPr lang="zh-CN" altLang="en-US" sz="1600" dirty="0"/>
              <a:t>  </a:t>
            </a:r>
            <a:r>
              <a:rPr lang="en-US" sz="1600" dirty="0"/>
              <a:t>go (</a:t>
            </a:r>
            <a:r>
              <a:rPr lang="ko-KR" altLang="en-US" sz="1600" dirty="0"/>
              <a:t>고</a:t>
            </a:r>
            <a:r>
              <a:rPr lang="en-US" altLang="ko-KR" sz="1600" dirty="0"/>
              <a:t>);  </a:t>
            </a:r>
            <a:r>
              <a:rPr lang="en-US" sz="1600" dirty="0"/>
              <a:t>the past; ancient old  </a:t>
            </a:r>
          </a:p>
          <a:p>
            <a:r>
              <a:rPr lang="zh-CN" altLang="en-US" sz="1600" dirty="0">
                <a:highlight>
                  <a:srgbClr val="FFFF00"/>
                </a:highlight>
              </a:rPr>
              <a:t>十</a:t>
            </a:r>
            <a:r>
              <a:rPr lang="zh-CN" altLang="en-US" sz="1600" dirty="0"/>
              <a:t>  </a:t>
            </a:r>
            <a:r>
              <a:rPr lang="en-US" sz="1600" dirty="0" err="1"/>
              <a:t>shib</a:t>
            </a:r>
            <a:r>
              <a:rPr lang="en-US" sz="1600" dirty="0"/>
              <a:t> (</a:t>
            </a:r>
            <a:r>
              <a:rPr lang="ko-KR" altLang="en-US" sz="1600" dirty="0"/>
              <a:t>십</a:t>
            </a:r>
            <a:r>
              <a:rPr lang="en-US" altLang="ko-KR" sz="1600" dirty="0"/>
              <a:t>);  10, </a:t>
            </a:r>
            <a:r>
              <a:rPr lang="en-US" sz="1600" dirty="0"/>
              <a:t>ten</a:t>
            </a:r>
          </a:p>
          <a:p>
            <a:r>
              <a:rPr lang="zh-CN" altLang="en-US" sz="1600" dirty="0"/>
              <a:t>口 </a:t>
            </a:r>
            <a:r>
              <a:rPr lang="en-US" sz="1600" dirty="0" err="1"/>
              <a:t>gu</a:t>
            </a:r>
            <a:r>
              <a:rPr lang="en-US" sz="1600" dirty="0"/>
              <a:t> (</a:t>
            </a:r>
            <a:r>
              <a:rPr lang="ko-KR" altLang="en-US" sz="1600" dirty="0"/>
              <a:t>구</a:t>
            </a:r>
            <a:r>
              <a:rPr lang="en-US" altLang="ko-KR" sz="1600" dirty="0"/>
              <a:t>);</a:t>
            </a:r>
            <a:endParaRPr lang="en-US" sz="1600" dirty="0"/>
          </a:p>
          <a:p>
            <a:r>
              <a:rPr lang="zh-CN" altLang="en-US" sz="1600" b="1" dirty="0">
                <a:highlight>
                  <a:srgbClr val="FFFF00"/>
                </a:highlight>
              </a:rPr>
              <a:t>厄</a:t>
            </a:r>
            <a:r>
              <a:rPr lang="zh-CN" altLang="en-US" sz="1600" dirty="0"/>
              <a:t>  </a:t>
            </a:r>
            <a:r>
              <a:rPr lang="en-US" sz="1600" dirty="0" err="1"/>
              <a:t>aek</a:t>
            </a:r>
            <a:r>
              <a:rPr lang="en-US" sz="1600" dirty="0"/>
              <a:t> (</a:t>
            </a:r>
            <a:r>
              <a:rPr lang="ko-KR" altLang="en-US" sz="1600" dirty="0"/>
              <a:t>액</a:t>
            </a:r>
            <a:r>
              <a:rPr lang="en-US" altLang="ko-KR" sz="1600" dirty="0"/>
              <a:t>);  </a:t>
            </a:r>
            <a:r>
              <a:rPr lang="en-US" sz="1600" dirty="0"/>
              <a:t>misfortune/distress</a:t>
            </a:r>
          </a:p>
          <a:p>
            <a:r>
              <a:rPr lang="zh-CN" altLang="en-US" sz="1600" dirty="0"/>
              <a:t>厂  </a:t>
            </a:r>
            <a:r>
              <a:rPr lang="en-US" sz="1600" dirty="0" err="1"/>
              <a:t>han</a:t>
            </a:r>
            <a:r>
              <a:rPr lang="en-US" sz="1600" dirty="0"/>
              <a:t> (</a:t>
            </a:r>
            <a:r>
              <a:rPr lang="ko-KR" altLang="en-US" sz="1600" dirty="0"/>
              <a:t>한</a:t>
            </a:r>
            <a:r>
              <a:rPr lang="en-US" altLang="ko-KR" sz="1600" dirty="0"/>
              <a:t>);  </a:t>
            </a:r>
            <a:r>
              <a:rPr lang="en-US" sz="1600" dirty="0"/>
              <a:t>cliff; alt. form of </a:t>
            </a:r>
            <a:r>
              <a:rPr lang="zh-CN" altLang="en-US" sz="1600" dirty="0"/>
              <a:t>广</a:t>
            </a:r>
            <a:endParaRPr lang="en-US" sz="1600" dirty="0"/>
          </a:p>
          <a:p>
            <a:r>
              <a:rPr lang="zh-CN" altLang="en-US" sz="1600" dirty="0">
                <a:highlight>
                  <a:srgbClr val="FFFF00"/>
                </a:highlight>
              </a:rPr>
              <a:t>㔾</a:t>
            </a:r>
            <a:r>
              <a:rPr lang="zh-CN" altLang="en-US" sz="1600" dirty="0"/>
              <a:t> </a:t>
            </a:r>
            <a:r>
              <a:rPr lang="en-US" sz="1600" dirty="0" err="1"/>
              <a:t>jeol</a:t>
            </a:r>
            <a:r>
              <a:rPr lang="en-US" sz="1600" dirty="0"/>
              <a:t> (</a:t>
            </a:r>
            <a:r>
              <a:rPr lang="ko-KR" altLang="en-US" sz="1600" dirty="0"/>
              <a:t>절</a:t>
            </a:r>
            <a:r>
              <a:rPr lang="en-US" altLang="ko-KR" sz="1600" dirty="0"/>
              <a:t>); </a:t>
            </a:r>
            <a:r>
              <a:rPr lang="en-US" sz="1600" dirty="0"/>
              <a:t>variant of </a:t>
            </a:r>
            <a:r>
              <a:rPr lang="zh-CN" altLang="en-US" sz="1600" dirty="0"/>
              <a:t>卩</a:t>
            </a:r>
            <a:r>
              <a:rPr lang="en-US" sz="1600" dirty="0"/>
              <a:t>, seal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2972FB6-EE26-747F-A88D-9BD7E136260B}"/>
              </a:ext>
            </a:extLst>
          </p:cNvPr>
          <p:cNvSpPr/>
          <p:nvPr/>
        </p:nvSpPr>
        <p:spPr>
          <a:xfrm>
            <a:off x="4618095" y="4056264"/>
            <a:ext cx="6932221" cy="229339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A8FA881-FC3D-7B7B-80E6-B66A9E8F8092}"/>
              </a:ext>
            </a:extLst>
          </p:cNvPr>
          <p:cNvSpPr/>
          <p:nvPr/>
        </p:nvSpPr>
        <p:spPr>
          <a:xfrm>
            <a:off x="1094939" y="343154"/>
            <a:ext cx="5600635" cy="136648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51D121-08E5-C6F0-6143-9299052786BB}"/>
              </a:ext>
            </a:extLst>
          </p:cNvPr>
          <p:cNvSpPr txBox="1"/>
          <p:nvPr/>
        </p:nvSpPr>
        <p:spPr>
          <a:xfrm>
            <a:off x="2538111" y="2137570"/>
            <a:ext cx="63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0CF9F5-968C-9E91-84AF-02FB4F495FEB}"/>
              </a:ext>
            </a:extLst>
          </p:cNvPr>
          <p:cNvSpPr txBox="1"/>
          <p:nvPr/>
        </p:nvSpPr>
        <p:spPr>
          <a:xfrm>
            <a:off x="2117221" y="3746806"/>
            <a:ext cx="55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132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A2B444-71AB-10AD-02D6-2537714C9F28}"/>
              </a:ext>
            </a:extLst>
          </p:cNvPr>
          <p:cNvSpPr txBox="1"/>
          <p:nvPr/>
        </p:nvSpPr>
        <p:spPr>
          <a:xfrm>
            <a:off x="6260264" y="2137570"/>
            <a:ext cx="627031" cy="37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122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54AC57-6181-2DBC-C606-AA7B0AB6B2FD}"/>
              </a:ext>
            </a:extLst>
          </p:cNvPr>
          <p:cNvSpPr txBox="1"/>
          <p:nvPr/>
        </p:nvSpPr>
        <p:spPr>
          <a:xfrm>
            <a:off x="4784837" y="3066849"/>
            <a:ext cx="53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133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10D333-F0D5-0B03-E52F-9E0601A2268E}"/>
              </a:ext>
            </a:extLst>
          </p:cNvPr>
          <p:cNvSpPr txBox="1"/>
          <p:nvPr/>
        </p:nvSpPr>
        <p:spPr>
          <a:xfrm>
            <a:off x="9959464" y="1109246"/>
            <a:ext cx="588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123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F188D2-4E93-919D-6EB7-06C935757E5A}"/>
              </a:ext>
            </a:extLst>
          </p:cNvPr>
          <p:cNvSpPr txBox="1"/>
          <p:nvPr/>
        </p:nvSpPr>
        <p:spPr>
          <a:xfrm>
            <a:off x="10304130" y="2255723"/>
            <a:ext cx="71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134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5EFFCE-66EE-7156-D2B5-2AFD55F68D02}"/>
              </a:ext>
            </a:extLst>
          </p:cNvPr>
          <p:cNvSpPr txBox="1"/>
          <p:nvPr/>
        </p:nvSpPr>
        <p:spPr>
          <a:xfrm>
            <a:off x="9052433" y="3473770"/>
            <a:ext cx="693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135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E62889-1D60-7F03-2E3A-C85ABD6EF470}"/>
              </a:ext>
            </a:extLst>
          </p:cNvPr>
          <p:cNvSpPr txBox="1"/>
          <p:nvPr/>
        </p:nvSpPr>
        <p:spPr>
          <a:xfrm>
            <a:off x="1460028" y="4726698"/>
            <a:ext cx="714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124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DFAE52-E496-6068-431E-0A2F3F5FACAB}"/>
              </a:ext>
            </a:extLst>
          </p:cNvPr>
          <p:cNvSpPr txBox="1"/>
          <p:nvPr/>
        </p:nvSpPr>
        <p:spPr>
          <a:xfrm>
            <a:off x="2923272" y="5817032"/>
            <a:ext cx="62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136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6F460E52-8A7E-9815-E839-B475C11216C8}"/>
              </a:ext>
            </a:extLst>
          </p:cNvPr>
          <p:cNvSpPr/>
          <p:nvPr/>
        </p:nvSpPr>
        <p:spPr>
          <a:xfrm>
            <a:off x="356427" y="3289955"/>
            <a:ext cx="611761" cy="456851"/>
          </a:xfrm>
          <a:prstGeom prst="right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Left 29">
            <a:extLst>
              <a:ext uri="{FF2B5EF4-FFF2-40B4-BE49-F238E27FC236}">
                <a16:creationId xmlns:a16="http://schemas.microsoft.com/office/drawing/2014/main" id="{A0B8323B-891D-FB59-EB33-73C6F379C870}"/>
              </a:ext>
            </a:extLst>
          </p:cNvPr>
          <p:cNvSpPr/>
          <p:nvPr/>
        </p:nvSpPr>
        <p:spPr>
          <a:xfrm>
            <a:off x="6887295" y="3289955"/>
            <a:ext cx="680493" cy="456515"/>
          </a:xfrm>
          <a:prstGeom prst="left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A056CBF7-279C-B73B-9A1B-BAF61DC5AC78}"/>
              </a:ext>
            </a:extLst>
          </p:cNvPr>
          <p:cNvSpPr/>
          <p:nvPr/>
        </p:nvSpPr>
        <p:spPr>
          <a:xfrm>
            <a:off x="8549911" y="2699263"/>
            <a:ext cx="461630" cy="606075"/>
          </a:xfrm>
          <a:prstGeom prst="up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57E3A0FB-A6F7-C88A-409B-E9BDA9AA4228}"/>
              </a:ext>
            </a:extLst>
          </p:cNvPr>
          <p:cNvSpPr/>
          <p:nvPr/>
        </p:nvSpPr>
        <p:spPr>
          <a:xfrm>
            <a:off x="452487" y="5929790"/>
            <a:ext cx="760984" cy="513148"/>
          </a:xfrm>
          <a:prstGeom prst="right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0A86F49-9959-DA6B-D368-4D3EA7AAE3D8}"/>
              </a:ext>
            </a:extLst>
          </p:cNvPr>
          <p:cNvCxnSpPr>
            <a:cxnSpLocks/>
          </p:cNvCxnSpPr>
          <p:nvPr/>
        </p:nvCxnSpPr>
        <p:spPr>
          <a:xfrm>
            <a:off x="356427" y="4418204"/>
            <a:ext cx="378194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0EBC063-56FB-7C03-EC12-6E696A143B03}"/>
              </a:ext>
            </a:extLst>
          </p:cNvPr>
          <p:cNvCxnSpPr/>
          <p:nvPr/>
        </p:nvCxnSpPr>
        <p:spPr>
          <a:xfrm>
            <a:off x="4138367" y="2027806"/>
            <a:ext cx="0" cy="208833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C9A0C26-9666-84F0-D084-D0ACA80B84AC}"/>
              </a:ext>
            </a:extLst>
          </p:cNvPr>
          <p:cNvCxnSpPr/>
          <p:nvPr/>
        </p:nvCxnSpPr>
        <p:spPr>
          <a:xfrm>
            <a:off x="8084205" y="1628486"/>
            <a:ext cx="0" cy="208833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6394ED9-03B1-7694-B159-57B33DBF444B}"/>
              </a:ext>
            </a:extLst>
          </p:cNvPr>
          <p:cNvSpPr txBox="1"/>
          <p:nvPr/>
        </p:nvSpPr>
        <p:spPr>
          <a:xfrm>
            <a:off x="262254" y="2976981"/>
            <a:ext cx="714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radical</a:t>
            </a:r>
          </a:p>
        </p:txBody>
      </p:sp>
    </p:spTree>
    <p:extLst>
      <p:ext uri="{BB962C8B-B14F-4D97-AF65-F5344CB8AC3E}">
        <p14:creationId xmlns:p14="http://schemas.microsoft.com/office/powerpoint/2010/main" val="2610516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EF4538-9392-9B3E-D572-E4F90A3F0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Xuanzang's Heart Sutra in Sino-Korean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9F3E5D-BAB9-6967-69DD-CC5C52F88805}"/>
              </a:ext>
            </a:extLst>
          </p:cNvPr>
          <p:cNvSpPr txBox="1"/>
          <p:nvPr/>
        </p:nvSpPr>
        <p:spPr>
          <a:xfrm>
            <a:off x="1398703" y="195688"/>
            <a:ext cx="75751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Line 4: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舍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利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子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色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不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異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空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863560-26B7-05A9-19F7-DC8BCE9A3620}"/>
              </a:ext>
            </a:extLst>
          </p:cNvPr>
          <p:cNvSpPr txBox="1"/>
          <p:nvPr/>
        </p:nvSpPr>
        <p:spPr>
          <a:xfrm>
            <a:off x="528921" y="1538960"/>
            <a:ext cx="2777939" cy="2809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zh-CN" altLang="en-US" sz="4400" b="1" dirty="0">
                <a:latin typeface="+mn-ea"/>
              </a:rPr>
              <a:t>     </a:t>
            </a:r>
            <a:r>
              <a:rPr lang="zh-CN" altLang="en-US" sz="5400" b="1" dirty="0">
                <a:latin typeface="+mn-ea"/>
              </a:rPr>
              <a:t>舍</a:t>
            </a:r>
            <a:r>
              <a:rPr lang="zh-CN" altLang="en-US" sz="4400" b="1" dirty="0">
                <a:latin typeface="+mn-ea"/>
              </a:rPr>
              <a:t> </a:t>
            </a:r>
            <a:endParaRPr lang="en-US" altLang="zh-CN" sz="4400" b="1" dirty="0">
              <a:latin typeface="+mn-ea"/>
            </a:endParaRPr>
          </a:p>
          <a:p>
            <a:pPr>
              <a:spcAft>
                <a:spcPts val="2000"/>
              </a:spcAft>
            </a:pPr>
            <a:r>
              <a:rPr lang="zh-CN" altLang="en-US" sz="4400" b="1" dirty="0">
                <a:latin typeface="+mn-ea"/>
              </a:rPr>
              <a:t>人 </a:t>
            </a:r>
            <a:r>
              <a:rPr lang="en-US" altLang="zh-CN" sz="4400" b="1" dirty="0">
                <a:latin typeface="+mn-ea"/>
              </a:rPr>
              <a:t>     </a:t>
            </a:r>
            <a:r>
              <a:rPr lang="zh-CN" altLang="en-US" sz="4400" b="1" dirty="0">
                <a:latin typeface="+mn-ea"/>
              </a:rPr>
              <a:t>舌</a:t>
            </a:r>
            <a:endParaRPr lang="en-US" altLang="zh-CN" sz="4400" b="1" dirty="0">
              <a:latin typeface="+mn-ea"/>
            </a:endParaRPr>
          </a:p>
          <a:p>
            <a:pPr>
              <a:spcAft>
                <a:spcPts val="2000"/>
              </a:spcAft>
            </a:pPr>
            <a:r>
              <a:rPr lang="zh-CN" altLang="en-US" sz="4400" b="1" dirty="0">
                <a:latin typeface="+mn-ea"/>
              </a:rPr>
              <a:t>      千   口</a:t>
            </a:r>
            <a:endParaRPr lang="en-US" altLang="zh-CN" sz="4400" b="1" dirty="0">
              <a:latin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2443D8-8B24-7B0F-F461-15879A5700ED}"/>
              </a:ext>
            </a:extLst>
          </p:cNvPr>
          <p:cNvSpPr txBox="1"/>
          <p:nvPr/>
        </p:nvSpPr>
        <p:spPr>
          <a:xfrm>
            <a:off x="3684413" y="1538959"/>
            <a:ext cx="2311647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zh-CN" altLang="en-US" sz="4400" b="1" dirty="0">
                <a:latin typeface="+mn-ea"/>
              </a:rPr>
              <a:t>     </a:t>
            </a:r>
            <a:r>
              <a:rPr lang="zh-CN" altLang="en-US" sz="5400" b="1" dirty="0">
                <a:latin typeface="+mn-ea"/>
              </a:rPr>
              <a:t>利</a:t>
            </a:r>
            <a:r>
              <a:rPr lang="zh-CN" altLang="en-US" sz="4400" b="1" dirty="0">
                <a:latin typeface="+mn-ea"/>
              </a:rPr>
              <a:t> </a:t>
            </a:r>
            <a:r>
              <a:rPr lang="en-US" altLang="zh-CN" sz="4400" b="1" dirty="0">
                <a:latin typeface="+mn-ea"/>
              </a:rPr>
              <a:t> </a:t>
            </a:r>
          </a:p>
          <a:p>
            <a:pPr>
              <a:spcAft>
                <a:spcPts val="2000"/>
              </a:spcAft>
            </a:pPr>
            <a:r>
              <a:rPr lang="zh-CN" altLang="en-US" sz="4400" b="1" dirty="0">
                <a:latin typeface="+mn-ea"/>
              </a:rPr>
              <a:t>禾 </a:t>
            </a:r>
            <a:r>
              <a:rPr lang="en-US" altLang="zh-CN" sz="4400" b="1" dirty="0">
                <a:latin typeface="+mn-ea"/>
              </a:rPr>
              <a:t>    </a:t>
            </a:r>
            <a:r>
              <a:rPr lang="zh-CN" altLang="en-US" sz="4400" b="1" dirty="0">
                <a:latin typeface="+mn-ea"/>
              </a:rPr>
              <a:t>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62B032-448D-1E3C-1C77-FE45FD49CC3B}"/>
              </a:ext>
            </a:extLst>
          </p:cNvPr>
          <p:cNvSpPr txBox="1"/>
          <p:nvPr/>
        </p:nvSpPr>
        <p:spPr>
          <a:xfrm>
            <a:off x="6556888" y="1538959"/>
            <a:ext cx="2777940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zh-CN" altLang="en-US" sz="4400" b="1" dirty="0">
                <a:latin typeface="+mn-ea"/>
              </a:rPr>
              <a:t>     </a:t>
            </a:r>
            <a:r>
              <a:rPr lang="zh-CN" altLang="en-US" sz="5400" b="1" dirty="0">
                <a:latin typeface="+mn-ea"/>
              </a:rPr>
              <a:t>子</a:t>
            </a:r>
            <a:r>
              <a:rPr lang="zh-CN" altLang="en-US" sz="4400" b="1" dirty="0">
                <a:latin typeface="+mn-ea"/>
              </a:rPr>
              <a:t> </a:t>
            </a:r>
            <a:r>
              <a:rPr lang="en-US" altLang="zh-CN" sz="4400" b="1" dirty="0">
                <a:latin typeface="+mn-ea"/>
              </a:rPr>
              <a:t> </a:t>
            </a:r>
          </a:p>
          <a:p>
            <a:pPr>
              <a:spcAft>
                <a:spcPts val="2000"/>
              </a:spcAft>
            </a:pPr>
            <a:r>
              <a:rPr lang="zh-CN" altLang="en-US" sz="4400" b="1" dirty="0">
                <a:latin typeface="+mn-ea"/>
              </a:rPr>
              <a:t>了 </a:t>
            </a:r>
            <a:r>
              <a:rPr lang="en-US" altLang="zh-CN" sz="4400" b="1" dirty="0">
                <a:latin typeface="+mn-ea"/>
              </a:rPr>
              <a:t>    </a:t>
            </a:r>
            <a:r>
              <a:rPr lang="zh-CN" altLang="en-US" sz="4400" b="1" dirty="0">
                <a:latin typeface="+mn-ea"/>
              </a:rPr>
              <a:t>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027B74-CA59-2A25-E25D-B823CFF4623B}"/>
              </a:ext>
            </a:extLst>
          </p:cNvPr>
          <p:cNvSpPr txBox="1"/>
          <p:nvPr/>
        </p:nvSpPr>
        <p:spPr>
          <a:xfrm>
            <a:off x="9421903" y="1538959"/>
            <a:ext cx="2241176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zh-CN" altLang="en-US" sz="4400" b="1" dirty="0">
                <a:latin typeface="+mn-ea"/>
              </a:rPr>
              <a:t>    </a:t>
            </a:r>
            <a:r>
              <a:rPr lang="zh-CN" altLang="en-US" sz="5400" b="1" dirty="0">
                <a:latin typeface="+mn-ea"/>
              </a:rPr>
              <a:t>色</a:t>
            </a:r>
            <a:r>
              <a:rPr lang="zh-CN" altLang="en-US" sz="4400" b="1" dirty="0">
                <a:latin typeface="+mn-ea"/>
              </a:rPr>
              <a:t> </a:t>
            </a:r>
            <a:endParaRPr lang="en-US" altLang="zh-CN" sz="4400" b="1" dirty="0">
              <a:latin typeface="+mn-ea"/>
            </a:endParaRPr>
          </a:p>
          <a:p>
            <a:pPr>
              <a:spcAft>
                <a:spcPts val="2000"/>
              </a:spcAft>
            </a:pPr>
            <a:r>
              <a:rPr lang="en-US" altLang="zh-CN" sz="4400" b="1" dirty="0">
                <a:latin typeface="+mn-ea"/>
              </a:rPr>
              <a:t> ⺈   </a:t>
            </a:r>
            <a:r>
              <a:rPr lang="zh-CN" altLang="en-US" sz="4400" b="1" dirty="0">
                <a:latin typeface="+mn-ea"/>
              </a:rPr>
              <a:t>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99B841-30E6-8C08-C351-C57FF7861C97}"/>
              </a:ext>
            </a:extLst>
          </p:cNvPr>
          <p:cNvSpPr txBox="1"/>
          <p:nvPr/>
        </p:nvSpPr>
        <p:spPr>
          <a:xfrm>
            <a:off x="134471" y="0"/>
            <a:ext cx="11958917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5.5  			  			               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Xuanzang's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Heart Sutra, Lesson Five)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FA74FE-7B46-FBC7-B217-BD343E18DA4F}"/>
              </a:ext>
            </a:extLst>
          </p:cNvPr>
          <p:cNvSpPr txBox="1"/>
          <p:nvPr/>
        </p:nvSpPr>
        <p:spPr>
          <a:xfrm>
            <a:off x="4289259" y="4077080"/>
            <a:ext cx="7902742" cy="2677656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zh-CN" altLang="en-US" sz="2400" b="1" dirty="0">
                <a:highlight>
                  <a:srgbClr val="FFFF00"/>
                </a:highlight>
              </a:rPr>
              <a:t>舍</a:t>
            </a:r>
            <a:r>
              <a:rPr lang="zh-CN" altLang="en-US" sz="2400" dirty="0"/>
              <a:t>  </a:t>
            </a:r>
            <a:r>
              <a:rPr lang="en-US" altLang="zh-CN" sz="1200" dirty="0"/>
              <a:t>sa (</a:t>
            </a:r>
            <a:r>
              <a:rPr lang="ko-KR" altLang="en-US" sz="1200" dirty="0"/>
              <a:t>사</a:t>
            </a:r>
            <a:r>
              <a:rPr lang="en-US" altLang="ko-KR" sz="1200" dirty="0"/>
              <a:t>);  </a:t>
            </a:r>
            <a:r>
              <a:rPr lang="en-US" altLang="zh-CN" sz="1200" dirty="0"/>
              <a:t>phonetic/lodging</a:t>
            </a:r>
            <a:endParaRPr lang="zh-CN" altLang="en-US" sz="1200" dirty="0"/>
          </a:p>
          <a:p>
            <a:r>
              <a:rPr lang="zh-CN" altLang="en-US" sz="2400" b="1" dirty="0">
                <a:latin typeface="+mn-ea"/>
              </a:rPr>
              <a:t>舌 </a:t>
            </a:r>
            <a:r>
              <a:rPr lang="en-US" altLang="zh-CN" sz="1200" dirty="0" err="1"/>
              <a:t>seol</a:t>
            </a:r>
            <a:r>
              <a:rPr lang="en-US" altLang="zh-CN" sz="1200" dirty="0"/>
              <a:t> (</a:t>
            </a:r>
            <a:r>
              <a:rPr lang="ko-KR" altLang="en-US" sz="1200" dirty="0"/>
              <a:t>설</a:t>
            </a:r>
            <a:r>
              <a:rPr lang="en-US" altLang="ko-KR" sz="1200" dirty="0"/>
              <a:t>); tongue</a:t>
            </a:r>
          </a:p>
          <a:p>
            <a:r>
              <a:rPr lang="zh-CN" altLang="en-US" sz="2400" b="1" dirty="0"/>
              <a:t>千 </a:t>
            </a:r>
            <a:r>
              <a:rPr lang="en-US" altLang="zh-CN" sz="1200" dirty="0"/>
              <a:t>cheon (</a:t>
            </a:r>
            <a:r>
              <a:rPr lang="ko-KR" altLang="en-US" sz="1200" dirty="0"/>
              <a:t>천</a:t>
            </a:r>
            <a:r>
              <a:rPr lang="en-US" altLang="ko-KR" sz="1200" dirty="0"/>
              <a:t>); </a:t>
            </a:r>
            <a:r>
              <a:rPr lang="en-US" altLang="zh-CN" sz="1200" dirty="0"/>
              <a:t>thousand</a:t>
            </a:r>
            <a:endParaRPr lang="zh-CN" altLang="en-US" sz="1200" dirty="0"/>
          </a:p>
          <a:p>
            <a:r>
              <a:rPr lang="zh-CN" altLang="en-US" sz="2400" dirty="0"/>
              <a:t>十  </a:t>
            </a:r>
            <a:r>
              <a:rPr lang="en-US" altLang="zh-CN" sz="1200" dirty="0" err="1"/>
              <a:t>shib</a:t>
            </a:r>
            <a:r>
              <a:rPr lang="en-US" altLang="zh-CN" sz="1200" dirty="0"/>
              <a:t> (</a:t>
            </a:r>
            <a:r>
              <a:rPr lang="ko-KR" altLang="en-US" sz="1200" dirty="0"/>
              <a:t>십</a:t>
            </a:r>
            <a:r>
              <a:rPr lang="en-US" altLang="ko-KR" sz="1200" dirty="0"/>
              <a:t>);  10, </a:t>
            </a:r>
            <a:r>
              <a:rPr lang="en-US" altLang="zh-CN" sz="1200" dirty="0"/>
              <a:t>ten</a:t>
            </a:r>
          </a:p>
          <a:p>
            <a:r>
              <a:rPr lang="zh-CN" altLang="en-US" sz="2400" dirty="0"/>
              <a:t>口  </a:t>
            </a:r>
            <a:r>
              <a:rPr lang="en-US" altLang="zh-CN" sz="1200" dirty="0" err="1"/>
              <a:t>gu</a:t>
            </a:r>
            <a:r>
              <a:rPr lang="en-US" altLang="zh-CN" sz="1200" dirty="0"/>
              <a:t> (</a:t>
            </a:r>
            <a:r>
              <a:rPr lang="ko-KR" altLang="en-US" sz="1200" dirty="0"/>
              <a:t>구</a:t>
            </a:r>
            <a:r>
              <a:rPr lang="en-US" altLang="ko-KR" sz="1200" dirty="0"/>
              <a:t>);  </a:t>
            </a:r>
            <a:r>
              <a:rPr lang="en-US" altLang="zh-CN" sz="1200" dirty="0"/>
              <a:t>mouth</a:t>
            </a:r>
            <a:endParaRPr lang="en-US" altLang="zh-CN" sz="2400" b="1" dirty="0">
              <a:highlight>
                <a:srgbClr val="FFFF00"/>
              </a:highlight>
            </a:endParaRPr>
          </a:p>
          <a:p>
            <a:r>
              <a:rPr lang="zh-CN" altLang="en-US" sz="2400" b="1" dirty="0">
                <a:highlight>
                  <a:srgbClr val="FFFF00"/>
                </a:highlight>
              </a:rPr>
              <a:t>利</a:t>
            </a:r>
            <a:r>
              <a:rPr lang="zh-CN" altLang="en-US" sz="2400" dirty="0"/>
              <a:t>  </a:t>
            </a:r>
            <a:r>
              <a:rPr lang="en-US" altLang="zh-CN" sz="1200" dirty="0"/>
              <a:t>li (</a:t>
            </a:r>
            <a:r>
              <a:rPr lang="ko-KR" altLang="en-US" sz="1200" dirty="0"/>
              <a:t>리</a:t>
            </a:r>
            <a:r>
              <a:rPr lang="en-US" altLang="ko-KR" sz="1200" dirty="0"/>
              <a:t>);  </a:t>
            </a:r>
            <a:r>
              <a:rPr lang="en-US" altLang="zh-CN" sz="1200" dirty="0"/>
              <a:t>phonetic; sharp; profit</a:t>
            </a:r>
            <a:endParaRPr lang="zh-CN" altLang="en-US" sz="1200" dirty="0"/>
          </a:p>
          <a:p>
            <a:endParaRPr lang="en-US" altLang="zh-CN" sz="2400" dirty="0">
              <a:highlight>
                <a:srgbClr val="FFFF00"/>
              </a:highlight>
            </a:endParaRPr>
          </a:p>
          <a:p>
            <a:r>
              <a:rPr lang="zh-CN" altLang="en-US" sz="2400" dirty="0">
                <a:highlight>
                  <a:srgbClr val="FFFF00"/>
                </a:highlight>
              </a:rPr>
              <a:t>禾</a:t>
            </a:r>
            <a:r>
              <a:rPr lang="zh-CN" altLang="en-US" sz="2400" dirty="0"/>
              <a:t>  </a:t>
            </a:r>
            <a:r>
              <a:rPr lang="en-US" altLang="zh-CN" sz="1200" dirty="0" err="1"/>
              <a:t>hwa</a:t>
            </a:r>
            <a:r>
              <a:rPr lang="en-US" altLang="zh-CN" sz="1200" dirty="0"/>
              <a:t> (</a:t>
            </a:r>
            <a:r>
              <a:rPr lang="ko-KR" altLang="en-US" sz="1200" dirty="0"/>
              <a:t>화</a:t>
            </a:r>
            <a:r>
              <a:rPr lang="en-US" altLang="ko-KR" sz="1200" dirty="0"/>
              <a:t>);  </a:t>
            </a:r>
            <a:r>
              <a:rPr lang="en-US" altLang="zh-CN" sz="1200" dirty="0"/>
              <a:t>grain; cereal; rice</a:t>
            </a:r>
          </a:p>
          <a:p>
            <a:r>
              <a:rPr lang="zh-CN" altLang="en-US" sz="2400" dirty="0">
                <a:highlight>
                  <a:srgbClr val="FFFF00"/>
                </a:highlight>
              </a:rPr>
              <a:t>刂</a:t>
            </a:r>
            <a:r>
              <a:rPr lang="zh-CN" altLang="en-US" sz="2400" dirty="0"/>
              <a:t>  </a:t>
            </a:r>
            <a:r>
              <a:rPr lang="en-US" altLang="zh-CN" sz="1200" dirty="0"/>
              <a:t>do (</a:t>
            </a:r>
            <a:r>
              <a:rPr lang="ko-KR" altLang="en-US" sz="1200" dirty="0"/>
              <a:t>도</a:t>
            </a:r>
            <a:r>
              <a:rPr lang="en-US" altLang="ko-KR" sz="1200" dirty="0"/>
              <a:t>);  </a:t>
            </a:r>
            <a:r>
              <a:rPr lang="en-US" altLang="zh-CN" sz="1200" dirty="0"/>
              <a:t>blade</a:t>
            </a:r>
            <a:endParaRPr lang="zh-CN" altLang="en-US" sz="1200" dirty="0"/>
          </a:p>
          <a:p>
            <a:r>
              <a:rPr lang="zh-CN" altLang="en-US" sz="2400" b="1" dirty="0">
                <a:highlight>
                  <a:srgbClr val="FFFF00"/>
                </a:highlight>
              </a:rPr>
              <a:t>子</a:t>
            </a:r>
            <a:r>
              <a:rPr lang="zh-CN" altLang="en-US" sz="2400" dirty="0"/>
              <a:t>  </a:t>
            </a:r>
            <a:r>
              <a:rPr lang="en-US" altLang="zh-CN" sz="1200" dirty="0"/>
              <a:t>ja (</a:t>
            </a:r>
            <a:r>
              <a:rPr lang="ko-KR" altLang="en-US" sz="1200" dirty="0"/>
              <a:t>자</a:t>
            </a:r>
            <a:r>
              <a:rPr lang="en-US" altLang="ko-KR" sz="1200" dirty="0"/>
              <a:t>);  </a:t>
            </a:r>
            <a:r>
              <a:rPr lang="en-US" altLang="zh-CN" sz="1200" dirty="0"/>
              <a:t>master/son</a:t>
            </a:r>
            <a:endParaRPr lang="zh-CN" altLang="en-US" sz="1200" dirty="0"/>
          </a:p>
          <a:p>
            <a:r>
              <a:rPr lang="zh-CN" altLang="en-US" sz="2400" dirty="0">
                <a:highlight>
                  <a:srgbClr val="FFFF00"/>
                </a:highlight>
              </a:rPr>
              <a:t>了</a:t>
            </a:r>
            <a:r>
              <a:rPr lang="zh-CN" altLang="en-US" sz="2400" dirty="0"/>
              <a:t>  </a:t>
            </a:r>
            <a:r>
              <a:rPr lang="en-US" altLang="zh-CN" sz="1200" dirty="0" err="1"/>
              <a:t>yo</a:t>
            </a:r>
            <a:r>
              <a:rPr lang="en-US" altLang="zh-CN" sz="1200" dirty="0"/>
              <a:t> (</a:t>
            </a:r>
            <a:r>
              <a:rPr lang="ko-KR" altLang="en-US" sz="1200" dirty="0"/>
              <a:t>요</a:t>
            </a:r>
            <a:r>
              <a:rPr lang="en-US" altLang="ko-KR" sz="1200" dirty="0"/>
              <a:t>);  </a:t>
            </a:r>
            <a:r>
              <a:rPr lang="en-US" altLang="zh-CN" sz="1200" dirty="0"/>
              <a:t>perfective aspect</a:t>
            </a:r>
          </a:p>
          <a:p>
            <a:r>
              <a:rPr lang="zh-CN" altLang="en-US" sz="2400" dirty="0"/>
              <a:t>一  </a:t>
            </a:r>
            <a:r>
              <a:rPr lang="en-US" altLang="zh-CN" sz="1200" dirty="0"/>
              <a:t>il (</a:t>
            </a:r>
            <a:r>
              <a:rPr lang="ko-KR" altLang="en-US" sz="1200" dirty="0"/>
              <a:t>일</a:t>
            </a:r>
            <a:r>
              <a:rPr lang="en-US" altLang="ko-KR" sz="1200" dirty="0"/>
              <a:t>);   1, </a:t>
            </a:r>
            <a:r>
              <a:rPr lang="en-US" altLang="zh-CN" sz="1200" dirty="0"/>
              <a:t>one</a:t>
            </a:r>
          </a:p>
          <a:p>
            <a:endParaRPr lang="en-US" altLang="zh-CN" sz="1200" dirty="0"/>
          </a:p>
          <a:p>
            <a:endParaRPr lang="en-US" altLang="zh-CN" sz="1200" dirty="0"/>
          </a:p>
          <a:p>
            <a:endParaRPr lang="zh-CN" altLang="en-US" sz="1200" dirty="0"/>
          </a:p>
          <a:p>
            <a:r>
              <a:rPr lang="zh-CN" altLang="en-US" sz="2400" b="1" dirty="0">
                <a:highlight>
                  <a:srgbClr val="FFFF00"/>
                </a:highlight>
              </a:rPr>
              <a:t>色</a:t>
            </a:r>
            <a:r>
              <a:rPr lang="zh-CN" altLang="en-US" sz="2400" dirty="0"/>
              <a:t>  </a:t>
            </a:r>
            <a:r>
              <a:rPr lang="en-US" altLang="zh-CN" sz="1200" dirty="0" err="1"/>
              <a:t>saek</a:t>
            </a:r>
            <a:r>
              <a:rPr lang="en-US" altLang="zh-CN" sz="1200" dirty="0"/>
              <a:t> (</a:t>
            </a:r>
            <a:r>
              <a:rPr lang="ko-KR" altLang="en-US" sz="1200" dirty="0"/>
              <a:t>색</a:t>
            </a:r>
            <a:r>
              <a:rPr lang="en-US" altLang="ko-KR" sz="1200" dirty="0"/>
              <a:t>);  </a:t>
            </a:r>
            <a:r>
              <a:rPr lang="en-US" altLang="zh-CN" sz="1200" dirty="0"/>
              <a:t>form/color</a:t>
            </a:r>
            <a:endParaRPr lang="zh-CN" altLang="en-US" sz="1200" dirty="0"/>
          </a:p>
          <a:p>
            <a:r>
              <a:rPr lang="zh-CN" altLang="en-US" sz="2400" dirty="0"/>
              <a:t> </a:t>
            </a:r>
            <a:r>
              <a:rPr lang="zh-CN" altLang="en-US" sz="2400" dirty="0">
                <a:highlight>
                  <a:srgbClr val="FFFF00"/>
                </a:highlight>
              </a:rPr>
              <a:t>⺈</a:t>
            </a:r>
            <a:r>
              <a:rPr lang="zh-CN" altLang="en-US" sz="2400" dirty="0"/>
              <a:t> </a:t>
            </a:r>
            <a:r>
              <a:rPr lang="en-US" altLang="zh-CN" sz="1200" dirty="0"/>
              <a:t>do (</a:t>
            </a:r>
            <a:r>
              <a:rPr lang="ko-KR" altLang="en-US" sz="1200" dirty="0"/>
              <a:t>도</a:t>
            </a:r>
            <a:r>
              <a:rPr lang="en-US" altLang="ko-KR" sz="1200" dirty="0"/>
              <a:t>);  </a:t>
            </a:r>
            <a:r>
              <a:rPr lang="en-US" altLang="zh-CN" sz="1200" dirty="0"/>
              <a:t>knife; blade</a:t>
            </a:r>
          </a:p>
          <a:p>
            <a:r>
              <a:rPr lang="zh-CN" altLang="en-US" sz="2400" dirty="0">
                <a:highlight>
                  <a:srgbClr val="FFFF00"/>
                </a:highlight>
              </a:rPr>
              <a:t>巴</a:t>
            </a:r>
            <a:r>
              <a:rPr lang="zh-CN" altLang="en-US" sz="2400" dirty="0"/>
              <a:t>  </a:t>
            </a:r>
            <a:r>
              <a:rPr lang="en-US" altLang="zh-CN" sz="1200" dirty="0"/>
              <a:t>pa (</a:t>
            </a:r>
            <a:r>
              <a:rPr lang="ko-KR" altLang="en-US" sz="1200" dirty="0"/>
              <a:t>파</a:t>
            </a:r>
            <a:r>
              <a:rPr lang="en-US" altLang="ko-KR" sz="1200" dirty="0"/>
              <a:t>);  </a:t>
            </a:r>
            <a:r>
              <a:rPr lang="en-US" altLang="zh-CN" sz="1200" dirty="0"/>
              <a:t>a huge snake </a:t>
            </a:r>
            <a:endParaRPr lang="zh-CN" altLang="en-US" sz="1200" dirty="0"/>
          </a:p>
          <a:p>
            <a:r>
              <a:rPr lang="zh-CN" altLang="en-US" sz="2400" b="1" dirty="0">
                <a:highlight>
                  <a:srgbClr val="FFFF00"/>
                </a:highlight>
              </a:rPr>
              <a:t>不</a:t>
            </a:r>
            <a:r>
              <a:rPr lang="zh-CN" altLang="en-US" sz="2400" b="1" dirty="0"/>
              <a:t>  </a:t>
            </a:r>
            <a:r>
              <a:rPr lang="en-US" altLang="zh-CN" sz="1200" dirty="0"/>
              <a:t>bur/</a:t>
            </a:r>
            <a:r>
              <a:rPr lang="en-US" altLang="zh-CN" sz="1200" dirty="0" err="1"/>
              <a:t>bu</a:t>
            </a:r>
            <a:r>
              <a:rPr lang="en-US" altLang="zh-CN" sz="1200" dirty="0"/>
              <a:t> (</a:t>
            </a:r>
            <a:r>
              <a:rPr lang="ko-KR" altLang="en-US" sz="1200" dirty="0"/>
              <a:t>불</a:t>
            </a:r>
            <a:r>
              <a:rPr lang="en-US" altLang="ko-KR" sz="1200" dirty="0"/>
              <a:t>/</a:t>
            </a:r>
            <a:r>
              <a:rPr lang="ko-KR" altLang="en-US" sz="1200" dirty="0"/>
              <a:t>부</a:t>
            </a:r>
            <a:r>
              <a:rPr lang="en-US" altLang="ko-KR" sz="1200" dirty="0"/>
              <a:t>);  </a:t>
            </a:r>
            <a:r>
              <a:rPr lang="en-US" altLang="zh-CN" sz="1200" dirty="0"/>
              <a:t>not</a:t>
            </a:r>
          </a:p>
          <a:p>
            <a:r>
              <a:rPr lang="zh-CN" altLang="en-US" sz="2400" b="1" dirty="0">
                <a:highlight>
                  <a:srgbClr val="FFFF00"/>
                </a:highlight>
              </a:rPr>
              <a:t>異</a:t>
            </a:r>
            <a:r>
              <a:rPr lang="zh-CN" altLang="en-US" sz="2400" b="1" dirty="0"/>
              <a:t>  </a:t>
            </a:r>
            <a:r>
              <a:rPr lang="en-US" altLang="zh-CN" sz="1200" dirty="0"/>
              <a:t>i (</a:t>
            </a:r>
            <a:r>
              <a:rPr lang="ko-KR" altLang="en-US" sz="1200" dirty="0"/>
              <a:t>이</a:t>
            </a:r>
            <a:r>
              <a:rPr lang="en-US" altLang="ko-KR" sz="1200" dirty="0"/>
              <a:t>);  </a:t>
            </a:r>
            <a:r>
              <a:rPr lang="en-US" altLang="zh-CN" sz="1200" dirty="0"/>
              <a:t>different</a:t>
            </a:r>
          </a:p>
          <a:p>
            <a:r>
              <a:rPr lang="zh-CN" altLang="en-US" sz="2400" dirty="0"/>
              <a:t>空</a:t>
            </a:r>
            <a:r>
              <a:rPr lang="zh-CN" altLang="en-US" sz="2400" b="1" dirty="0"/>
              <a:t>  </a:t>
            </a:r>
            <a:r>
              <a:rPr lang="en-US" altLang="zh-CN" sz="12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gong </a:t>
            </a:r>
            <a:r>
              <a:rPr lang="ko-KR" altLang="en-US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ko-KR" altLang="en-US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공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 </a:t>
            </a:r>
            <a:r>
              <a:rPr lang="en-US" altLang="ko-KR" sz="12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emptiness</a:t>
            </a:r>
            <a:endParaRPr lang="zh-CN" altLang="en-US" sz="2400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E3A86CC-F726-4A3B-8EF0-EF7397954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21" y="4477865"/>
            <a:ext cx="1977183" cy="190744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502B1A7-A50A-2458-B498-3719BCB01F6A}"/>
              </a:ext>
            </a:extLst>
          </p:cNvPr>
          <p:cNvSpPr txBox="1"/>
          <p:nvPr/>
        </p:nvSpPr>
        <p:spPr>
          <a:xfrm>
            <a:off x="637088" y="6385313"/>
            <a:ext cx="2554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https://en.wikipedia.org/wikiŚāriputra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590BD6-3925-FAE0-AFB5-161636E53FD0}"/>
              </a:ext>
            </a:extLst>
          </p:cNvPr>
          <p:cNvSpPr txBox="1"/>
          <p:nvPr/>
        </p:nvSpPr>
        <p:spPr>
          <a:xfrm>
            <a:off x="2906481" y="918963"/>
            <a:ext cx="5196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    sa           </a:t>
            </a:r>
            <a:r>
              <a:rPr lang="en-US" sz="1400" b="1" dirty="0" err="1"/>
              <a:t>ri</a:t>
            </a:r>
            <a:r>
              <a:rPr lang="en-US" sz="1400" b="1" dirty="0"/>
              <a:t>              ja          </a:t>
            </a:r>
            <a:r>
              <a:rPr lang="en-US" sz="1400" b="1" dirty="0" err="1"/>
              <a:t>saek</a:t>
            </a:r>
            <a:r>
              <a:rPr lang="en-US" sz="1400" b="1" dirty="0"/>
              <a:t>         bur           i          gong</a:t>
            </a:r>
          </a:p>
          <a:p>
            <a:r>
              <a:rPr lang="en-US" sz="1400" b="1" dirty="0"/>
              <a:t>            </a:t>
            </a:r>
            <a:r>
              <a:rPr lang="en-US" sz="1400" b="1" dirty="0" err="1"/>
              <a:t>Shariputra</a:t>
            </a:r>
            <a:r>
              <a:rPr lang="en-US" sz="1400" b="1" dirty="0"/>
              <a:t>                 form         not  different  emptiness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B1A259-0906-7A4A-20AF-7EDF72FABEE3}"/>
              </a:ext>
            </a:extLst>
          </p:cNvPr>
          <p:cNvSpPr/>
          <p:nvPr/>
        </p:nvSpPr>
        <p:spPr>
          <a:xfrm>
            <a:off x="2906481" y="138363"/>
            <a:ext cx="3189519" cy="204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F53179-7276-CF1C-A5AB-4D9D6E2A519B}"/>
              </a:ext>
            </a:extLst>
          </p:cNvPr>
          <p:cNvSpPr/>
          <p:nvPr/>
        </p:nvSpPr>
        <p:spPr>
          <a:xfrm>
            <a:off x="1398703" y="270711"/>
            <a:ext cx="6241350" cy="117147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C746BC7-AB16-AA15-1860-A80303DDA89E}"/>
              </a:ext>
            </a:extLst>
          </p:cNvPr>
          <p:cNvCxnSpPr/>
          <p:nvPr/>
        </p:nvCxnSpPr>
        <p:spPr>
          <a:xfrm>
            <a:off x="3422984" y="1538959"/>
            <a:ext cx="0" cy="2594897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124893-CDD2-9F2D-314C-609231D6E74A}"/>
              </a:ext>
            </a:extLst>
          </p:cNvPr>
          <p:cNvCxnSpPr/>
          <p:nvPr/>
        </p:nvCxnSpPr>
        <p:spPr>
          <a:xfrm>
            <a:off x="6096000" y="1538959"/>
            <a:ext cx="0" cy="189004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0DF6006-87EE-C5EF-F294-B9AC74A63BE1}"/>
              </a:ext>
            </a:extLst>
          </p:cNvPr>
          <p:cNvCxnSpPr/>
          <p:nvPr/>
        </p:nvCxnSpPr>
        <p:spPr>
          <a:xfrm>
            <a:off x="9105900" y="1505837"/>
            <a:ext cx="0" cy="189004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3A9DA95-9BC1-3281-EAB8-A17E0AFE0D0B}"/>
              </a:ext>
            </a:extLst>
          </p:cNvPr>
          <p:cNvSpPr/>
          <p:nvPr/>
        </p:nvSpPr>
        <p:spPr>
          <a:xfrm>
            <a:off x="4153708" y="4045992"/>
            <a:ext cx="7487959" cy="235480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31490E-1A58-8C15-4962-2B7DB95A6C5A}"/>
              </a:ext>
            </a:extLst>
          </p:cNvPr>
          <p:cNvSpPr/>
          <p:nvPr/>
        </p:nvSpPr>
        <p:spPr>
          <a:xfrm>
            <a:off x="679784" y="4411314"/>
            <a:ext cx="2460458" cy="22509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C175A9B-2DB2-09D8-CA4A-FA16658C06F4}"/>
              </a:ext>
            </a:extLst>
          </p:cNvPr>
          <p:cNvCxnSpPr/>
          <p:nvPr/>
        </p:nvCxnSpPr>
        <p:spPr>
          <a:xfrm flipH="1">
            <a:off x="1094874" y="2382253"/>
            <a:ext cx="378994" cy="3248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A3977B2-9857-F3B2-A340-A330F1C99B6B}"/>
              </a:ext>
            </a:extLst>
          </p:cNvPr>
          <p:cNvCxnSpPr/>
          <p:nvPr/>
        </p:nvCxnSpPr>
        <p:spPr>
          <a:xfrm>
            <a:off x="1973179" y="2340142"/>
            <a:ext cx="312821" cy="3789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8C2F4F8-52D6-DC2A-4C6F-F34EA1D5AFBE}"/>
              </a:ext>
            </a:extLst>
          </p:cNvPr>
          <p:cNvCxnSpPr/>
          <p:nvPr/>
        </p:nvCxnSpPr>
        <p:spPr>
          <a:xfrm flipH="1">
            <a:off x="1934755" y="3349631"/>
            <a:ext cx="248727" cy="2839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FA75EB4-621A-FFFD-5E71-8FA404BD6CD2}"/>
              </a:ext>
            </a:extLst>
          </p:cNvPr>
          <p:cNvCxnSpPr/>
          <p:nvPr/>
        </p:nvCxnSpPr>
        <p:spPr>
          <a:xfrm>
            <a:off x="2574758" y="3349631"/>
            <a:ext cx="271565" cy="2959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AF0A069-72E4-967A-CB7B-0513A4D97021}"/>
              </a:ext>
            </a:extLst>
          </p:cNvPr>
          <p:cNvCxnSpPr/>
          <p:nvPr/>
        </p:nvCxnSpPr>
        <p:spPr>
          <a:xfrm flipH="1">
            <a:off x="4289258" y="2340142"/>
            <a:ext cx="288758" cy="3128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42D63A8-2791-EA32-7534-D1F1A2B2A524}"/>
              </a:ext>
            </a:extLst>
          </p:cNvPr>
          <p:cNvCxnSpPr/>
          <p:nvPr/>
        </p:nvCxnSpPr>
        <p:spPr>
          <a:xfrm>
            <a:off x="5209674" y="2340142"/>
            <a:ext cx="234615" cy="2799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1776B90-007B-E670-FED4-06B6B76A7524}"/>
              </a:ext>
            </a:extLst>
          </p:cNvPr>
          <p:cNvCxnSpPr/>
          <p:nvPr/>
        </p:nvCxnSpPr>
        <p:spPr>
          <a:xfrm flipH="1">
            <a:off x="7156783" y="2382253"/>
            <a:ext cx="431132" cy="3248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B8E24D1-024A-4448-8873-71A3C2104F92}"/>
              </a:ext>
            </a:extLst>
          </p:cNvPr>
          <p:cNvCxnSpPr/>
          <p:nvPr/>
        </p:nvCxnSpPr>
        <p:spPr>
          <a:xfrm>
            <a:off x="7856621" y="2340142"/>
            <a:ext cx="403058" cy="4699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E42F575-58A1-D4D7-24A3-9BF97F87B251}"/>
              </a:ext>
            </a:extLst>
          </p:cNvPr>
          <p:cNvCxnSpPr/>
          <p:nvPr/>
        </p:nvCxnSpPr>
        <p:spPr>
          <a:xfrm flipH="1">
            <a:off x="10064416" y="2382253"/>
            <a:ext cx="196515" cy="2707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1D41BF8-1DF7-AADF-5B87-B9B68D52773B}"/>
              </a:ext>
            </a:extLst>
          </p:cNvPr>
          <p:cNvCxnSpPr/>
          <p:nvPr/>
        </p:nvCxnSpPr>
        <p:spPr>
          <a:xfrm>
            <a:off x="10697755" y="2382253"/>
            <a:ext cx="220903" cy="3248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630CF601-2BC1-06AC-8627-CBA52A48E53D}"/>
              </a:ext>
            </a:extLst>
          </p:cNvPr>
          <p:cNvSpPr/>
          <p:nvPr/>
        </p:nvSpPr>
        <p:spPr>
          <a:xfrm>
            <a:off x="6096000" y="329007"/>
            <a:ext cx="64369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B590F40-88F6-776F-527E-710AC091B347}"/>
              </a:ext>
            </a:extLst>
          </p:cNvPr>
          <p:cNvCxnSpPr>
            <a:cxnSpLocks/>
          </p:cNvCxnSpPr>
          <p:nvPr/>
        </p:nvCxnSpPr>
        <p:spPr>
          <a:xfrm>
            <a:off x="6051550" y="270711"/>
            <a:ext cx="587375" cy="0"/>
          </a:xfrm>
          <a:prstGeom prst="line">
            <a:avLst/>
          </a:prstGeom>
          <a:ln w="28575">
            <a:solidFill>
              <a:srgbClr val="7030A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9967A84-1E78-0F78-225B-1A44574DCC16}"/>
              </a:ext>
            </a:extLst>
          </p:cNvPr>
          <p:cNvCxnSpPr/>
          <p:nvPr/>
        </p:nvCxnSpPr>
        <p:spPr>
          <a:xfrm>
            <a:off x="5937250" y="270711"/>
            <a:ext cx="8255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D577527-10AE-EEBE-ED01-B340BB8F7FA6}"/>
              </a:ext>
            </a:extLst>
          </p:cNvPr>
          <p:cNvSpPr txBox="1"/>
          <p:nvPr/>
        </p:nvSpPr>
        <p:spPr>
          <a:xfrm>
            <a:off x="1976617" y="1572764"/>
            <a:ext cx="682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629595-7325-DD9E-83BB-311E0BB1CBD1}"/>
              </a:ext>
            </a:extLst>
          </p:cNvPr>
          <p:cNvSpPr txBox="1"/>
          <p:nvPr/>
        </p:nvSpPr>
        <p:spPr>
          <a:xfrm>
            <a:off x="5173928" y="1599499"/>
            <a:ext cx="681944" cy="37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126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147CA2-5501-E4B6-8F2A-F882E8C443BB}"/>
              </a:ext>
            </a:extLst>
          </p:cNvPr>
          <p:cNvSpPr txBox="1"/>
          <p:nvPr/>
        </p:nvSpPr>
        <p:spPr>
          <a:xfrm>
            <a:off x="8062984" y="1585032"/>
            <a:ext cx="706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127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E008FD-02F8-446F-050F-968E98D74318}"/>
              </a:ext>
            </a:extLst>
          </p:cNvPr>
          <p:cNvSpPr txBox="1"/>
          <p:nvPr/>
        </p:nvSpPr>
        <p:spPr>
          <a:xfrm>
            <a:off x="10697755" y="1585032"/>
            <a:ext cx="736254" cy="37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128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CB9103-31F3-CF19-D2AD-DC78F08CA17C}"/>
              </a:ext>
            </a:extLst>
          </p:cNvPr>
          <p:cNvSpPr txBox="1"/>
          <p:nvPr/>
        </p:nvSpPr>
        <p:spPr>
          <a:xfrm>
            <a:off x="2541088" y="2665052"/>
            <a:ext cx="61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137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57F440-7E58-DAB0-5C61-A6B3966CD558}"/>
              </a:ext>
            </a:extLst>
          </p:cNvPr>
          <p:cNvSpPr txBox="1"/>
          <p:nvPr/>
        </p:nvSpPr>
        <p:spPr>
          <a:xfrm>
            <a:off x="4888303" y="2719943"/>
            <a:ext cx="66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140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44EF2F-8B68-A454-13EB-7E7EC508D3AE}"/>
              </a:ext>
            </a:extLst>
          </p:cNvPr>
          <p:cNvSpPr txBox="1"/>
          <p:nvPr/>
        </p:nvSpPr>
        <p:spPr>
          <a:xfrm>
            <a:off x="3489977" y="2457685"/>
            <a:ext cx="60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139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6E8DBF-6757-2175-AF20-42BF850A205D}"/>
              </a:ext>
            </a:extLst>
          </p:cNvPr>
          <p:cNvSpPr txBox="1"/>
          <p:nvPr/>
        </p:nvSpPr>
        <p:spPr>
          <a:xfrm>
            <a:off x="6209005" y="2620136"/>
            <a:ext cx="546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141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D6D60B-FA6B-BCEA-C120-E2C7FE845E89}"/>
              </a:ext>
            </a:extLst>
          </p:cNvPr>
          <p:cNvSpPr txBox="1"/>
          <p:nvPr/>
        </p:nvSpPr>
        <p:spPr>
          <a:xfrm>
            <a:off x="9262799" y="2583148"/>
            <a:ext cx="72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142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4BE65D-1D58-4473-7C2C-570682A751B6}"/>
              </a:ext>
            </a:extLst>
          </p:cNvPr>
          <p:cNvSpPr txBox="1"/>
          <p:nvPr/>
        </p:nvSpPr>
        <p:spPr>
          <a:xfrm>
            <a:off x="11126878" y="2642351"/>
            <a:ext cx="614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143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C5C1FA-7DF4-09BE-0ED2-C0556AF9E884}"/>
              </a:ext>
            </a:extLst>
          </p:cNvPr>
          <p:cNvSpPr txBox="1"/>
          <p:nvPr/>
        </p:nvSpPr>
        <p:spPr>
          <a:xfrm>
            <a:off x="1137603" y="355039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138</a:t>
            </a: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33D92D37-666F-5B14-EEEC-F1416A9F4170}"/>
              </a:ext>
            </a:extLst>
          </p:cNvPr>
          <p:cNvSpPr/>
          <p:nvPr/>
        </p:nvSpPr>
        <p:spPr>
          <a:xfrm>
            <a:off x="1473868" y="2810139"/>
            <a:ext cx="606333" cy="409241"/>
          </a:xfrm>
          <a:prstGeom prst="right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Up 39">
            <a:extLst>
              <a:ext uri="{FF2B5EF4-FFF2-40B4-BE49-F238E27FC236}">
                <a16:creationId xmlns:a16="http://schemas.microsoft.com/office/drawing/2014/main" id="{0F4CD333-278C-1B01-E4E2-C3F4A8466B81}"/>
              </a:ext>
            </a:extLst>
          </p:cNvPr>
          <p:cNvSpPr/>
          <p:nvPr/>
        </p:nvSpPr>
        <p:spPr>
          <a:xfrm>
            <a:off x="5301675" y="3374421"/>
            <a:ext cx="406400" cy="458077"/>
          </a:xfrm>
          <a:prstGeom prst="up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642E8370-DA85-0779-8EC8-98BC68A8CA4A}"/>
              </a:ext>
            </a:extLst>
          </p:cNvPr>
          <p:cNvSpPr/>
          <p:nvPr/>
        </p:nvSpPr>
        <p:spPr>
          <a:xfrm>
            <a:off x="6762750" y="1732139"/>
            <a:ext cx="609102" cy="424451"/>
          </a:xfrm>
          <a:prstGeom prst="rightArrow">
            <a:avLst/>
          </a:prstGeom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75D36DC8-D5F0-E9B9-0863-AAB445279918}"/>
              </a:ext>
            </a:extLst>
          </p:cNvPr>
          <p:cNvSpPr/>
          <p:nvPr/>
        </p:nvSpPr>
        <p:spPr>
          <a:xfrm>
            <a:off x="9442785" y="1777355"/>
            <a:ext cx="630649" cy="434279"/>
          </a:xfrm>
          <a:prstGeom prst="right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65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FB5EF5-B280-0DAB-6D57-DA4CBBB19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Xuanzang's Heart Sutra in Sino-Korean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61E02F-50E6-EA91-995F-485ED241373F}"/>
              </a:ext>
            </a:extLst>
          </p:cNvPr>
          <p:cNvSpPr txBox="1"/>
          <p:nvPr/>
        </p:nvSpPr>
        <p:spPr>
          <a:xfrm>
            <a:off x="617620" y="3361423"/>
            <a:ext cx="4838701" cy="2900462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         </a:t>
            </a: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異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  田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         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共 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囗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十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   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卄 一 八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799299-3E85-12C0-2D0E-5B9191F3DBED}"/>
              </a:ext>
            </a:extLst>
          </p:cNvPr>
          <p:cNvSpPr txBox="1"/>
          <p:nvPr/>
        </p:nvSpPr>
        <p:spPr>
          <a:xfrm>
            <a:off x="1055238" y="435414"/>
            <a:ext cx="6951777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Line 5:  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空 不 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異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色 色 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即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是 空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                               gong     bur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      </a:t>
            </a:r>
            <a:r>
              <a:rPr lang="en-US" altLang="zh-CN" sz="14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i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       </a:t>
            </a:r>
            <a:r>
              <a:rPr kumimoji="0" lang="en-US" altLang="zh-CN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saek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    </a:t>
            </a:r>
            <a:r>
              <a:rPr kumimoji="0" lang="en-US" altLang="zh-CN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saek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   </a:t>
            </a:r>
            <a:r>
              <a:rPr kumimoji="0" lang="en-US" altLang="zh-CN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jeuk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     </a:t>
            </a:r>
            <a:r>
              <a:rPr kumimoji="0" lang="en-US" altLang="zh-CN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shi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     gong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	         emptiness not  different form    </a:t>
            </a:r>
            <a:r>
              <a:rPr lang="en-US" altLang="zh-CN" sz="1400" b="1" dirty="0" err="1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form</a:t>
            </a:r>
            <a:r>
              <a:rPr lang="en-US" altLang="zh-CN" sz="14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   same     is    emptiness</a:t>
            </a: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Line 6: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空 即 是 色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                               gong    </a:t>
            </a:r>
            <a:r>
              <a:rPr lang="en-US" altLang="zh-CN" sz="1400" b="1" dirty="0" err="1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jeuk</a:t>
            </a:r>
            <a:r>
              <a:rPr lang="en-US" altLang="zh-CN" sz="14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     </a:t>
            </a:r>
            <a:r>
              <a:rPr lang="en-US" altLang="zh-CN" sz="1400" b="1" dirty="0" err="1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shi</a:t>
            </a:r>
            <a:r>
              <a:rPr lang="en-US" altLang="zh-CN" sz="14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     </a:t>
            </a:r>
            <a:r>
              <a:rPr lang="en-US" altLang="zh-CN" sz="1400" b="1" dirty="0" err="1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saek</a:t>
            </a:r>
            <a:endParaRPr lang="en-US" altLang="zh-CN" sz="1400" b="1" dirty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	      emptiness   same      is       form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7B3614-AB67-FFE7-7860-D8DDB80584EB}"/>
              </a:ext>
            </a:extLst>
          </p:cNvPr>
          <p:cNvSpPr txBox="1"/>
          <p:nvPr/>
        </p:nvSpPr>
        <p:spPr>
          <a:xfrm>
            <a:off x="8613190" y="694944"/>
            <a:ext cx="32522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異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 (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이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); 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different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田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jeon (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전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); 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farmland; field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共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gong (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공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); 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together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囗 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wi (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위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); 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circle; encircle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十 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shib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(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십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);  10,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ten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  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卄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ip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(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입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); 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twenty,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一 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il (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일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);   1,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八 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pal (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팔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); 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eight,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highlight>
                  <a:srgbClr val="FFFF00"/>
                </a:highlight>
              </a:rPr>
              <a:t>即</a:t>
            </a:r>
            <a:r>
              <a:rPr lang="zh-CN" altLang="en-US" dirty="0"/>
              <a:t>  </a:t>
            </a:r>
            <a:r>
              <a:rPr lang="en-US" altLang="zh-CN" dirty="0" err="1"/>
              <a:t>jeuk</a:t>
            </a:r>
            <a:r>
              <a:rPr lang="en-US" altLang="zh-CN" dirty="0"/>
              <a:t> (</a:t>
            </a:r>
            <a:r>
              <a:rPr lang="ko-KR" altLang="en-US" dirty="0"/>
              <a:t>즉</a:t>
            </a:r>
            <a:r>
              <a:rPr lang="en-US" altLang="ko-KR" dirty="0"/>
              <a:t>);  same; </a:t>
            </a:r>
            <a:r>
              <a:rPr lang="en-US" altLang="zh-CN" dirty="0"/>
              <a:t>very close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日  </a:t>
            </a:r>
            <a:r>
              <a:rPr lang="en-US" dirty="0"/>
              <a:t>il (</a:t>
            </a:r>
            <a:r>
              <a:rPr lang="ko-KR" altLang="en-US" dirty="0"/>
              <a:t>일</a:t>
            </a:r>
            <a:r>
              <a:rPr lang="en-US" altLang="ko-KR" dirty="0"/>
              <a:t>);   </a:t>
            </a:r>
            <a:r>
              <a:rPr lang="en-US" dirty="0"/>
              <a:t>sun; day; daily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highlight>
                  <a:srgbClr val="FFFF00"/>
                </a:highlight>
              </a:rPr>
              <a:t>厶</a:t>
            </a:r>
            <a:r>
              <a:rPr lang="zh-CN" altLang="en-US" dirty="0"/>
              <a:t>  </a:t>
            </a:r>
            <a:r>
              <a:rPr lang="en-US" dirty="0"/>
              <a:t>sa (</a:t>
            </a:r>
            <a:r>
              <a:rPr lang="ko-KR" altLang="en-US" dirty="0"/>
              <a:t>사</a:t>
            </a:r>
            <a:r>
              <a:rPr lang="en-US" altLang="ko-KR" dirty="0"/>
              <a:t>);  </a:t>
            </a:r>
            <a:r>
              <a:rPr lang="en-US" dirty="0"/>
              <a:t>self, private, secret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highlight>
                  <a:srgbClr val="FFFF00"/>
                </a:highlight>
              </a:rPr>
              <a:t>卩</a:t>
            </a:r>
            <a:r>
              <a:rPr lang="zh-CN" altLang="en-US" dirty="0"/>
              <a:t>  </a:t>
            </a:r>
            <a:r>
              <a:rPr lang="en-US" dirty="0" err="1"/>
              <a:t>jeol</a:t>
            </a:r>
            <a:r>
              <a:rPr lang="en-US" dirty="0"/>
              <a:t> (</a:t>
            </a:r>
            <a:r>
              <a:rPr lang="ko-KR" altLang="en-US" dirty="0"/>
              <a:t>절</a:t>
            </a:r>
            <a:r>
              <a:rPr lang="en-US" altLang="ko-KR" dirty="0"/>
              <a:t>);  </a:t>
            </a:r>
            <a:r>
              <a:rPr lang="en-US" dirty="0"/>
              <a:t>seal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9B6A34-5052-D4D1-BBF9-3ABB839F4A69}"/>
              </a:ext>
            </a:extLst>
          </p:cNvPr>
          <p:cNvSpPr txBox="1"/>
          <p:nvPr/>
        </p:nvSpPr>
        <p:spPr>
          <a:xfrm>
            <a:off x="90236" y="0"/>
            <a:ext cx="11808995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5.6  			  			               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Xuanzang's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Heart Sutra, Lesson Five)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0E0CD6-3567-B9C4-833C-9916DAB28DF5}"/>
              </a:ext>
            </a:extLst>
          </p:cNvPr>
          <p:cNvSpPr txBox="1"/>
          <p:nvPr/>
        </p:nvSpPr>
        <p:spPr>
          <a:xfrm>
            <a:off x="5861619" y="3396003"/>
            <a:ext cx="3118655" cy="290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     </a:t>
            </a: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即</a:t>
            </a:r>
            <a:endParaRPr kumimoji="0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  <a:p>
            <a:pPr>
              <a:spcAft>
                <a:spcPts val="2000"/>
              </a:spcAft>
            </a:pPr>
            <a:r>
              <a:rPr lang="zh-CN" altLang="en-US" sz="4400" b="1" dirty="0"/>
              <a:t>   </a:t>
            </a:r>
            <a:r>
              <a:rPr lang="zh-CN" altLang="en-US" sz="4400" b="1" dirty="0">
                <a:solidFill>
                  <a:srgbClr val="FF0000"/>
                </a:solidFill>
              </a:rPr>
              <a:t>日</a:t>
            </a:r>
            <a:r>
              <a:rPr lang="zh-CN" altLang="en-US" sz="4400" b="1" dirty="0"/>
              <a:t>    </a:t>
            </a:r>
            <a:r>
              <a:rPr lang="zh-CN" altLang="en-US" sz="4400" b="1" dirty="0">
                <a:solidFill>
                  <a:srgbClr val="00B0F0"/>
                </a:solidFill>
              </a:rPr>
              <a:t>厶</a:t>
            </a:r>
            <a:r>
              <a:rPr lang="zh-CN" altLang="en-US" sz="4400" b="1" dirty="0"/>
              <a:t> </a:t>
            </a:r>
            <a:r>
              <a:rPr lang="zh-CN" altLang="en-US" sz="4400" b="1" dirty="0">
                <a:solidFill>
                  <a:srgbClr val="00B050"/>
                </a:solidFill>
              </a:rPr>
              <a:t>卩</a:t>
            </a:r>
            <a:endParaRPr lang="en-US" altLang="zh-CN" sz="4400" b="1" dirty="0">
              <a:solidFill>
                <a:srgbClr val="00B050"/>
              </a:solidFill>
            </a:endParaRPr>
          </a:p>
          <a:p>
            <a:pPr>
              <a:spcAft>
                <a:spcPts val="2000"/>
              </a:spcAft>
            </a:pPr>
            <a:r>
              <a:rPr lang="zh-CN" altLang="en-US" sz="4400" b="1" dirty="0">
                <a:solidFill>
                  <a:srgbClr val="FF0000"/>
                </a:solidFill>
              </a:rPr>
              <a:t>囗</a:t>
            </a:r>
            <a:r>
              <a:rPr lang="zh-CN" altLang="en-US" sz="4400" b="1" dirty="0"/>
              <a:t> </a:t>
            </a:r>
            <a:r>
              <a:rPr lang="zh-CN" altLang="en-US" sz="4400" b="1" dirty="0">
                <a:solidFill>
                  <a:srgbClr val="FF0000"/>
                </a:solidFill>
              </a:rPr>
              <a:t>一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D92D38-2699-FC5E-DDEF-B01FC4745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331" y="3450558"/>
            <a:ext cx="606175" cy="71808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878F67-D452-385D-B153-74CEDEEE4403}"/>
              </a:ext>
            </a:extLst>
          </p:cNvPr>
          <p:cNvCxnSpPr>
            <a:cxnSpLocks/>
          </p:cNvCxnSpPr>
          <p:nvPr/>
        </p:nvCxnSpPr>
        <p:spPr>
          <a:xfrm flipH="1">
            <a:off x="6598440" y="3860216"/>
            <a:ext cx="445169" cy="6977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9635416-A72D-50D0-13A5-E1FECAD0D668}"/>
              </a:ext>
            </a:extLst>
          </p:cNvPr>
          <p:cNvCxnSpPr>
            <a:cxnSpLocks/>
          </p:cNvCxnSpPr>
          <p:nvPr/>
        </p:nvCxnSpPr>
        <p:spPr>
          <a:xfrm>
            <a:off x="7284240" y="4209080"/>
            <a:ext cx="293002" cy="4260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170072C-3396-AF70-166E-BD993D74CA8D}"/>
              </a:ext>
            </a:extLst>
          </p:cNvPr>
          <p:cNvCxnSpPr>
            <a:cxnSpLocks/>
          </p:cNvCxnSpPr>
          <p:nvPr/>
        </p:nvCxnSpPr>
        <p:spPr>
          <a:xfrm>
            <a:off x="7720911" y="4048594"/>
            <a:ext cx="683230" cy="5083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1EC7490-E651-75F3-72CF-EC4C14754D13}"/>
              </a:ext>
            </a:extLst>
          </p:cNvPr>
          <p:cNvCxnSpPr/>
          <p:nvPr/>
        </p:nvCxnSpPr>
        <p:spPr>
          <a:xfrm flipH="1">
            <a:off x="6309947" y="5158419"/>
            <a:ext cx="217366" cy="2827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DABA43C-0701-D98C-88FF-37107A6FB6B0}"/>
              </a:ext>
            </a:extLst>
          </p:cNvPr>
          <p:cNvCxnSpPr/>
          <p:nvPr/>
        </p:nvCxnSpPr>
        <p:spPr>
          <a:xfrm>
            <a:off x="6688677" y="5164434"/>
            <a:ext cx="222584" cy="3669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FE4E1732-8C2C-8E50-0A74-B6648FFBD7A4}"/>
              </a:ext>
            </a:extLst>
          </p:cNvPr>
          <p:cNvSpPr/>
          <p:nvPr/>
        </p:nvSpPr>
        <p:spPr>
          <a:xfrm>
            <a:off x="992605" y="372979"/>
            <a:ext cx="6653463" cy="2449481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AB5ED6-9243-C580-0309-F1AD82716961}"/>
              </a:ext>
            </a:extLst>
          </p:cNvPr>
          <p:cNvSpPr/>
          <p:nvPr/>
        </p:nvSpPr>
        <p:spPr>
          <a:xfrm>
            <a:off x="8536405" y="643689"/>
            <a:ext cx="3252247" cy="3531269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2384F26-601A-EAD0-BCF1-EFABF15C21E9}"/>
              </a:ext>
            </a:extLst>
          </p:cNvPr>
          <p:cNvCxnSpPr/>
          <p:nvPr/>
        </p:nvCxnSpPr>
        <p:spPr>
          <a:xfrm flipH="1">
            <a:off x="1708484" y="4174958"/>
            <a:ext cx="469232" cy="3128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82ABAB8-F9F7-CE30-BD4D-C08345A76533}"/>
              </a:ext>
            </a:extLst>
          </p:cNvPr>
          <p:cNvCxnSpPr/>
          <p:nvPr/>
        </p:nvCxnSpPr>
        <p:spPr>
          <a:xfrm>
            <a:off x="2959942" y="4174958"/>
            <a:ext cx="474013" cy="4342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1962B63-D1D2-8E63-2185-7C35948B3F16}"/>
              </a:ext>
            </a:extLst>
          </p:cNvPr>
          <p:cNvCxnSpPr/>
          <p:nvPr/>
        </p:nvCxnSpPr>
        <p:spPr>
          <a:xfrm flipH="1">
            <a:off x="1055238" y="5077326"/>
            <a:ext cx="278676" cy="3454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DBAC533-FE87-5463-6379-B0C1921C80B4}"/>
              </a:ext>
            </a:extLst>
          </p:cNvPr>
          <p:cNvCxnSpPr/>
          <p:nvPr/>
        </p:nvCxnSpPr>
        <p:spPr>
          <a:xfrm>
            <a:off x="1540042" y="5125453"/>
            <a:ext cx="190913" cy="3669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063E299-8FDD-1986-5A5A-369DD3258983}"/>
              </a:ext>
            </a:extLst>
          </p:cNvPr>
          <p:cNvCxnSpPr/>
          <p:nvPr/>
        </p:nvCxnSpPr>
        <p:spPr>
          <a:xfrm flipH="1">
            <a:off x="3296653" y="5179595"/>
            <a:ext cx="192505" cy="2586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0EF0E2E-FA36-E17C-4ED9-C10AC6990864}"/>
              </a:ext>
            </a:extLst>
          </p:cNvPr>
          <p:cNvCxnSpPr/>
          <p:nvPr/>
        </p:nvCxnSpPr>
        <p:spPr>
          <a:xfrm>
            <a:off x="3705726" y="5125453"/>
            <a:ext cx="149247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CCC05B6-6229-9845-DC49-B827BF71E751}"/>
              </a:ext>
            </a:extLst>
          </p:cNvPr>
          <p:cNvCxnSpPr/>
          <p:nvPr/>
        </p:nvCxnSpPr>
        <p:spPr>
          <a:xfrm>
            <a:off x="4016337" y="5125453"/>
            <a:ext cx="357142" cy="3128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A08B35B-4AF4-5807-FD8B-3269B4E53C7E}"/>
              </a:ext>
            </a:extLst>
          </p:cNvPr>
          <p:cNvCxnSpPr/>
          <p:nvPr/>
        </p:nvCxnSpPr>
        <p:spPr>
          <a:xfrm>
            <a:off x="5354053" y="3361423"/>
            <a:ext cx="0" cy="268444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EDD18C4-F229-19A1-8EC4-F335299B7072}"/>
              </a:ext>
            </a:extLst>
          </p:cNvPr>
          <p:cNvSpPr txBox="1"/>
          <p:nvPr/>
        </p:nvSpPr>
        <p:spPr>
          <a:xfrm>
            <a:off x="2749433" y="3396003"/>
            <a:ext cx="89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130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0EBE10-37BB-99DB-49CF-6D2FF61FFCAE}"/>
              </a:ext>
            </a:extLst>
          </p:cNvPr>
          <p:cNvSpPr txBox="1"/>
          <p:nvPr/>
        </p:nvSpPr>
        <p:spPr>
          <a:xfrm>
            <a:off x="750775" y="4538363"/>
            <a:ext cx="624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144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E5533A-B5BD-4351-B17E-673D2F6C32F5}"/>
              </a:ext>
            </a:extLst>
          </p:cNvPr>
          <p:cNvSpPr txBox="1"/>
          <p:nvPr/>
        </p:nvSpPr>
        <p:spPr>
          <a:xfrm>
            <a:off x="3900470" y="4518979"/>
            <a:ext cx="946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145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2B2505-1D0A-133D-7510-D83C0153C089}"/>
              </a:ext>
            </a:extLst>
          </p:cNvPr>
          <p:cNvSpPr txBox="1"/>
          <p:nvPr/>
        </p:nvSpPr>
        <p:spPr>
          <a:xfrm>
            <a:off x="2524329" y="5354053"/>
            <a:ext cx="547341" cy="366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146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535D94-03A1-8CB2-62BC-BBE5942FA77B}"/>
              </a:ext>
            </a:extLst>
          </p:cNvPr>
          <p:cNvSpPr txBox="1"/>
          <p:nvPr/>
        </p:nvSpPr>
        <p:spPr>
          <a:xfrm>
            <a:off x="6618217" y="3402820"/>
            <a:ext cx="850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131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5DBF45-6253-7D45-A65A-DB947CCC6594}"/>
              </a:ext>
            </a:extLst>
          </p:cNvPr>
          <p:cNvSpPr txBox="1"/>
          <p:nvPr/>
        </p:nvSpPr>
        <p:spPr>
          <a:xfrm>
            <a:off x="7406418" y="5115124"/>
            <a:ext cx="63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147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3AC541-FAED-EDC1-A179-F848F6961F06}"/>
              </a:ext>
            </a:extLst>
          </p:cNvPr>
          <p:cNvSpPr txBox="1"/>
          <p:nvPr/>
        </p:nvSpPr>
        <p:spPr>
          <a:xfrm>
            <a:off x="8189296" y="5121219"/>
            <a:ext cx="638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148</a:t>
            </a:r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5D32D84A-8DA3-4D29-A157-B63693B6C851}"/>
              </a:ext>
            </a:extLst>
          </p:cNvPr>
          <p:cNvSpPr/>
          <p:nvPr/>
        </p:nvSpPr>
        <p:spPr>
          <a:xfrm>
            <a:off x="1776135" y="4643307"/>
            <a:ext cx="565023" cy="434019"/>
          </a:xfrm>
          <a:prstGeom prst="leftArrow">
            <a:avLst/>
          </a:prstGeom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BD7DBAB8-AA76-5884-3030-40199236A5C1}"/>
              </a:ext>
            </a:extLst>
          </p:cNvPr>
          <p:cNvSpPr/>
          <p:nvPr/>
        </p:nvSpPr>
        <p:spPr>
          <a:xfrm>
            <a:off x="8723776" y="4680388"/>
            <a:ext cx="647440" cy="454613"/>
          </a:xfrm>
          <a:prstGeom prst="leftArrow">
            <a:avLst/>
          </a:prstGeom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68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51BB05-65FE-1F53-216B-73FF6B5AA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Xuanzang's Heart Sutra in Sino-Korean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80C027-D392-A3F5-427E-E6A05F79E2DC}"/>
              </a:ext>
            </a:extLst>
          </p:cNvPr>
          <p:cNvSpPr txBox="1"/>
          <p:nvPr/>
        </p:nvSpPr>
        <p:spPr>
          <a:xfrm>
            <a:off x="548448" y="545527"/>
            <a:ext cx="652072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/>
              <a:t>度</a:t>
            </a:r>
            <a:r>
              <a:rPr lang="zh-CN" altLang="en-US" dirty="0"/>
              <a:t> </a:t>
            </a:r>
            <a:r>
              <a:rPr lang="en-US" altLang="zh-CN" sz="1600" dirty="0"/>
              <a:t>(do, </a:t>
            </a:r>
            <a:r>
              <a:rPr lang="ko-KR" altLang="en-US" sz="1600" dirty="0"/>
              <a:t>도</a:t>
            </a:r>
            <a:r>
              <a:rPr lang="en-US" altLang="ko-KR" sz="1600" dirty="0"/>
              <a:t>, meaning "save") </a:t>
            </a:r>
            <a:r>
              <a:rPr lang="en-US" altLang="zh-CN" sz="1600" b="1" dirty="0"/>
              <a:t>appears ~40 times in the </a:t>
            </a:r>
            <a:r>
              <a:rPr lang="en-US" altLang="zh-CN" sz="1600" b="1" dirty="0" err="1"/>
              <a:t>Ksitigarbha</a:t>
            </a:r>
            <a:r>
              <a:rPr lang="en-US" altLang="zh-CN" sz="1600" b="1" dirty="0"/>
              <a:t> Sutra.</a:t>
            </a:r>
          </a:p>
          <a:p>
            <a:endParaRPr lang="en-US" dirty="0"/>
          </a:p>
          <a:p>
            <a:r>
              <a:rPr lang="en-US" b="1" dirty="0"/>
              <a:t>First great vow </a:t>
            </a:r>
            <a:r>
              <a:rPr lang="en-US" dirty="0"/>
              <a:t>– obviously. </a:t>
            </a:r>
          </a:p>
          <a:p>
            <a:r>
              <a:rPr lang="zh-TW" altLang="en-US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衆 生 無 邊 誓 願 度</a:t>
            </a:r>
            <a:endParaRPr lang="en-US" altLang="zh-TW" sz="32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sz="24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jung</a:t>
            </a:r>
            <a:r>
              <a:rPr 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sz="24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saeng</a:t>
            </a:r>
            <a:r>
              <a:rPr 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 mu </a:t>
            </a:r>
            <a:r>
              <a:rPr lang="en-US" sz="24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byeon</a:t>
            </a:r>
            <a:r>
              <a:rPr 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sz="24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seo</a:t>
            </a:r>
            <a:r>
              <a:rPr 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 won do</a:t>
            </a:r>
          </a:p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many beings without number vow save</a:t>
            </a:r>
          </a:p>
          <a:p>
            <a:r>
              <a:rPr 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</a:p>
          <a:p>
            <a:r>
              <a:rPr lang="en-US" b="1" dirty="0"/>
              <a:t>Homage to the Three Jewels</a:t>
            </a:r>
            <a:r>
              <a:rPr lang="en-US" dirty="0"/>
              <a:t>. But there it is only used for its phonetic value in the incense offering mantra:</a:t>
            </a:r>
          </a:p>
          <a:p>
            <a:r>
              <a:rPr lang="zh-TW" altLang="en-US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唵   婆阿羅   度碑耶   吽</a:t>
            </a:r>
            <a:endParaRPr lang="en-US" altLang="zh-TW" sz="32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om     </a:t>
            </a:r>
            <a:r>
              <a:rPr lang="en-US" sz="24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ba</a:t>
            </a:r>
            <a:r>
              <a:rPr 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 a </a:t>
            </a:r>
            <a:r>
              <a:rPr lang="en-US" sz="24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ra</a:t>
            </a:r>
            <a:r>
              <a:rPr 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      do bi </a:t>
            </a:r>
            <a:r>
              <a:rPr lang="en-US" sz="24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ya</a:t>
            </a:r>
            <a:r>
              <a:rPr 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    hum</a:t>
            </a:r>
          </a:p>
          <a:p>
            <a:endParaRPr lang="en-US" sz="2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b="1" dirty="0" err="1">
                <a:ea typeface="DengXian" panose="02010600030101010101" pitchFamily="2" charset="-122"/>
              </a:rPr>
              <a:t>Xuanzang's</a:t>
            </a:r>
            <a:r>
              <a:rPr lang="en-US" b="1" dirty="0">
                <a:ea typeface="DengXian" panose="02010600030101010101" pitchFamily="2" charset="-122"/>
              </a:rPr>
              <a:t> Hymn to Maitreya:</a:t>
            </a:r>
          </a:p>
          <a:p>
            <a:r>
              <a:rPr lang="zh-TW" altLang="en-US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唯願慈尊度有情</a:t>
            </a:r>
            <a:endParaRPr lang="en-US" altLang="zh-TW" sz="32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I only wish (</a:t>
            </a:r>
            <a:r>
              <a:rPr lang="zh-CN" alt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唯願</a:t>
            </a:r>
            <a:r>
              <a:rPr lang="en-US" altLang="zh-CN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) that Maitreya (</a:t>
            </a:r>
            <a:r>
              <a:rPr lang="zh-CN" alt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慈尊</a:t>
            </a:r>
            <a:r>
              <a:rPr lang="en-US" altLang="zh-CN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) will save (</a:t>
            </a:r>
            <a:r>
              <a:rPr lang="zh-TW" alt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度</a:t>
            </a:r>
            <a:r>
              <a:rPr lang="en-US" altLang="zh-TW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) sentient beings (</a:t>
            </a:r>
            <a:r>
              <a:rPr lang="zh-TW" alt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有情</a:t>
            </a:r>
            <a:r>
              <a:rPr lang="en-US" sz="1400" b="1" dirty="0">
                <a:latin typeface="DengXian" panose="02010600030101010101" pitchFamily="2" charset="-122"/>
                <a:ea typeface="DengXian" panose="02010600030101010101" pitchFamily="2" charset="-122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26644-612A-2E95-16F1-88DD5DA01CF0}"/>
              </a:ext>
            </a:extLst>
          </p:cNvPr>
          <p:cNvSpPr txBox="1"/>
          <p:nvPr/>
        </p:nvSpPr>
        <p:spPr>
          <a:xfrm>
            <a:off x="79828" y="98673"/>
            <a:ext cx="12032343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5.7  			  			                 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Xuanzang's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Heart Sutra, Lesson Five)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D3EB1-3AE4-AA25-C84F-3FA5958B730D}"/>
              </a:ext>
            </a:extLst>
          </p:cNvPr>
          <p:cNvSpPr txBox="1"/>
          <p:nvPr/>
        </p:nvSpPr>
        <p:spPr>
          <a:xfrm>
            <a:off x="7537790" y="1001038"/>
            <a:ext cx="403806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度</a:t>
            </a:r>
            <a:r>
              <a:rPr lang="zh-CN" altLang="en-US" dirty="0"/>
              <a:t> </a:t>
            </a:r>
            <a:r>
              <a:rPr lang="en-US" altLang="zh-CN" dirty="0"/>
              <a:t>has three components: </a:t>
            </a:r>
            <a:r>
              <a:rPr lang="zh-CN" altLang="en-US" b="1" dirty="0"/>
              <a:t>广</a:t>
            </a:r>
            <a:r>
              <a:rPr lang="en-US" altLang="zh-CN" b="1" dirty="0"/>
              <a:t>, </a:t>
            </a:r>
            <a:r>
              <a:rPr lang="zh-CN" altLang="en-US" b="1" dirty="0"/>
              <a:t>廿</a:t>
            </a:r>
            <a:r>
              <a:rPr lang="en-US" altLang="zh-CN" b="1" dirty="0"/>
              <a:t>, </a:t>
            </a:r>
            <a:r>
              <a:rPr lang="zh-CN" altLang="en-US" b="1" dirty="0"/>
              <a:t>又</a:t>
            </a:r>
            <a:r>
              <a:rPr lang="en-US" altLang="zh-CN" b="1" dirty="0"/>
              <a:t>.</a:t>
            </a:r>
          </a:p>
          <a:p>
            <a:endParaRPr lang="en-US" altLang="zh-CN" b="1" dirty="0"/>
          </a:p>
          <a:p>
            <a:r>
              <a:rPr lang="en-US" altLang="zh-CN" dirty="0"/>
              <a:t>Only one of these components is new: </a:t>
            </a:r>
            <a:r>
              <a:rPr lang="zh-CN" altLang="en-US" b="1" dirty="0"/>
              <a:t>廿</a:t>
            </a:r>
            <a:endParaRPr lang="en-US" altLang="zh-CN" b="1" dirty="0"/>
          </a:p>
          <a:p>
            <a:endParaRPr lang="en-US" dirty="0"/>
          </a:p>
          <a:p>
            <a:r>
              <a:rPr lang="zh-CN" altLang="en-US" b="1" dirty="0"/>
              <a:t>广</a:t>
            </a:r>
            <a:r>
              <a:rPr lang="zh-CN" altLang="en-US" dirty="0"/>
              <a:t> </a:t>
            </a:r>
            <a:r>
              <a:rPr lang="en-US" altLang="zh-CN" dirty="0"/>
              <a:t>was the very first component in this course, because it is the first component of the first character in the title: </a:t>
            </a:r>
            <a:r>
              <a:rPr lang="zh-CN" altLang="en-US" b="1" dirty="0"/>
              <a:t>摩</a:t>
            </a:r>
            <a:r>
              <a:rPr lang="en-US" altLang="zh-CN" dirty="0"/>
              <a:t>.</a:t>
            </a:r>
          </a:p>
          <a:p>
            <a:endParaRPr lang="en-US" dirty="0"/>
          </a:p>
          <a:p>
            <a:r>
              <a:rPr lang="zh-CN" altLang="en-US" b="1" dirty="0"/>
              <a:t>又</a:t>
            </a:r>
            <a:r>
              <a:rPr lang="zh-CN" altLang="en-US" dirty="0"/>
              <a:t> </a:t>
            </a:r>
            <a:r>
              <a:rPr lang="en-US" altLang="zh-CN" dirty="0"/>
              <a:t>is a component of the third character in the title, </a:t>
            </a:r>
            <a:r>
              <a:rPr lang="zh-CN" altLang="en-US" dirty="0"/>
              <a:t>般</a:t>
            </a:r>
            <a:r>
              <a:rPr lang="en-US" altLang="zh-CN" dirty="0"/>
              <a:t>. It's also a component of the fifth character in the title, </a:t>
            </a:r>
            <a:r>
              <a:rPr lang="zh-CN" altLang="en-US" dirty="0"/>
              <a:t>波</a:t>
            </a:r>
            <a:r>
              <a:rPr lang="en-US" altLang="zh-CN" dirty="0"/>
              <a:t>, as well as well as four other characters in the Heart Sutra: </a:t>
            </a:r>
            <a:r>
              <a:rPr lang="zh-TW" altLang="en-US" b="1" dirty="0"/>
              <a:t>婆受聲復</a:t>
            </a:r>
            <a:r>
              <a:rPr lang="en-US" altLang="zh-TW" b="1" dirty="0"/>
              <a:t>.</a:t>
            </a:r>
          </a:p>
          <a:p>
            <a:endParaRPr lang="en-US" b="1" dirty="0"/>
          </a:p>
          <a:p>
            <a:r>
              <a:rPr lang="en-US" dirty="0"/>
              <a:t>Which brings us to </a:t>
            </a:r>
            <a:r>
              <a:rPr lang="zh-CN" altLang="en-US" b="1" dirty="0"/>
              <a:t>廿</a:t>
            </a:r>
            <a:r>
              <a:rPr lang="en-US" altLang="zh-CN" dirty="0"/>
              <a:t>, which is pronounced </a:t>
            </a:r>
            <a:r>
              <a:rPr lang="en-US" altLang="zh-CN" dirty="0" err="1"/>
              <a:t>ip</a:t>
            </a:r>
            <a:r>
              <a:rPr lang="en-US" altLang="zh-CN" dirty="0"/>
              <a:t> (</a:t>
            </a:r>
            <a:r>
              <a:rPr lang="ko-KR" altLang="en-US" dirty="0"/>
              <a:t>입</a:t>
            </a:r>
            <a:r>
              <a:rPr lang="en-US" altLang="ko-KR" dirty="0"/>
              <a:t>), and means twenty (20). In modern Korean this is rarely, if ever used. Instead, one would use </a:t>
            </a:r>
            <a:r>
              <a:rPr lang="zh-CN" altLang="en-US" dirty="0"/>
              <a:t>二十 </a:t>
            </a:r>
            <a:r>
              <a:rPr lang="en-US" altLang="zh-CN" dirty="0"/>
              <a:t>(pronounced </a:t>
            </a:r>
            <a:r>
              <a:rPr lang="en-US" altLang="zh-CN" dirty="0" err="1"/>
              <a:t>i-shib</a:t>
            </a:r>
            <a:r>
              <a:rPr lang="en-US" altLang="zh-CN" dirty="0"/>
              <a:t>, </a:t>
            </a:r>
            <a:r>
              <a:rPr lang="ko-KR" altLang="en-US" dirty="0"/>
              <a:t>이십</a:t>
            </a:r>
            <a:r>
              <a:rPr lang="en-US" altLang="ko-KR" dirty="0"/>
              <a:t>).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860FAB-5C7D-ED97-BBB6-5E7982E59DCA}"/>
              </a:ext>
            </a:extLst>
          </p:cNvPr>
          <p:cNvSpPr/>
          <p:nvPr/>
        </p:nvSpPr>
        <p:spPr>
          <a:xfrm>
            <a:off x="7424057" y="921657"/>
            <a:ext cx="4219495" cy="55226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49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DC7750-48A1-5705-D17C-A499A3668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Xuanzang's Heart Sutra in Sino-Korean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A0D125-66A6-ECAC-CCBE-E6FE1F93B107}"/>
              </a:ext>
            </a:extLst>
          </p:cNvPr>
          <p:cNvSpPr txBox="1"/>
          <p:nvPr/>
        </p:nvSpPr>
        <p:spPr>
          <a:xfrm>
            <a:off x="429079" y="588476"/>
            <a:ext cx="11333842" cy="5937276"/>
          </a:xfrm>
          <a:prstGeom prst="rect">
            <a:avLst/>
          </a:prstGeom>
          <a:noFill/>
        </p:spPr>
        <p:txBody>
          <a:bodyPr wrap="square" numCol="2" spcCol="914400" rtlCol="0">
            <a:spAutoFit/>
          </a:bodyPr>
          <a:lstStyle/>
          <a:p>
            <a:r>
              <a:rPr lang="zh-CN" altLang="en-US" sz="4000" b="1" dirty="0"/>
              <a:t>一 切  </a:t>
            </a:r>
            <a:r>
              <a:rPr lang="en-US" altLang="zh-CN" sz="2000" b="1" dirty="0"/>
              <a:t>il </a:t>
            </a:r>
            <a:r>
              <a:rPr lang="en-US" altLang="zh-CN" sz="2000" b="1" dirty="0" err="1"/>
              <a:t>che</a:t>
            </a:r>
            <a:r>
              <a:rPr lang="en-US" altLang="zh-CN" sz="2000" b="1" dirty="0"/>
              <a:t>, </a:t>
            </a:r>
            <a:r>
              <a:rPr lang="ko-KR" altLang="en-US" sz="2000" b="1" dirty="0"/>
              <a:t>일체</a:t>
            </a:r>
            <a:r>
              <a:rPr lang="en-US" altLang="ko-KR" sz="2000" b="1" dirty="0"/>
              <a:t>;  all, each and every</a:t>
            </a:r>
            <a:endParaRPr lang="en-US" sz="2000" b="1" dirty="0"/>
          </a:p>
          <a:p>
            <a:endParaRPr lang="en-US" sz="800" dirty="0"/>
          </a:p>
          <a:p>
            <a:r>
              <a:rPr lang="en-US" sz="2000" dirty="0"/>
              <a:t>The character </a:t>
            </a:r>
            <a:r>
              <a:rPr lang="zh-CN" altLang="en-US" sz="2000" b="1" dirty="0"/>
              <a:t>切</a:t>
            </a:r>
            <a:r>
              <a:rPr lang="zh-CN" altLang="en-US" sz="2000" dirty="0"/>
              <a:t> </a:t>
            </a:r>
            <a:r>
              <a:rPr lang="en-US" altLang="zh-CN" sz="2000" dirty="0"/>
              <a:t>only appears in the Heart Sutra as part of the two character phrase </a:t>
            </a:r>
            <a:r>
              <a:rPr lang="zh-CN" altLang="en-US" sz="2000" b="1" dirty="0"/>
              <a:t>一切</a:t>
            </a:r>
            <a:r>
              <a:rPr lang="zh-CN" altLang="en-US" sz="2000" dirty="0"/>
              <a:t> </a:t>
            </a:r>
            <a:r>
              <a:rPr lang="en-US" altLang="zh-CN" sz="2000" dirty="0"/>
              <a:t>(il </a:t>
            </a:r>
            <a:r>
              <a:rPr lang="en-US" altLang="zh-CN" sz="2000" dirty="0" err="1"/>
              <a:t>che</a:t>
            </a:r>
            <a:r>
              <a:rPr lang="en-US" altLang="zh-CN" sz="2000" dirty="0"/>
              <a:t>, </a:t>
            </a:r>
            <a:r>
              <a:rPr lang="ko-KR" altLang="en-US" sz="2000" dirty="0"/>
              <a:t>일체</a:t>
            </a:r>
            <a:r>
              <a:rPr lang="en-US" altLang="ko-KR" sz="2000" dirty="0"/>
              <a:t>), which means "all", or "each and every". </a:t>
            </a:r>
          </a:p>
          <a:p>
            <a:endParaRPr lang="en-US" altLang="ko-KR" sz="2000" dirty="0"/>
          </a:p>
          <a:p>
            <a:r>
              <a:rPr lang="en-US" altLang="ko-KR" sz="2000" dirty="0"/>
              <a:t>We know that </a:t>
            </a:r>
            <a:r>
              <a:rPr lang="zh-CN" altLang="en-US" sz="2000" b="1" dirty="0"/>
              <a:t>一</a:t>
            </a:r>
            <a:r>
              <a:rPr lang="zh-CN" altLang="en-US" sz="2000" dirty="0"/>
              <a:t> </a:t>
            </a:r>
            <a:r>
              <a:rPr lang="en-US" altLang="zh-CN" sz="2000" dirty="0"/>
              <a:t>just means "one". On its own,</a:t>
            </a:r>
            <a:r>
              <a:rPr lang="zh-CN" altLang="en-US" sz="2000" dirty="0"/>
              <a:t>切 </a:t>
            </a:r>
            <a:r>
              <a:rPr lang="en-US" altLang="zh-CN" sz="2000" dirty="0"/>
              <a:t>means either to "cut or slice with a knife" or "to be close to". This is a good example of a "</a:t>
            </a:r>
            <a:r>
              <a:rPr lang="en-US" altLang="zh-CN" sz="2000" dirty="0" err="1"/>
              <a:t>binome</a:t>
            </a:r>
            <a:r>
              <a:rPr lang="en-US" altLang="zh-CN" sz="2000" dirty="0"/>
              <a:t>" whose meaning is far from apparent just based on the meanings of the individual characters!!</a:t>
            </a:r>
          </a:p>
          <a:p>
            <a:endParaRPr lang="en-US" sz="2000" dirty="0"/>
          </a:p>
          <a:p>
            <a:r>
              <a:rPr lang="en-US" sz="2000" dirty="0"/>
              <a:t>Another interesting thing about </a:t>
            </a:r>
            <a:r>
              <a:rPr lang="zh-CN" altLang="en-US" sz="2000" dirty="0"/>
              <a:t>一切 </a:t>
            </a:r>
            <a:r>
              <a:rPr lang="en-US" altLang="zh-CN" sz="2000" dirty="0"/>
              <a:t>is that in the Japanese version of the Heart Sutra this two-character combination occurs three times, whereas in all other versions (Chinese, Korean, and Vietnamese) it only occurs twice.</a:t>
            </a:r>
          </a:p>
          <a:p>
            <a:r>
              <a:rPr lang="en-US" dirty="0"/>
              <a:t>The "extra" occurrence in the Japanese version is found here (line 20):</a:t>
            </a:r>
          </a:p>
          <a:p>
            <a:endParaRPr lang="en-US" dirty="0"/>
          </a:p>
          <a:p>
            <a:r>
              <a:rPr lang="zh-TW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遠 離 </a:t>
            </a:r>
            <a:r>
              <a:rPr lang="zh-TW" altLang="en-US" sz="2400" b="1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一 切</a:t>
            </a:r>
            <a:r>
              <a:rPr lang="zh-TW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 顚 倒 夢 想 究 竟 涅 槃  </a:t>
            </a:r>
            <a:endParaRPr lang="en-US" altLang="zh-TW" sz="2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zh-TW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TW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"Far apart from (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遠 離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)</a:t>
            </a:r>
            <a:r>
              <a:rPr lang="en-US" altLang="zh-TW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</a:p>
          <a:p>
            <a:r>
              <a:rPr lang="en-US" altLang="zh-TW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every (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一 切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)</a:t>
            </a:r>
          </a:p>
          <a:p>
            <a:r>
              <a:rPr 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distortion (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顚 倒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)</a:t>
            </a:r>
          </a:p>
          <a:p>
            <a:r>
              <a:rPr 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delusion (</a:t>
            </a:r>
            <a:r>
              <a:rPr lang="zh-TW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夢 想</a:t>
            </a:r>
            <a:r>
              <a:rPr lang="en-US" altLang="zh-TW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)</a:t>
            </a:r>
          </a:p>
          <a:p>
            <a:r>
              <a:rPr 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finally at last nirvana (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究 竟 涅 槃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)"</a:t>
            </a:r>
            <a:endParaRPr lang="en-US" sz="2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182003-F6A3-A40D-8264-CB07C671475F}"/>
              </a:ext>
            </a:extLst>
          </p:cNvPr>
          <p:cNvSpPr txBox="1"/>
          <p:nvPr/>
        </p:nvSpPr>
        <p:spPr>
          <a:xfrm>
            <a:off x="6146800" y="4084310"/>
            <a:ext cx="544648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two components of </a:t>
            </a:r>
            <a:r>
              <a:rPr lang="zh-CN" altLang="en-US" dirty="0"/>
              <a:t>切 </a:t>
            </a:r>
            <a:r>
              <a:rPr lang="en-US" altLang="zh-CN" dirty="0"/>
              <a:t>are </a:t>
            </a:r>
            <a:r>
              <a:rPr lang="zh-CN" altLang="en-US" dirty="0"/>
              <a:t>七 </a:t>
            </a:r>
            <a:r>
              <a:rPr lang="en-US" altLang="zh-CN" dirty="0"/>
              <a:t>(</a:t>
            </a:r>
            <a:r>
              <a:rPr lang="en-US" altLang="zh-CN" dirty="0" err="1"/>
              <a:t>chil</a:t>
            </a:r>
            <a:r>
              <a:rPr lang="en-US" altLang="zh-CN" dirty="0"/>
              <a:t>, </a:t>
            </a:r>
            <a:r>
              <a:rPr lang="ko-KR" altLang="en-US" dirty="0"/>
              <a:t>칠</a:t>
            </a:r>
            <a:r>
              <a:rPr lang="en-US" altLang="ko-KR" dirty="0"/>
              <a:t>), which is the number 7, and </a:t>
            </a:r>
            <a:r>
              <a:rPr lang="zh-CN" altLang="en-US" dirty="0"/>
              <a:t>刀</a:t>
            </a:r>
            <a:r>
              <a:rPr lang="en-US" dirty="0"/>
              <a:t>  (do , </a:t>
            </a:r>
            <a:r>
              <a:rPr lang="ko-KR" altLang="en-US" dirty="0"/>
              <a:t>도</a:t>
            </a:r>
            <a:r>
              <a:rPr lang="en-US" altLang="ko-KR" dirty="0"/>
              <a:t>), meaning "knife" or "blade". Only </a:t>
            </a:r>
            <a:r>
              <a:rPr lang="zh-CN" altLang="en-US" dirty="0"/>
              <a:t>七 </a:t>
            </a:r>
            <a:r>
              <a:rPr lang="en-US" altLang="zh-CN" dirty="0"/>
              <a:t>is new.</a:t>
            </a:r>
            <a:endParaRPr lang="en-US" altLang="ko-KR" dirty="0"/>
          </a:p>
          <a:p>
            <a:endParaRPr lang="en-US" sz="1000" dirty="0"/>
          </a:p>
          <a:p>
            <a:r>
              <a:rPr lang="en-US" altLang="zh-CN" dirty="0"/>
              <a:t>In addition to </a:t>
            </a:r>
            <a:r>
              <a:rPr lang="zh-CN" altLang="en-US" dirty="0"/>
              <a:t>刀 </a:t>
            </a:r>
            <a:r>
              <a:rPr lang="en-US" altLang="zh-CN" dirty="0"/>
              <a:t>(which is both a standalone and a component form)</a:t>
            </a:r>
            <a:r>
              <a:rPr lang="en-US" altLang="ko-KR" dirty="0"/>
              <a:t> there two more component forms:</a:t>
            </a:r>
          </a:p>
          <a:p>
            <a:r>
              <a:rPr lang="zh-CN" altLang="en-US" dirty="0"/>
              <a:t>刂  </a:t>
            </a:r>
            <a:r>
              <a:rPr lang="en-US" altLang="zh-CN" dirty="0"/>
              <a:t>found in </a:t>
            </a:r>
            <a:r>
              <a:rPr lang="zh-CN" altLang="en-US" dirty="0"/>
              <a:t>利  </a:t>
            </a:r>
            <a:r>
              <a:rPr lang="en-US" altLang="zh-CN" dirty="0"/>
              <a:t>(li, </a:t>
            </a:r>
            <a:r>
              <a:rPr lang="ko-KR" altLang="en-US" dirty="0"/>
              <a:t>리</a:t>
            </a:r>
            <a:r>
              <a:rPr lang="en-US" altLang="ko-KR" dirty="0"/>
              <a:t>), meaning "sharp" or "profit" and</a:t>
            </a:r>
          </a:p>
          <a:p>
            <a:r>
              <a:rPr lang="en-US" altLang="zh-CN" dirty="0"/>
              <a:t> </a:t>
            </a:r>
            <a:r>
              <a:rPr lang="zh-CN" altLang="en-US" dirty="0"/>
              <a:t>⺈ </a:t>
            </a:r>
            <a:r>
              <a:rPr lang="en-US" altLang="zh-CN" dirty="0"/>
              <a:t>found in </a:t>
            </a:r>
            <a:r>
              <a:rPr lang="zh-CN" altLang="en-US" dirty="0"/>
              <a:t>色 </a:t>
            </a:r>
            <a:r>
              <a:rPr lang="en-US" altLang="zh-CN" dirty="0"/>
              <a:t>(</a:t>
            </a:r>
            <a:r>
              <a:rPr lang="en-US" altLang="zh-CN" dirty="0" err="1"/>
              <a:t>saek</a:t>
            </a:r>
            <a:r>
              <a:rPr lang="en-US" altLang="zh-CN" dirty="0"/>
              <a:t>, </a:t>
            </a:r>
            <a:r>
              <a:rPr lang="ko-KR" altLang="en-US" dirty="0"/>
              <a:t>색</a:t>
            </a:r>
            <a:r>
              <a:rPr lang="en-US" altLang="ko-KR" dirty="0"/>
              <a:t>), meaning "form" or "color".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ADE8A0-8BCD-3ED6-6A0A-4776CC5E1BDE}"/>
              </a:ext>
            </a:extLst>
          </p:cNvPr>
          <p:cNvSpPr/>
          <p:nvPr/>
        </p:nvSpPr>
        <p:spPr>
          <a:xfrm>
            <a:off x="6023429" y="4084310"/>
            <a:ext cx="5620656" cy="218521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CDF1BF-A59C-3410-8614-20715F94C2EC}"/>
              </a:ext>
            </a:extLst>
          </p:cNvPr>
          <p:cNvSpPr txBox="1"/>
          <p:nvPr/>
        </p:nvSpPr>
        <p:spPr>
          <a:xfrm>
            <a:off x="76200" y="121369"/>
            <a:ext cx="12039600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5.8                          			  	                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Xuanzang's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Heart Sutra, Lesson Five)</a:t>
            </a:r>
          </a:p>
        </p:txBody>
      </p:sp>
    </p:spTree>
    <p:extLst>
      <p:ext uri="{BB962C8B-B14F-4D97-AF65-F5344CB8AC3E}">
        <p14:creationId xmlns:p14="http://schemas.microsoft.com/office/powerpoint/2010/main" val="4269857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12681</TotalTime>
  <Words>4322</Words>
  <Application>Microsoft Office PowerPoint</Application>
  <PresentationFormat>Widescreen</PresentationFormat>
  <Paragraphs>455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Alegreya</vt:lpstr>
      <vt:lpstr>等线</vt:lpstr>
      <vt:lpstr>等线</vt:lpstr>
      <vt:lpstr>DFKai-SB</vt:lpstr>
      <vt:lpstr>Malgun Gothic</vt:lpstr>
      <vt:lpstr>Malgun Gothic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Curtis Steinmetz</dc:creator>
  <cp:lastModifiedBy>Curtis Steinmetz</cp:lastModifiedBy>
  <cp:revision>46</cp:revision>
  <dcterms:created xsi:type="dcterms:W3CDTF">2023-06-21T17:05:39Z</dcterms:created>
  <dcterms:modified xsi:type="dcterms:W3CDTF">2023-07-03T22:41:31Z</dcterms:modified>
</cp:coreProperties>
</file>