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91" r:id="rId6"/>
    <p:sldId id="268" r:id="rId7"/>
    <p:sldId id="292" r:id="rId8"/>
    <p:sldId id="257" r:id="rId9"/>
    <p:sldId id="258" r:id="rId10"/>
    <p:sldId id="259" r:id="rId11"/>
    <p:sldId id="260" r:id="rId12"/>
    <p:sldId id="267" r:id="rId13"/>
    <p:sldId id="262" r:id="rId14"/>
    <p:sldId id="269" r:id="rId15"/>
    <p:sldId id="270" r:id="rId16"/>
    <p:sldId id="293" r:id="rId17"/>
    <p:sldId id="295" r:id="rId18"/>
    <p:sldId id="294" r:id="rId19"/>
    <p:sldId id="298" r:id="rId20"/>
    <p:sldId id="299" r:id="rId21"/>
    <p:sldId id="300" r:id="rId22"/>
    <p:sldId id="297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1552-BE43-4682-BDF7-A9D534A9FCE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9923-ADA3-4B87-89B3-D8DB9E8D0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8D35-0500-F760-B274-F81AFC8A7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74280-4678-A752-AFC8-6747F7121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3265-F882-E54E-595E-5FB61C6E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4BD52-198A-5E89-4290-C44F5FBE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8910-F25B-FC3F-B532-25016339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935E-DBC8-C5A3-0FF9-5281D9D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4FEBA-6B3A-F603-FDD7-BC67A082F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DECB-2D3B-05B9-AED5-77F048D4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DC70-252A-805F-2F8E-D9CBCD2A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B13B-C1C4-8D2C-5B20-A029D4AD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464B3-E4C5-A351-BF2B-118531A6E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DF43C-31F5-ABFB-3B25-4D4320B6E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8B88-2057-8FC0-44C0-59DCA721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F267-D00E-5063-178E-65381C6E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A9060-6D69-4C9A-50B2-1FACFAD2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0D97-D722-4069-97B6-6213A4A84E91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3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4755-98EB-41F5-AA70-D21E5E9A8285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7734-14D7-4D78-9D8F-C777BD8345F3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6ED4-6877-4863-92BB-02117146CE88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559-1219-4385-8D6C-272D2EEE9ADC}" type="datetime1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F4CF-B8C9-493F-BCC8-FA80D7F93F33}" type="datetime1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2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7714-0273-47A5-989C-410040581480}" type="datetime1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A982-53BA-4ED9-AF75-E38018A8A9A1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0AE0-7E9D-1C55-EF95-A56A9940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DE94-830D-6B9C-E80D-B952C11E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D7B1-49E3-CBA6-9586-50612D6B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1671D-2076-24EA-FC27-0CE6CE6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98FD-D62A-4A42-3B08-B2CF2181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CA76-3F74-443A-9B6B-4500E9CE360E}" type="datetime1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87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8693-8712-41F9-BA23-D5C33A5926E1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64A9-7828-4350-8CD8-55F7C044DB37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49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CD2C-8965-105D-A128-B1527A5CA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B1211-891D-4DC1-2CAD-D1CFD7124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A8BD-F915-817D-47FF-4087C033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A2E4-CCDF-44F0-B0BB-8B012B2FB405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F2252-EF0B-3D78-0C9B-89164E7F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9152-B674-3B56-27B0-3748A727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84A5-70F0-9F1A-D7A1-2E8CD913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D5E6-4C7A-2757-2229-D9A51C643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64799-C00F-3675-A92A-17999DC5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760A-0338-4A8F-8B82-8FBFD46CC936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BACE4-0C13-9793-056E-1BB7DD51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9213-35A6-6B76-3EC4-BF25296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0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A0EC-92B6-630A-AA25-D234939C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2794C-970E-8AAD-F51A-7B07AF4F3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77E4-24D4-3270-DB59-6A557EFF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06-F9EA-42A0-A4FC-126856C7A37A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2416-708E-A980-422D-F8DF458E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994A-B151-9375-9540-F9D2311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1ACE-6B54-2EDF-FE59-6AA78EBF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722F-EBE5-DCF2-292A-2AD4BBBC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3894A-F61C-87C3-ED86-0BD2DA82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A5F94-31FA-93C6-014B-DCCE3A72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E419-8291-4830-A9DF-5284E13375C6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568C-151D-196E-8EC4-AE8430B2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01CA6-7FE6-6097-9747-016B52BD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9A3AB-B000-5088-3CB8-5988597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935DC-485F-D819-BA28-A9272FB7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F22FC-69E6-FF79-9633-BAFA73BB4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4BCD-CAEF-4FD3-7206-416C9862F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D2547-6194-718C-7E9C-E4640E29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87EF2-F03B-5365-5CCF-2AFEE933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4DE7-1494-4472-B930-7F91B123DE0A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F0147-BA65-2F30-5427-E4ED7183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84222-5E59-ECBA-23C7-F6B3B838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0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C459-447D-3AAC-CBF0-FFD2C007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E75F5-FD84-6952-8B25-78479754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091F-4680-44DF-9426-5352D7588671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07DA5-ADED-4C0F-28E6-E150D6C6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2537B-51E5-DAFD-FEEA-F1F88971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4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01954-9D7D-B6D8-FD75-AA6E43E6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C708-0BCD-482C-A94E-A22AC20D9F68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CDCEB-E9C4-D2AD-1A80-40878A0A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D910-AB2B-C370-DF70-2296C674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22C6-8423-4BB1-6B29-007FCBD9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2483-6E4F-5861-7F51-C04A29C6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0E587-03D0-1EF5-991E-731C072A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A43E-3941-F8FD-CFC9-7D326E86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8253-B3EE-D7A6-FC3D-8891CA29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2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6855-9245-3FB3-2C14-155C0C64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F156-5FC4-8F74-3BC6-1899061E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05B18-D296-FA51-8995-4822169C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11855-F627-3089-BD16-A31047D1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EBF9-5914-4B80-8CB9-4A8B0E53BA1F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CE98C-197B-E4F7-1087-DA68221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44D3F-4458-7D31-94FF-22C2A8F7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6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36A4-9F93-0FB4-567A-E063EFB1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715B3-A32C-D81B-3727-7D790A08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B9966-8026-694C-9CE8-BD41D9501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BBE7-5FAB-29C5-7C35-9F19A40A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B0A-5391-409A-A926-FD5099361253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D17BC-9CD1-B4CA-1702-4B9A5D6A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A2A31-77BB-FACC-4014-EE510FEE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FCDE-A635-E4CE-13BB-C9630333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BF71C-345E-7D68-EC02-269F8200F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F735F-CABB-006B-F5E4-7ADF58A0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9498-0F85-44E4-99CA-B315D7AF4793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1830-1C72-CF9C-A608-425F3074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8686-618B-5498-A5EE-4009287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7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D4974-4560-E728-3B98-F14FD5D56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09309-1113-7E6E-0B53-32F95BBC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614FC-ED93-E8C9-99BD-0362A113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0E855-C06E-445F-9021-59CC59861C57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0460E-8C2E-55FB-4A20-BD93E2B5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23EB-2333-30A3-928E-5BDEFAF4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2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B845-C532-46B4-40F1-2A13580D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358EA-D3FE-3BCA-CDFB-84380A3B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6FB3A-A7CB-4368-425D-D510103A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D732-22DF-40D0-8EF9-674F4D520437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EF73B-71BB-D2B7-BDBE-857F9E67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4CBD-6B91-1881-7B74-1BC64BC5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21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2060-D612-394C-088E-65966537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007C7-D319-1AF6-F0DC-6A40F594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59E2-9B0C-B730-F14A-A3C0D1E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A77A-A2FC-4F26-8351-C52D769E2B83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2341-D7B1-63D3-4427-39F6C853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DC3F-7F79-D558-B18F-2909BBA0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3C7-0ABA-56DD-CAEA-155D54AF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7EAA7-BD49-E367-6DBE-FFF2FACB0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7359-F1C6-5D5C-137D-C42942A4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3D74-2096-4728-BE8A-502AB2D04035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41AE1-FA66-84BB-D974-FAA2D9C2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CDEC2-6064-D2E5-8B6E-0973203B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01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33B7-A831-399F-5757-96FDB37A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CC50-06CA-B376-6C58-07748697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E43D5-1E70-1BF0-C264-0946A7E0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4DB69-4298-2C00-09C4-BB26EA39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A3BD-D8C6-479A-9850-BA74C4DF4F65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C244-5176-E2E7-639D-D974399C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2E0BD-7375-B33E-1869-5A9A9CFB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1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94B1-CFCC-ACF8-7E3A-B96C3F53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A6CAE-C0AD-615D-87E4-BD9DC4F8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6951D-E404-AE59-8347-5BF306D7D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4A82FE-69A0-F707-9A53-DBAB5CCEE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0C321-0C6F-63B3-4B39-BFBC1699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D8BD4-62F9-B3FA-91DD-BFB17C5B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3A91-F447-4992-929C-391C483464D2}" type="datetime1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241C0-5BC4-A10E-063B-AB9F06BC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4936A-18EE-1723-5513-AFC0E549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4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91F0-48A3-5DE6-4E7E-B6A14E99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6CBA6-6B6F-8842-2101-2ADCF860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9E4-839D-4E96-8CFD-D62DDB6B6844}" type="datetime1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96688-B679-2F88-B403-62068C71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BB6A0-1487-CF50-6265-436E8D10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77540-5823-B8B2-4C32-7189D5A21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5F0C-F1DA-9B66-0947-759C0D5BB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BA917-5693-8C8B-3F7A-A5C2D2952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C27C8-A422-89AC-D920-C1F806E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FE834-7A8D-D33D-58AE-0C459D1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D48B8-9125-CEF6-5273-B366463D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5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802B0-E7DB-FAE1-31F6-C911D63B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6E4B-06ED-4BD7-B236-3EBDAD72678C}" type="datetime1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5B61A-1B5B-B456-897F-C4823472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A9B9E-B07C-AAE8-B4F2-30C08AB7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2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5559-D736-BF69-C1F6-6EDDF7D5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89CC-E7F8-5508-B9DB-0CAF2457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33DBB-126E-7D6B-5EDD-EA100F97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08CB6-906F-3F1E-FD4F-287CC117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6767-DEEB-47B1-9217-155EB12AA01A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BE708-5B4D-41A2-8DD4-E7322DD5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49CF0-BFB8-6721-1827-5D0A4402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8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20DD-FC54-F7B9-AD76-5311E712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741C8-2F3E-D4B0-3370-2DB71A76F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4FC3-C155-78FE-0B5B-67E3A64D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A158-5AAC-D0FF-72AE-5891840C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23C3-E500-4F96-A205-CE1856AF6EC7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07F09-C0D6-5B9C-F337-66CABA0A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F6134-17BF-994B-EBE8-1A584814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2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3479-2EB0-5FA0-EE93-36C3614F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3D25F-847B-C6D5-7662-C38A880B3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E685-92C9-FD6F-7174-AF31C89E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D31E-BC3B-4034-A5B8-5FBEC1D90E24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E7FDA-C63B-7C2F-60D6-DCFC2C4E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F4012-B9A7-F012-5AB3-1786E8CF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8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DDA1A-10F9-F5DE-5287-D293CF7B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361B8-8B04-0193-84EA-3277AEA6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DC52-6379-BEBE-54C8-851ADDEF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542F-3BB7-4E1B-8ECE-F62110DBAF9D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BB24-3688-1A70-5FF6-5D9D8FD8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43C87-C701-4887-DB0B-47A703BA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7811-0D6E-D2B0-B1C0-1A7A63A5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41013-2C6A-3431-E019-B9163098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91F59-9595-BEE0-B9D5-DAFAC5CA1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2D541-FBAF-52EA-CDEB-513672565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80C8D-B868-6B77-A9A8-52957A7D5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97B94-0319-D218-A103-FD10C093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072BC8-4CEA-18F4-80F7-CF604322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83EE7-45AB-C99B-EC99-07642035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1E57-2E9F-DEC5-35D5-13C12546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BA835-7583-C5D3-9E25-AB2EB17C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172CB-E284-DD5A-E457-8FC0FB29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0EC68-194A-A4DE-5D9D-CD347D35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F3D6B-1E9E-6C83-8E2A-419A47A9B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23791-D9B9-8835-838E-3E2C8CB6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49EFE-BAF2-C720-9BD8-AAF79FCC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DEE4-8561-6C33-6E9A-9659BB65B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6609-5B44-C6CF-E7BE-CE26FF6F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995D0-7B5F-0CF8-F100-C1CE7C28B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0E46A-86C0-DE66-3E30-BD538B76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9224C-F9AB-5752-247D-409B81E7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62F2F-DEE0-649D-FEE9-8C405AA5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3CAC-4D63-E499-553E-55C22774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1433D-E6E5-66C0-E699-DD0495E27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4A69-6EF6-470E-29DF-9C461198B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99C0B-D9B8-5B37-B8AE-E7EA2C4C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8B6F-5A76-7228-5263-4658321C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6B40E-7029-6482-417B-F22A37CB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BE3A5-0F03-49DA-E57C-C79B1F9A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0B23-5CFB-5E6A-7595-12F1B9B8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2233C-C19E-23C0-FF3D-CFD0A9BA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FF3F-528B-497D-AFDD-7F72F04B25E2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4EA4-BFA1-65BF-35A8-E94D3D506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CB80-C84D-6C13-6BC1-75A2CC6D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22E8-F061-4B17-B627-E3816C5BC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2BBF-5EDE-45D7-97BA-04C355CA80F8}" type="datetime1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Xuanzang's Heart Sutra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D14B1-F36E-493C-F79B-E80C1780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BCC3A-9F77-BFB1-432A-4DDFD8A2D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015FB-C9DF-D779-AA08-BE2ED47E6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3EE1-BC0C-44E4-8F1E-D19E7AB49A8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6D1D-2AD9-7B93-FAF3-22F63121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Xuanzang's Heart Sutra in Sino-Korean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D67C-A31A-42D7-0042-0B4C29C8F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5997-C828-4424-9A40-96FB92339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7605-45D2-DE98-8CCC-56722AD1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C2C66-8928-BAE3-FF6C-8C1B02E02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C3753-131E-48C5-DD74-9B461C6F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34C9-B8A5-4A12-9918-8F99241B1112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3BD85-F426-A81B-810E-882E4F92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Evening Bell Chant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E9F3-1505-94CD-032C-50653959F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9F7F-EAC1-4BCE-B3AF-F4CD31C5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&#363;y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dhism-dict.net/cgi-bin/xpr-ddb.pl?q=%E6%83%B3" TargetMode="External"/><Relationship Id="rId2" Type="http://schemas.openxmlformats.org/officeDocument/2006/relationships/hyperlink" Target="http://www.buddhism-dict.net/cgi-bin/xpr-ddb.pl?5f.xml+id(%27b5fc3%27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ddhism-dict.net/cgi-bin/xpr-ddb.pl?q=&#27861;" TargetMode="External"/><Relationship Id="rId5" Type="http://schemas.openxmlformats.org/officeDocument/2006/relationships/hyperlink" Target="http://www.buddhism-dict.net/cgi-bin/xpr-ddb.pl?q=%E6%84%8F" TargetMode="External"/><Relationship Id="rId4" Type="http://schemas.openxmlformats.org/officeDocument/2006/relationships/hyperlink" Target="http://www.buddhism-dict.net/cgi-bin/xpr-ddb.pl?q=%E8%AD%9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hkhaiminh.com/tam-ly-ho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hambhala.com/the-buddhist-psychology-of-awakening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JXxteX-6X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133968188_74340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lowbridge.com/chinese/thesaurus.php?word=%20&#26159;&#25925;" TargetMode="External"/><Relationship Id="rId2" Type="http://schemas.openxmlformats.org/officeDocument/2006/relationships/hyperlink" Target="https://en.wiktionary.org/wiki/&#26159;&#25925;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oeilCzgnzQ" TargetMode="External"/><Relationship Id="rId13" Type="http://schemas.openxmlformats.org/officeDocument/2006/relationships/hyperlink" Target="https://www.yellowbridge.com/chinese/thesaurus.php?word=&#26159;&#25925;" TargetMode="External"/><Relationship Id="rId3" Type="http://schemas.openxmlformats.org/officeDocument/2006/relationships/hyperlink" Target="https://www.youtube.com/@mindisbuddha" TargetMode="External"/><Relationship Id="rId7" Type="http://schemas.openxmlformats.org/officeDocument/2006/relationships/hyperlink" Target="https://www.mindisbuddha.org/writingtheox/" TargetMode="External"/><Relationship Id="rId12" Type="http://schemas.openxmlformats.org/officeDocument/2006/relationships/hyperlink" Target="https://hsk.academy/en/words/&#26790;&#24819;" TargetMode="External"/><Relationship Id="rId17" Type="http://schemas.openxmlformats.org/officeDocument/2006/relationships/image" Target="../media/image12.emf"/><Relationship Id="rId2" Type="http://schemas.openxmlformats.org/officeDocument/2006/relationships/hyperlink" Target="https://www.mindisbuddha.org/class-uploads/classes.html" TargetMode="External"/><Relationship Id="rId16" Type="http://schemas.openxmlformats.org/officeDocument/2006/relationships/hyperlink" Target="https://hackettpublishing.com/classical-chinese-for-everyo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disbuddha.org/class-uploads/HeartSutraFlashCards-1-thru-180.docx" TargetMode="External"/><Relationship Id="rId11" Type="http://schemas.openxmlformats.org/officeDocument/2006/relationships/hyperlink" Target="http://www.buddhism-dict.net/cgi-bin/xpr-ddb.pl?79.xml+id(%27b79aa-6797%27)" TargetMode="External"/><Relationship Id="rId5" Type="http://schemas.openxmlformats.org/officeDocument/2006/relationships/hyperlink" Target="https://app.memrise.com/course/6363776/xuanzangs-heart-sutra-in-sino-korean/" TargetMode="External"/><Relationship Id="rId15" Type="http://schemas.openxmlformats.org/officeDocument/2006/relationships/hyperlink" Target="https://brill.com/display/title/61179?language=en" TargetMode="External"/><Relationship Id="rId10" Type="http://schemas.openxmlformats.org/officeDocument/2006/relationships/hyperlink" Target="https://en.wiktionary.org/wiki/&#26159;&#25925;" TargetMode="External"/><Relationship Id="rId4" Type="http://schemas.openxmlformats.org/officeDocument/2006/relationships/hyperlink" Target="https://www.mindisbuddha.org/class-uploads/xuanzang-ALL-lesson-plans_004.docx" TargetMode="External"/><Relationship Id="rId9" Type="http://schemas.openxmlformats.org/officeDocument/2006/relationships/hyperlink" Target="https://www.purpleculture.net/chinese_practice_sheet/" TargetMode="External"/><Relationship Id="rId14" Type="http://schemas.openxmlformats.org/officeDocument/2006/relationships/hyperlink" Target="https://www.amazon.com/Chinese-Character-Cognates-Mandarin-Japanese/dp/099409115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eaNYPeCOs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meo.com/42925207" TargetMode="External"/><Relationship Id="rId4" Type="http://schemas.openxmlformats.org/officeDocument/2006/relationships/hyperlink" Target="https://www.mayoclinic.org/zh-hans/first-aid/first-aid/basics/art-2005670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u.com/a/519831299_12112477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35FA6-22B6-4FB1-E72F-ACFE45307675}"/>
              </a:ext>
            </a:extLst>
          </p:cNvPr>
          <p:cNvSpPr txBox="1"/>
          <p:nvPr/>
        </p:nvSpPr>
        <p:spPr>
          <a:xfrm>
            <a:off x="434008" y="591751"/>
            <a:ext cx="11626373" cy="393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 增 不 減 是 故 空 中 無 色</a:t>
            </a:r>
            <a:r>
              <a:rPr lang="en-US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jeung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bul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gam shi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 gong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jung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ko-KR" altLang="en-US" sz="20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부증불감시고곤중무색</a:t>
            </a:r>
            <a:r>
              <a:rPr lang="en-US" altLang="ko-KR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ko-KR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 not increase or decrease. Therefore in emptiness no form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 受 想 行 識 無 眼 耳 鼻 舌 身 意</a:t>
            </a:r>
            <a:r>
              <a:rPr lang="en-US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su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sang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haeng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shik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mu an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 sol shin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ui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ko-KR" altLang="en-US" sz="20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무수상행식무이비솔신의</a:t>
            </a:r>
            <a:r>
              <a:rPr lang="en-US" altLang="ko-KR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ko-KR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 feelings, perceptions, impulses, consciousness. No eyes, 									</a:t>
            </a:r>
            <a:r>
              <a:rPr lang="en-US" sz="1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ears, no nose, no tongue, no body, no mind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 色 聲 香 味 觸 法</a:t>
            </a:r>
            <a:r>
              <a:rPr lang="en-US" sz="4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saek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seong hyang mi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chok</a:t>
            </a:r>
            <a:r>
              <a:rPr lang="en-US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beop (</a:t>
            </a:r>
            <a:r>
              <a:rPr lang="ko-KR" altLang="en-US" sz="2000" b="1" dirty="0">
                <a:latin typeface="+mj-ea"/>
                <a:ea typeface="+mj-ea"/>
                <a:cs typeface="Times New Roman" panose="02020603050405020304" pitchFamily="18" charset="0"/>
              </a:rPr>
              <a:t>무색성향미촉법</a:t>
            </a:r>
            <a:r>
              <a:rPr lang="en-US" altLang="ko-KR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 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 color, no sound, no smell, no taste, no touch, no object of mind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E598D-E911-A225-EF6D-40122A11E72C}"/>
              </a:ext>
            </a:extLst>
          </p:cNvPr>
          <p:cNvSpPr txBox="1"/>
          <p:nvPr/>
        </p:nvSpPr>
        <p:spPr>
          <a:xfrm>
            <a:off x="780922" y="4442830"/>
            <a:ext cx="1460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Heart</a:t>
            </a:r>
          </a:p>
          <a:p>
            <a:r>
              <a:rPr lang="en-US" sz="3200" b="1" dirty="0"/>
              <a:t>Sutra</a:t>
            </a:r>
          </a:p>
          <a:p>
            <a:r>
              <a:rPr lang="en-US" sz="3200" b="1" dirty="0"/>
              <a:t>Lesson</a:t>
            </a:r>
          </a:p>
          <a:p>
            <a:r>
              <a:rPr lang="en-US" sz="3200" b="1" dirty="0"/>
              <a:t>Seven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7EAEE-4B8E-7D6C-C67A-012E3BCD5565}"/>
              </a:ext>
            </a:extLst>
          </p:cNvPr>
          <p:cNvSpPr/>
          <p:nvPr/>
        </p:nvSpPr>
        <p:spPr>
          <a:xfrm>
            <a:off x="630617" y="4442829"/>
            <a:ext cx="1610970" cy="2062103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6FA8A-E935-B972-D8B6-2451D7160151}"/>
              </a:ext>
            </a:extLst>
          </p:cNvPr>
          <p:cNvSpPr txBox="1"/>
          <p:nvPr/>
        </p:nvSpPr>
        <p:spPr>
          <a:xfrm>
            <a:off x="9287788" y="4328698"/>
            <a:ext cx="2373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Class schedule:</a:t>
            </a:r>
          </a:p>
          <a:p>
            <a:pPr algn="ctr"/>
            <a:r>
              <a:rPr lang="en-US" sz="1600" b="1" dirty="0"/>
              <a:t>3:00 to 3:35 pm </a:t>
            </a:r>
          </a:p>
          <a:p>
            <a:pPr algn="ctr"/>
            <a:r>
              <a:rPr lang="en-US" sz="1600" dirty="0"/>
              <a:t>first session</a:t>
            </a:r>
          </a:p>
          <a:p>
            <a:pPr algn="ctr"/>
            <a:r>
              <a:rPr lang="en-US" sz="1600" dirty="0"/>
              <a:t>--- 5 minute break ---</a:t>
            </a:r>
          </a:p>
          <a:p>
            <a:pPr algn="ctr"/>
            <a:r>
              <a:rPr lang="en-US" sz="1600" b="1" dirty="0"/>
              <a:t>3:40 to 4:15 pm</a:t>
            </a:r>
          </a:p>
          <a:p>
            <a:pPr algn="ctr"/>
            <a:r>
              <a:rPr lang="en-US" sz="1600" dirty="0"/>
              <a:t>second session</a:t>
            </a:r>
          </a:p>
          <a:p>
            <a:pPr algn="ctr"/>
            <a:r>
              <a:rPr lang="en-US" sz="1600" dirty="0"/>
              <a:t>-- 10 minute break --</a:t>
            </a:r>
          </a:p>
          <a:p>
            <a:pPr algn="ctr"/>
            <a:r>
              <a:rPr lang="en-US" sz="1600" b="1" dirty="0"/>
              <a:t>4:25 to 5:00 pm</a:t>
            </a:r>
          </a:p>
          <a:p>
            <a:pPr algn="ctr"/>
            <a:r>
              <a:rPr lang="en-US" sz="1600" dirty="0"/>
              <a:t>third session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7EF73E-4E4E-AC90-DBAA-EF3E2AB8168B}"/>
              </a:ext>
            </a:extLst>
          </p:cNvPr>
          <p:cNvSpPr/>
          <p:nvPr/>
        </p:nvSpPr>
        <p:spPr>
          <a:xfrm>
            <a:off x="9570488" y="4328697"/>
            <a:ext cx="1884173" cy="23083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E986C-883A-0B51-179F-76E9058535FC}"/>
              </a:ext>
            </a:extLst>
          </p:cNvPr>
          <p:cNvSpPr txBox="1"/>
          <p:nvPr/>
        </p:nvSpPr>
        <p:spPr>
          <a:xfrm>
            <a:off x="6383053" y="4649893"/>
            <a:ext cx="2493299" cy="156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</a:t>
            </a:r>
            <a:r>
              <a:rPr kumimoji="0" lang="en-US" sz="160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 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r>
              <a:rPr kumimoji="0" lang="en-US" sz="160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Sep 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Oct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 4		Dec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Jan 6	Feb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F0F7CF-E75C-50A2-C15B-4BD0B0D8D443}"/>
              </a:ext>
            </a:extLst>
          </p:cNvPr>
          <p:cNvSpPr/>
          <p:nvPr/>
        </p:nvSpPr>
        <p:spPr>
          <a:xfrm>
            <a:off x="6370883" y="4528547"/>
            <a:ext cx="2517641" cy="18101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B0367-2F40-B37B-0B05-340AEF5AD1AD}"/>
              </a:ext>
            </a:extLst>
          </p:cNvPr>
          <p:cNvSpPr txBox="1"/>
          <p:nvPr/>
        </p:nvSpPr>
        <p:spPr>
          <a:xfrm>
            <a:off x="3334178" y="4697206"/>
            <a:ext cx="196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this lesson we cover </a:t>
            </a:r>
          </a:p>
          <a:p>
            <a:pPr algn="ctr"/>
            <a:r>
              <a:rPr lang="en-US" sz="2400" b="1" dirty="0"/>
              <a:t>lines 10 though 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3E5E-2181-68D7-7696-7E6FECBAB84C}"/>
              </a:ext>
            </a:extLst>
          </p:cNvPr>
          <p:cNvSpPr/>
          <p:nvPr/>
        </p:nvSpPr>
        <p:spPr>
          <a:xfrm>
            <a:off x="3334178" y="4546456"/>
            <a:ext cx="2028527" cy="1839523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06BBB-956D-E933-CF44-FE0C18A6F47E}"/>
              </a:ext>
            </a:extLst>
          </p:cNvPr>
          <p:cNvSpPr txBox="1"/>
          <p:nvPr/>
        </p:nvSpPr>
        <p:spPr>
          <a:xfrm>
            <a:off x="131619" y="81991"/>
            <a:ext cx="1197032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.0  			  			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209780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4CD4D7-7B3B-E822-2034-7EB7E40E34AE}"/>
              </a:ext>
            </a:extLst>
          </p:cNvPr>
          <p:cNvSpPr txBox="1"/>
          <p:nvPr/>
        </p:nvSpPr>
        <p:spPr>
          <a:xfrm>
            <a:off x="519953" y="1057835"/>
            <a:ext cx="8355106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念                    金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    今          心             人  王  丷</a:t>
            </a:r>
            <a:endParaRPr lang="en-US" altLang="zh-CN" sz="4400" b="1" dirty="0"/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人 丶 ㇇</a:t>
            </a:r>
            <a:endParaRPr lang="en-US" sz="4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4F537D-3227-5377-8077-FA48CB48CE6D}"/>
              </a:ext>
            </a:extLst>
          </p:cNvPr>
          <p:cNvCxnSpPr/>
          <p:nvPr/>
        </p:nvCxnSpPr>
        <p:spPr>
          <a:xfrm flipH="1">
            <a:off x="1640541" y="1972235"/>
            <a:ext cx="537883" cy="313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1A8A8A-C1B9-E4BE-99A6-B2C1B1A738CB}"/>
              </a:ext>
            </a:extLst>
          </p:cNvPr>
          <p:cNvCxnSpPr/>
          <p:nvPr/>
        </p:nvCxnSpPr>
        <p:spPr>
          <a:xfrm>
            <a:off x="2447365" y="1918447"/>
            <a:ext cx="484094" cy="412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2E4155-8F72-8084-2D21-793F9150F866}"/>
              </a:ext>
            </a:extLst>
          </p:cNvPr>
          <p:cNvCxnSpPr/>
          <p:nvPr/>
        </p:nvCxnSpPr>
        <p:spPr>
          <a:xfrm flipH="1">
            <a:off x="1021976" y="2734235"/>
            <a:ext cx="215153" cy="385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CE0946-71EE-47B3-2AB4-63EA76BD233A}"/>
              </a:ext>
            </a:extLst>
          </p:cNvPr>
          <p:cNvCxnSpPr>
            <a:cxnSpLocks/>
          </p:cNvCxnSpPr>
          <p:nvPr/>
        </p:nvCxnSpPr>
        <p:spPr>
          <a:xfrm>
            <a:off x="1398494" y="2841812"/>
            <a:ext cx="107577" cy="367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7AF986-84F6-8E6D-6E8C-FD6AB8EF4930}"/>
              </a:ext>
            </a:extLst>
          </p:cNvPr>
          <p:cNvCxnSpPr>
            <a:cxnSpLocks/>
          </p:cNvCxnSpPr>
          <p:nvPr/>
        </p:nvCxnSpPr>
        <p:spPr>
          <a:xfrm>
            <a:off x="1559860" y="2734235"/>
            <a:ext cx="618564" cy="385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5C7DFF-F358-4288-F0B1-D69361E73A70}"/>
              </a:ext>
            </a:extLst>
          </p:cNvPr>
          <p:cNvCxnSpPr/>
          <p:nvPr/>
        </p:nvCxnSpPr>
        <p:spPr>
          <a:xfrm flipH="1">
            <a:off x="5620871" y="1918447"/>
            <a:ext cx="286870" cy="367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9128DA-AB73-C94A-B042-0EB6819529CE}"/>
              </a:ext>
            </a:extLst>
          </p:cNvPr>
          <p:cNvCxnSpPr/>
          <p:nvPr/>
        </p:nvCxnSpPr>
        <p:spPr>
          <a:xfrm>
            <a:off x="6221506" y="1873623"/>
            <a:ext cx="0" cy="322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BC300B-2BCF-8F3D-C560-CB72D0E0CCFB}"/>
              </a:ext>
            </a:extLst>
          </p:cNvPr>
          <p:cNvCxnSpPr/>
          <p:nvPr/>
        </p:nvCxnSpPr>
        <p:spPr>
          <a:xfrm>
            <a:off x="6436659" y="1828800"/>
            <a:ext cx="627529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FEC4153-0DF1-2939-249E-34CF52119705}"/>
              </a:ext>
            </a:extLst>
          </p:cNvPr>
          <p:cNvSpPr txBox="1"/>
          <p:nvPr/>
        </p:nvSpPr>
        <p:spPr>
          <a:xfrm>
            <a:off x="6364941" y="1073986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3E1895-32DE-10F0-D388-55A94D794468}"/>
              </a:ext>
            </a:extLst>
          </p:cNvPr>
          <p:cNvSpPr txBox="1"/>
          <p:nvPr/>
        </p:nvSpPr>
        <p:spPr>
          <a:xfrm>
            <a:off x="2442475" y="1052447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CCC587-6F03-1D62-2601-58B3CCB122B2}"/>
              </a:ext>
            </a:extLst>
          </p:cNvPr>
          <p:cNvSpPr txBox="1"/>
          <p:nvPr/>
        </p:nvSpPr>
        <p:spPr>
          <a:xfrm>
            <a:off x="627529" y="2057400"/>
            <a:ext cx="87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178(6)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859A22-0ABB-9993-C7F4-6C8AAB375287}"/>
              </a:ext>
            </a:extLst>
          </p:cNvPr>
          <p:cNvSpPr txBox="1"/>
          <p:nvPr/>
        </p:nvSpPr>
        <p:spPr>
          <a:xfrm>
            <a:off x="887506" y="4428564"/>
            <a:ext cx="774550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zh-CN" altLang="en-US" sz="2400" b="1" dirty="0">
                <a:highlight>
                  <a:srgbClr val="FFFF00"/>
                </a:highlight>
              </a:rPr>
              <a:t>念</a:t>
            </a:r>
            <a:r>
              <a:rPr lang="zh-CN" altLang="en-US" sz="2400" dirty="0"/>
              <a:t>  </a:t>
            </a:r>
            <a:r>
              <a:rPr lang="en-US" altLang="zh-CN" sz="2400" dirty="0" err="1"/>
              <a:t>yeom</a:t>
            </a:r>
            <a:r>
              <a:rPr lang="en-US" altLang="zh-CN" sz="2400" dirty="0"/>
              <a:t> (</a:t>
            </a:r>
            <a:r>
              <a:rPr lang="ko-KR" altLang="en-US" sz="2400" dirty="0"/>
              <a:t>염</a:t>
            </a:r>
            <a:r>
              <a:rPr lang="en-US" altLang="ko-KR" sz="2400" dirty="0"/>
              <a:t>) attention</a:t>
            </a:r>
            <a:endParaRPr lang="en-US" altLang="zh-CN" sz="2400" dirty="0"/>
          </a:p>
          <a:p>
            <a:r>
              <a:rPr lang="zh-CN" altLang="en-US" sz="2400" dirty="0"/>
              <a:t>今  </a:t>
            </a:r>
            <a:r>
              <a:rPr lang="en-US" altLang="zh-CN" sz="2400" dirty="0"/>
              <a:t>geum (</a:t>
            </a:r>
            <a:r>
              <a:rPr lang="ko-KR" altLang="en-US" sz="2400" dirty="0"/>
              <a:t>금</a:t>
            </a:r>
            <a:r>
              <a:rPr lang="en-US" altLang="ko-KR" sz="2400" dirty="0"/>
              <a:t>)  now</a:t>
            </a:r>
            <a:endParaRPr lang="en-US" altLang="zh-CN" sz="2400" dirty="0"/>
          </a:p>
          <a:p>
            <a:r>
              <a:rPr lang="zh-CN" altLang="en-US" sz="2400" dirty="0"/>
              <a:t>心  </a:t>
            </a:r>
            <a:r>
              <a:rPr lang="en-US" altLang="zh-CN" sz="2400" dirty="0"/>
              <a:t>shim (</a:t>
            </a:r>
            <a:r>
              <a:rPr lang="ko-KR" altLang="en-US" sz="2400" dirty="0"/>
              <a:t>심</a:t>
            </a:r>
            <a:r>
              <a:rPr lang="en-US" altLang="ko-KR" sz="2400" dirty="0"/>
              <a:t>)  mind</a:t>
            </a:r>
            <a:endParaRPr lang="zh-CN" altLang="en-US" sz="2400" dirty="0"/>
          </a:p>
          <a:p>
            <a:r>
              <a:rPr lang="zh-CN" altLang="en-US" sz="2400" dirty="0"/>
              <a:t>人  </a:t>
            </a:r>
            <a:r>
              <a:rPr lang="en-US" altLang="zh-CN" sz="2400" dirty="0"/>
              <a:t>in (</a:t>
            </a:r>
            <a:r>
              <a:rPr lang="ko-KR" altLang="en-US" sz="2400" dirty="0"/>
              <a:t>인</a:t>
            </a:r>
            <a:r>
              <a:rPr lang="en-US" altLang="ko-KR" sz="2400" dirty="0"/>
              <a:t>)  person</a:t>
            </a:r>
            <a:endParaRPr lang="en-US" altLang="zh-CN" sz="2400" dirty="0"/>
          </a:p>
          <a:p>
            <a:r>
              <a:rPr lang="zh-CN" altLang="en-US" sz="2400" dirty="0"/>
              <a:t>丶  </a:t>
            </a:r>
            <a:r>
              <a:rPr lang="en-US" altLang="zh-CN" sz="2400" dirty="0" err="1"/>
              <a:t>ju</a:t>
            </a:r>
            <a:r>
              <a:rPr lang="en-US" altLang="zh-CN" sz="2400" dirty="0"/>
              <a:t> (</a:t>
            </a:r>
            <a:r>
              <a:rPr lang="ko-KR" altLang="en-US" sz="2400" dirty="0"/>
              <a:t>주</a:t>
            </a:r>
            <a:r>
              <a:rPr lang="en-US" altLang="ko-KR" sz="2400" dirty="0"/>
              <a:t>)  lord</a:t>
            </a:r>
            <a:endParaRPr lang="en-US" altLang="zh-CN" sz="2400" dirty="0"/>
          </a:p>
          <a:p>
            <a:r>
              <a:rPr lang="zh-CN" altLang="en-US" sz="2400" dirty="0"/>
              <a:t>㇇  </a:t>
            </a:r>
            <a:r>
              <a:rPr lang="en-US" altLang="zh-CN" sz="2400" dirty="0"/>
              <a:t>left falling stroke</a:t>
            </a:r>
            <a:endParaRPr lang="en-US" sz="24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金</a:t>
            </a:r>
            <a:r>
              <a:rPr lang="zh-CN" altLang="en-US" sz="2400" dirty="0"/>
              <a:t>  </a:t>
            </a:r>
            <a:r>
              <a:rPr lang="en-US" altLang="zh-CN" sz="2400" dirty="0"/>
              <a:t>geum (</a:t>
            </a:r>
            <a:r>
              <a:rPr lang="ko-KR" altLang="en-US" sz="2400" dirty="0"/>
              <a:t>금</a:t>
            </a:r>
            <a:r>
              <a:rPr lang="en-US" altLang="ko-KR" sz="2400" dirty="0"/>
              <a:t>)  gold</a:t>
            </a:r>
            <a:endParaRPr lang="en-US" altLang="zh-CN" sz="2400" dirty="0"/>
          </a:p>
          <a:p>
            <a:r>
              <a:rPr lang="zh-CN" altLang="en-US" sz="2400" dirty="0"/>
              <a:t>王  </a:t>
            </a:r>
            <a:r>
              <a:rPr lang="en-US" altLang="zh-CN" sz="2400" dirty="0"/>
              <a:t>wang (</a:t>
            </a:r>
            <a:r>
              <a:rPr lang="ko-KR" altLang="en-US" sz="2400" dirty="0"/>
              <a:t>왕</a:t>
            </a:r>
            <a:r>
              <a:rPr lang="en-US" altLang="ko-KR" sz="2400" dirty="0"/>
              <a:t>)  king</a:t>
            </a:r>
            <a:endParaRPr lang="en-US" altLang="zh-CN" sz="2400" dirty="0"/>
          </a:p>
          <a:p>
            <a:r>
              <a:rPr lang="zh-CN" altLang="en-US" sz="2400" dirty="0"/>
              <a:t>丷  </a:t>
            </a:r>
            <a:r>
              <a:rPr lang="en-US" altLang="zh-CN" sz="2400" dirty="0"/>
              <a:t>pal (</a:t>
            </a:r>
            <a:r>
              <a:rPr lang="ko-KR" altLang="en-US" sz="2400" dirty="0"/>
              <a:t>팔</a:t>
            </a:r>
            <a:r>
              <a:rPr lang="en-US" altLang="ko-KR" sz="2400" dirty="0"/>
              <a:t>)  eight</a:t>
            </a:r>
            <a:endParaRPr lang="zh-CN" alt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95A051-7D21-D159-BB86-93AE2C31CE42}"/>
              </a:ext>
            </a:extLst>
          </p:cNvPr>
          <p:cNvSpPr txBox="1"/>
          <p:nvPr/>
        </p:nvSpPr>
        <p:spPr>
          <a:xfrm>
            <a:off x="3299012" y="2057400"/>
            <a:ext cx="89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38(2)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35DCDB-8BC1-00D1-316B-09E38727386B}"/>
              </a:ext>
            </a:extLst>
          </p:cNvPr>
          <p:cNvSpPr txBox="1"/>
          <p:nvPr/>
        </p:nvSpPr>
        <p:spPr>
          <a:xfrm>
            <a:off x="466164" y="3774141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64(3)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408CBF-D121-A0B5-08DA-D06238271107}"/>
              </a:ext>
            </a:extLst>
          </p:cNvPr>
          <p:cNvSpPr txBox="1"/>
          <p:nvPr/>
        </p:nvSpPr>
        <p:spPr>
          <a:xfrm>
            <a:off x="1290918" y="3666565"/>
            <a:ext cx="87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4(1)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C379D4-81A0-3537-2127-227201BFB7BA}"/>
              </a:ext>
            </a:extLst>
          </p:cNvPr>
          <p:cNvSpPr txBox="1"/>
          <p:nvPr/>
        </p:nvSpPr>
        <p:spPr>
          <a:xfrm>
            <a:off x="2447365" y="3101789"/>
            <a:ext cx="61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44C52C-4D48-2A87-58FE-9EA8A344558B}"/>
              </a:ext>
            </a:extLst>
          </p:cNvPr>
          <p:cNvSpPr txBox="1"/>
          <p:nvPr/>
        </p:nvSpPr>
        <p:spPr>
          <a:xfrm>
            <a:off x="5907741" y="2747682"/>
            <a:ext cx="77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46(2)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512EC7-159B-E9D5-D453-0CEA3FB920D1}"/>
              </a:ext>
            </a:extLst>
          </p:cNvPr>
          <p:cNvSpPr txBox="1"/>
          <p:nvPr/>
        </p:nvSpPr>
        <p:spPr>
          <a:xfrm>
            <a:off x="6687669" y="2763235"/>
            <a:ext cx="959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75(3)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B1FF63-13B8-57DD-74E7-EBFF4F424C0D}"/>
              </a:ext>
            </a:extLst>
          </p:cNvPr>
          <p:cNvSpPr/>
          <p:nvPr/>
        </p:nvSpPr>
        <p:spPr>
          <a:xfrm>
            <a:off x="789709" y="4305542"/>
            <a:ext cx="6629400" cy="2151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FDA2037-0FF8-F661-C215-5076B503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120" y="519546"/>
            <a:ext cx="2558305" cy="534092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E6C6A3-AEFE-F5D2-6BFC-16D34D7BFB96}"/>
              </a:ext>
            </a:extLst>
          </p:cNvPr>
          <p:cNvSpPr txBox="1"/>
          <p:nvPr/>
        </p:nvSpPr>
        <p:spPr>
          <a:xfrm>
            <a:off x="8626951" y="5867499"/>
            <a:ext cx="293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Kūya</a:t>
            </a:r>
            <a:r>
              <a:rPr lang="en-US" dirty="0"/>
              <a:t> (</a:t>
            </a:r>
            <a:r>
              <a:rPr lang="zh-CN" altLang="en-US" dirty="0"/>
              <a:t>空也</a:t>
            </a:r>
            <a:r>
              <a:rPr lang="en-US" altLang="zh-CN" dirty="0"/>
              <a:t>; 903-972)</a:t>
            </a:r>
          </a:p>
          <a:p>
            <a:pPr algn="ctr"/>
            <a:r>
              <a:rPr lang="en-US" sz="1400" dirty="0">
                <a:hlinkClick r:id="rId3"/>
              </a:rPr>
              <a:t>https://en.wikipedia.org/wiki/Kūya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214751-4EF1-5130-D2B6-0B2E9719D3D4}"/>
              </a:ext>
            </a:extLst>
          </p:cNvPr>
          <p:cNvSpPr txBox="1"/>
          <p:nvPr/>
        </p:nvSpPr>
        <p:spPr>
          <a:xfrm>
            <a:off x="90055" y="62345"/>
            <a:ext cx="1182485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7.9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id="{7D1573E5-3B2C-D1E6-93D1-99EAA46FBD72}"/>
              </a:ext>
            </a:extLst>
          </p:cNvPr>
          <p:cNvSpPr/>
          <p:nvPr/>
        </p:nvSpPr>
        <p:spPr>
          <a:xfrm>
            <a:off x="3595311" y="2411507"/>
            <a:ext cx="638236" cy="351728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665E1BB6-738E-AC66-B4F3-4AC21E5B1998}"/>
              </a:ext>
            </a:extLst>
          </p:cNvPr>
          <p:cNvSpPr/>
          <p:nvPr/>
        </p:nvSpPr>
        <p:spPr>
          <a:xfrm>
            <a:off x="6531785" y="1479089"/>
            <a:ext cx="638236" cy="351728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84F9CB-69C6-4DDA-46D7-135AADEB162F}"/>
              </a:ext>
            </a:extLst>
          </p:cNvPr>
          <p:cNvSpPr txBox="1"/>
          <p:nvPr/>
        </p:nvSpPr>
        <p:spPr>
          <a:xfrm>
            <a:off x="588817" y="1039090"/>
            <a:ext cx="112152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/>
              <a:t>心 </a:t>
            </a:r>
            <a:r>
              <a:rPr lang="zh-CN" altLang="en-US" dirty="0"/>
              <a:t> </a:t>
            </a:r>
            <a:r>
              <a:rPr lang="en-US" altLang="zh-CN" dirty="0"/>
              <a:t>shim (</a:t>
            </a:r>
            <a:r>
              <a:rPr lang="ko-KR" altLang="en-US" dirty="0"/>
              <a:t>심</a:t>
            </a:r>
            <a:r>
              <a:rPr lang="en-US" altLang="ko-KR" dirty="0"/>
              <a:t>)  Used to translate both </a:t>
            </a:r>
            <a:r>
              <a:rPr lang="en-US" altLang="ko-KR" dirty="0" err="1"/>
              <a:t>hridaya</a:t>
            </a:r>
            <a:r>
              <a:rPr lang="en-US" altLang="ko-KR" dirty="0"/>
              <a:t> and </a:t>
            </a:r>
            <a:r>
              <a:rPr lang="en-US" altLang="ko-KR" dirty="0" err="1"/>
              <a:t>citta</a:t>
            </a:r>
            <a:r>
              <a:rPr lang="en-US" altLang="ko-KR" dirty="0"/>
              <a:t>. Heart, mind, essence, core, seat of intelligence.  </a:t>
            </a:r>
            <a:r>
              <a:rPr lang="en-US" altLang="ko-KR" dirty="0">
                <a:hlinkClick r:id="rId2"/>
              </a:rPr>
              <a:t>DDB entry</a:t>
            </a:r>
            <a:endParaRPr lang="en-US" altLang="zh-CN" dirty="0"/>
          </a:p>
          <a:p>
            <a:r>
              <a:rPr lang="zh-CN" altLang="en-US" sz="4400" b="1" dirty="0"/>
              <a:t>想</a:t>
            </a:r>
            <a:r>
              <a:rPr lang="zh-CN" altLang="en-US" dirty="0"/>
              <a:t>   </a:t>
            </a:r>
            <a:r>
              <a:rPr lang="en-US" altLang="zh-CN" dirty="0"/>
              <a:t>sang (</a:t>
            </a:r>
            <a:r>
              <a:rPr lang="ko-KR" altLang="en-US" dirty="0"/>
              <a:t>상</a:t>
            </a:r>
            <a:r>
              <a:rPr lang="en-US" altLang="ko-KR" dirty="0"/>
              <a:t>)  Perception. To think. Ideation. Associative thought. Conceptualization. An idea. </a:t>
            </a:r>
            <a:r>
              <a:rPr lang="en-US" altLang="ko-KR" dirty="0">
                <a:hlinkClick r:id="rId3"/>
              </a:rPr>
              <a:t>DDB entry</a:t>
            </a:r>
            <a:endParaRPr lang="en-US" altLang="zh-CN" dirty="0"/>
          </a:p>
          <a:p>
            <a:r>
              <a:rPr lang="zh-CN" altLang="en-US" sz="4400" b="1" dirty="0"/>
              <a:t>識</a:t>
            </a:r>
            <a:r>
              <a:rPr lang="zh-CN" altLang="en-US" dirty="0"/>
              <a:t>   </a:t>
            </a:r>
            <a:r>
              <a:rPr lang="en-US" altLang="zh-CN" dirty="0" err="1"/>
              <a:t>shik</a:t>
            </a:r>
            <a:r>
              <a:rPr lang="en-US" altLang="zh-CN" dirty="0"/>
              <a:t> (</a:t>
            </a:r>
            <a:r>
              <a:rPr lang="ko-KR" altLang="en-US" dirty="0"/>
              <a:t>식</a:t>
            </a:r>
            <a:r>
              <a:rPr lang="en-US" altLang="ko-KR" dirty="0"/>
              <a:t>)   To know. Knowledge. Awareness. Fifth </a:t>
            </a:r>
            <a:r>
              <a:rPr lang="en-US" altLang="ko-KR" dirty="0" err="1"/>
              <a:t>skandha</a:t>
            </a:r>
            <a:r>
              <a:rPr lang="en-US" altLang="ko-KR" dirty="0"/>
              <a:t>. Bodhidharma said: "</a:t>
            </a:r>
            <a:r>
              <a:rPr lang="zh-CN" altLang="en-US" dirty="0"/>
              <a:t>不識</a:t>
            </a:r>
            <a:r>
              <a:rPr lang="en-US" altLang="zh-CN" dirty="0"/>
              <a:t>" (bu </a:t>
            </a:r>
            <a:r>
              <a:rPr lang="en-US" altLang="zh-CN" dirty="0" err="1"/>
              <a:t>shik</a:t>
            </a:r>
            <a:r>
              <a:rPr lang="en-US" altLang="zh-CN" dirty="0"/>
              <a:t>). </a:t>
            </a:r>
            <a:r>
              <a:rPr lang="en-US" altLang="zh-CN" dirty="0">
                <a:hlinkClick r:id="rId4"/>
              </a:rPr>
              <a:t>DDB entry</a:t>
            </a:r>
            <a:endParaRPr lang="en-US" altLang="zh-CN" dirty="0"/>
          </a:p>
          <a:p>
            <a:r>
              <a:rPr lang="zh-CN" altLang="en-US" sz="4400" b="1" dirty="0"/>
              <a:t>意</a:t>
            </a:r>
            <a:r>
              <a:rPr lang="zh-CN" altLang="en-US" dirty="0"/>
              <a:t>   </a:t>
            </a:r>
            <a:r>
              <a:rPr lang="en-US" altLang="zh-CN" dirty="0" err="1"/>
              <a:t>ui</a:t>
            </a:r>
            <a:r>
              <a:rPr lang="en-US" altLang="zh-CN" dirty="0"/>
              <a:t> (</a:t>
            </a:r>
            <a:r>
              <a:rPr lang="ko-KR" altLang="en-US" dirty="0"/>
              <a:t>의</a:t>
            </a:r>
            <a:r>
              <a:rPr lang="en-US" altLang="ko-KR" dirty="0"/>
              <a:t>)  Thought, intellect, intention. Mind as the sixth sense door (eyes, ears…). </a:t>
            </a:r>
            <a:r>
              <a:rPr lang="en-US" altLang="ko-KR" dirty="0">
                <a:hlinkClick r:id="rId5"/>
              </a:rPr>
              <a:t>DDB entry </a:t>
            </a:r>
            <a:endParaRPr lang="en-US" altLang="zh-CN" dirty="0"/>
          </a:p>
          <a:p>
            <a:r>
              <a:rPr lang="zh-CN" altLang="en-US" sz="4400" b="1" dirty="0"/>
              <a:t>法</a:t>
            </a:r>
            <a:r>
              <a:rPr lang="zh-CN" altLang="en-US" dirty="0"/>
              <a:t>   </a:t>
            </a:r>
            <a:r>
              <a:rPr lang="en-US" altLang="zh-CN" dirty="0"/>
              <a:t>beop (</a:t>
            </a:r>
            <a:r>
              <a:rPr lang="ko-KR" altLang="en-US" dirty="0"/>
              <a:t>법</a:t>
            </a:r>
            <a:r>
              <a:rPr lang="en-US" altLang="ko-KR" dirty="0"/>
              <a:t>)  Dharma in the sense of "thought", </a:t>
            </a:r>
            <a:r>
              <a:rPr lang="en-US" altLang="ko-KR" dirty="0" err="1"/>
              <a:t>ie</a:t>
            </a:r>
            <a:r>
              <a:rPr lang="en-US" altLang="ko-KR" dirty="0"/>
              <a:t>, that which is the "domain" or "object" of "mind". </a:t>
            </a:r>
            <a:r>
              <a:rPr lang="en-US" altLang="ko-KR" dirty="0">
                <a:hlinkClick r:id="rId6"/>
              </a:rPr>
              <a:t>DDB entry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EB372-7339-268D-E76B-5F6BAD0DE61D}"/>
              </a:ext>
            </a:extLst>
          </p:cNvPr>
          <p:cNvSpPr txBox="1"/>
          <p:nvPr/>
        </p:nvSpPr>
        <p:spPr>
          <a:xfrm>
            <a:off x="990600" y="4648198"/>
            <a:ext cx="11430000" cy="23829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摩 訶 般 若 波 羅 蜜 多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心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經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Title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觀 自 在 菩 薩 行 深 般 若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	 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波 羅 蜜 多 時 照 見 五 蘊 皆 空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度 一 切 苦 厄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3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舍 利 子 色 不 異 空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4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空 不 異 色 色 即 是 空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5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空 即 是 色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6	</a:t>
            </a:r>
          </a:p>
          <a:p>
            <a:endParaRPr lang="en-US" altLang="zh-TW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受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想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行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識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亦 復 如 是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7	 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舍 利 子 是 諸 法 空 相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8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 生 不 滅 不 垢 不 淨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9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不 增 不 減 是 故 空 中 無 色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10	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無 受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想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行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識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無 眼 耳 鼻 舌 身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意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11	 </a:t>
            </a:r>
          </a:p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無 色 聲 香 味 觸 </a:t>
            </a:r>
            <a:r>
              <a:rPr lang="zh-TW" altLang="en-US" b="1" dirty="0"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法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16A7-B76B-DC8E-5CE9-F7C1E16AC61E}"/>
              </a:ext>
            </a:extLst>
          </p:cNvPr>
          <p:cNvSpPr txBox="1"/>
          <p:nvPr/>
        </p:nvSpPr>
        <p:spPr>
          <a:xfrm>
            <a:off x="2459183" y="571288"/>
            <a:ext cx="794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Five different words for "mental things"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1AEF6-D0E8-47B0-9C6E-3BA8219583CF}"/>
              </a:ext>
            </a:extLst>
          </p:cNvPr>
          <p:cNvSpPr txBox="1"/>
          <p:nvPr/>
        </p:nvSpPr>
        <p:spPr>
          <a:xfrm>
            <a:off x="131617" y="55418"/>
            <a:ext cx="1183870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7.10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414800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62C52D-02BB-3328-C986-1A5C4BDE9E28}"/>
              </a:ext>
            </a:extLst>
          </p:cNvPr>
          <p:cNvSpPr txBox="1"/>
          <p:nvPr/>
        </p:nvSpPr>
        <p:spPr>
          <a:xfrm>
            <a:off x="540327" y="609601"/>
            <a:ext cx="860367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How to say psychology:</a:t>
            </a:r>
          </a:p>
          <a:p>
            <a:endParaRPr lang="en-US" altLang="zh-CN" sz="1100" dirty="0"/>
          </a:p>
          <a:p>
            <a:r>
              <a:rPr lang="en-US" altLang="zh-CN" dirty="0"/>
              <a:t>Mandarin:</a:t>
            </a:r>
            <a:r>
              <a:rPr lang="zh-CN" altLang="en-US" dirty="0"/>
              <a:t>  </a:t>
            </a:r>
            <a:r>
              <a:rPr lang="en-US" altLang="zh-CN" dirty="0"/>
              <a:t>	</a:t>
            </a:r>
            <a:r>
              <a:rPr lang="zh-CN" altLang="en-US" sz="4000" b="1" dirty="0"/>
              <a:t>心 理 學   </a:t>
            </a:r>
            <a:r>
              <a:rPr lang="en-US" altLang="zh-CN" dirty="0" err="1"/>
              <a:t>xīn</a:t>
            </a:r>
            <a:r>
              <a:rPr lang="en-US" altLang="zh-CN" dirty="0"/>
              <a:t> </a:t>
            </a:r>
            <a:r>
              <a:rPr lang="en-US" altLang="zh-CN" dirty="0" err="1"/>
              <a:t>lǐ</a:t>
            </a:r>
            <a:r>
              <a:rPr lang="en-US" altLang="zh-CN" dirty="0"/>
              <a:t> </a:t>
            </a:r>
            <a:r>
              <a:rPr lang="en-US" altLang="zh-CN" dirty="0" err="1"/>
              <a:t>xué</a:t>
            </a:r>
            <a:r>
              <a:rPr lang="en-US" altLang="zh-CN" dirty="0"/>
              <a:t>  (mind science)</a:t>
            </a:r>
          </a:p>
          <a:p>
            <a:r>
              <a:rPr lang="en-US" dirty="0"/>
              <a:t>Korean:		</a:t>
            </a:r>
            <a:r>
              <a:rPr lang="zh-CN" altLang="en-US" sz="4000" b="1" dirty="0"/>
              <a:t>心 理 學   </a:t>
            </a:r>
            <a:r>
              <a:rPr lang="ko-KR" altLang="en-US" dirty="0"/>
              <a:t>심리학    </a:t>
            </a:r>
            <a:r>
              <a:rPr lang="en-US" altLang="ko-KR" dirty="0"/>
              <a:t>shim li hag</a:t>
            </a:r>
          </a:p>
          <a:p>
            <a:r>
              <a:rPr lang="en-US" dirty="0"/>
              <a:t>Japanese:		</a:t>
            </a:r>
            <a:r>
              <a:rPr lang="zh-CN" altLang="en-US" sz="4000" b="1" dirty="0"/>
              <a:t>心 理 学</a:t>
            </a:r>
            <a:r>
              <a:rPr lang="en-US" altLang="zh-CN" sz="4000" b="1" dirty="0"/>
              <a:t>	  </a:t>
            </a:r>
            <a:r>
              <a:rPr lang="ja-JP" altLang="en-US" dirty="0"/>
              <a:t>しんりがく    </a:t>
            </a:r>
            <a:r>
              <a:rPr lang="en-US" altLang="ja-JP" dirty="0"/>
              <a:t>shin </a:t>
            </a:r>
            <a:r>
              <a:rPr lang="en-US" altLang="ja-JP" dirty="0" err="1"/>
              <a:t>ri</a:t>
            </a:r>
            <a:r>
              <a:rPr lang="en-US" altLang="ja-JP" dirty="0"/>
              <a:t> </a:t>
            </a:r>
            <a:r>
              <a:rPr lang="en-US" altLang="ja-JP" dirty="0" err="1"/>
              <a:t>gaku</a:t>
            </a:r>
            <a:endParaRPr lang="en-US" altLang="ja-JP" dirty="0"/>
          </a:p>
          <a:p>
            <a:r>
              <a:rPr lang="en-US" dirty="0"/>
              <a:t>Vietnamese:	</a:t>
            </a:r>
            <a:r>
              <a:rPr lang="zh-CN" altLang="en-US" sz="4000" b="1" dirty="0"/>
              <a:t>心 理 學</a:t>
            </a:r>
            <a:r>
              <a:rPr lang="en-US" altLang="zh-CN" sz="4000" b="1" dirty="0"/>
              <a:t>	  </a:t>
            </a:r>
            <a:r>
              <a:rPr lang="en-US" dirty="0"/>
              <a:t>tâm lý học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EE8C7-1A45-CCFE-95CB-BA8A32FD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0" y="780039"/>
            <a:ext cx="2857500" cy="4600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9EF06A-7617-3446-F174-A8C2C13BFDE4}"/>
              </a:ext>
            </a:extLst>
          </p:cNvPr>
          <p:cNvSpPr txBox="1"/>
          <p:nvPr/>
        </p:nvSpPr>
        <p:spPr>
          <a:xfrm>
            <a:off x="8216900" y="5477933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"Psychology" </a:t>
            </a:r>
          </a:p>
          <a:p>
            <a:pPr algn="ctr"/>
            <a:r>
              <a:rPr lang="en-US" dirty="0"/>
              <a:t>by </a:t>
            </a:r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Nhựt</a:t>
            </a:r>
            <a:r>
              <a:rPr lang="en-US" dirty="0"/>
              <a:t> Tân</a:t>
            </a:r>
          </a:p>
          <a:p>
            <a:pPr algn="ctr"/>
            <a:r>
              <a:rPr lang="en-US" dirty="0">
                <a:hlinkClick r:id="rId3"/>
              </a:rPr>
              <a:t>https://www.sachkhaiminh.com/tam-ly-hoc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1F802-BF29-6100-8547-17E984C6877C}"/>
              </a:ext>
            </a:extLst>
          </p:cNvPr>
          <p:cNvSpPr txBox="1"/>
          <p:nvPr/>
        </p:nvSpPr>
        <p:spPr>
          <a:xfrm>
            <a:off x="93518" y="-13855"/>
            <a:ext cx="12004964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7.11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18D10-7E15-F068-B1BD-4CF822136E82}"/>
              </a:ext>
            </a:extLst>
          </p:cNvPr>
          <p:cNvSpPr txBox="1"/>
          <p:nvPr/>
        </p:nvSpPr>
        <p:spPr>
          <a:xfrm>
            <a:off x="588818" y="4336473"/>
            <a:ext cx="6934200" cy="232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Vasubandhu on the ten meanings of "dharma" </a:t>
            </a:r>
            <a:r>
              <a:rPr lang="en-US" dirty="0"/>
              <a:t>(</a:t>
            </a:r>
            <a:r>
              <a:rPr lang="zh-CN" altLang="en-US" sz="1800" b="1" dirty="0"/>
              <a:t>法</a:t>
            </a:r>
            <a:r>
              <a:rPr lang="en-US" altLang="zh-CN" sz="1800" b="1" dirty="0"/>
              <a:t>, </a:t>
            </a:r>
            <a:r>
              <a:rPr lang="en-US" dirty="0"/>
              <a:t>beop, </a:t>
            </a:r>
            <a:r>
              <a:rPr lang="ko-KR" altLang="en-US" b="1" dirty="0"/>
              <a:t>법</a:t>
            </a:r>
            <a:r>
              <a:rPr lang="en-US" altLang="ko-KR" dirty="0"/>
              <a:t>):</a:t>
            </a:r>
          </a:p>
          <a:p>
            <a:r>
              <a:rPr lang="en-US" dirty="0"/>
              <a:t>"Mental object: There are certain things which are a 'dharma basis.' This is a technical term that refers to whatever is exclusively an object for the mind itself and does not depend on sense fields; </a:t>
            </a:r>
            <a:r>
              <a:rPr lang="en-US" b="1" dirty="0"/>
              <a:t>that is, it is not an object for visual, auditory, olfactory, gustatory, or tactile perception</a:t>
            </a:r>
            <a:r>
              <a:rPr lang="en-US" dirty="0"/>
              <a:t>."</a:t>
            </a:r>
          </a:p>
          <a:p>
            <a:r>
              <a:rPr lang="en-US" dirty="0"/>
              <a:t>[from: </a:t>
            </a:r>
            <a:r>
              <a:rPr lang="en-US" i="1" dirty="0"/>
              <a:t>The Buddhist Psychology Of Awakening: An In-depth Guide To Abhidharma</a:t>
            </a:r>
            <a:r>
              <a:rPr lang="en-US" dirty="0"/>
              <a:t>, by Steven D. Goodman, link: </a:t>
            </a:r>
            <a:r>
              <a:rPr lang="en-US" sz="1600" dirty="0">
                <a:hlinkClick r:id="rId4"/>
              </a:rPr>
              <a:t>https://www.shambhala.com/the-buddhist-psychology-of-awakening.html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ED878-E4F2-BC93-7413-9B7F1222C03C}"/>
              </a:ext>
            </a:extLst>
          </p:cNvPr>
          <p:cNvSpPr/>
          <p:nvPr/>
        </p:nvSpPr>
        <p:spPr>
          <a:xfrm>
            <a:off x="540327" y="4274127"/>
            <a:ext cx="6982691" cy="240413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EDBF5-F640-5C2F-945C-CD00385420C4}"/>
              </a:ext>
            </a:extLst>
          </p:cNvPr>
          <p:cNvSpPr txBox="1"/>
          <p:nvPr/>
        </p:nvSpPr>
        <p:spPr>
          <a:xfrm>
            <a:off x="1288473" y="41107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/>
              <a:t>禪林鐘聲</a:t>
            </a:r>
            <a:endParaRPr lang="en-US" sz="7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C6B4A-8DC4-6B4A-D0F1-274C2C69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546969"/>
            <a:ext cx="9047018" cy="4559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9559C-6072-D275-BB8D-F1FA070EC9DF}"/>
              </a:ext>
            </a:extLst>
          </p:cNvPr>
          <p:cNvSpPr txBox="1"/>
          <p:nvPr/>
        </p:nvSpPr>
        <p:spPr>
          <a:xfrm>
            <a:off x="1607127" y="6276109"/>
            <a:ext cx="759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https://www.youtube.com/watch?v=bJXxteX-6XM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BB7F3-07D3-B247-4F6A-2487FBD1098C}"/>
              </a:ext>
            </a:extLst>
          </p:cNvPr>
          <p:cNvSpPr txBox="1"/>
          <p:nvPr/>
        </p:nvSpPr>
        <p:spPr>
          <a:xfrm>
            <a:off x="166255" y="0"/>
            <a:ext cx="12025745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7.12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4D1E0-A72B-03DD-4B07-568CB6E31774}"/>
              </a:ext>
            </a:extLst>
          </p:cNvPr>
          <p:cNvSpPr txBox="1"/>
          <p:nvPr/>
        </p:nvSpPr>
        <p:spPr>
          <a:xfrm>
            <a:off x="9462655" y="1536174"/>
            <a:ext cx="2341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禪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soen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선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zen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rim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림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forest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鐘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jong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종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bell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聲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seong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성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song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願此鐘聲遍法界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원차종성변법계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 cha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seong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byeon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beop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this bell song everywhere extend dharma realm  </a:t>
            </a:r>
          </a:p>
        </p:txBody>
      </p:sp>
    </p:spTree>
    <p:extLst>
      <p:ext uri="{BB962C8B-B14F-4D97-AF65-F5344CB8AC3E}">
        <p14:creationId xmlns:p14="http://schemas.microsoft.com/office/powerpoint/2010/main" val="1033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DFBC2-A47E-C236-326F-128CD2786106}"/>
              </a:ext>
            </a:extLst>
          </p:cNvPr>
          <p:cNvSpPr txBox="1"/>
          <p:nvPr/>
        </p:nvSpPr>
        <p:spPr>
          <a:xfrm>
            <a:off x="477044" y="1418316"/>
            <a:ext cx="12497738" cy="52322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聞 鐘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聲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煩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惱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   문   종   성   번   뇌  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 bell sound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kleśas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eliminate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慧 長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菩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地 獄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지   혜   장   보   리   생     이   지   옥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saeng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ji ok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prajñā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 bodhi thrives depart hell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출   삼  계   원   성   불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seong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leave three realms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vow fulfill Buddha </a:t>
            </a:r>
            <a:endParaRPr lang="en-US" altLang="zh-CN" sz="2400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도  중   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saeng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sentient beings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破 地 獄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highlight>
                <a:srgbClr val="00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-apple-system"/>
                <a:ea typeface="맑은 고딕" panose="020B0503020000020004" pitchFamily="34" charset="-127"/>
                <a:cs typeface="+mn-cs"/>
              </a:rPr>
              <a:t>파   지    옥   진 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-apple-system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 ji ok jin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-apple-system"/>
                <a:ea typeface="等线" panose="02010600030101010101" pitchFamily="2" charset="-122"/>
                <a:cs typeface="+mn-cs"/>
              </a:rPr>
              <a:t>shatter hell true words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------------------------------------------------------------------------------------------------------------------</a:t>
            </a:r>
            <a:endParaRPr kumimoji="0" lang="en-US" altLang="zh-TW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唵 伽 囉 帝 耶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娑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婆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訶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옴    가   라   지   야    사 바 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ga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  (3x)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D1FD1-9863-8661-9778-95153234BEF1}"/>
              </a:ext>
            </a:extLst>
          </p:cNvPr>
          <p:cNvSpPr txBox="1"/>
          <p:nvPr/>
        </p:nvSpPr>
        <p:spPr>
          <a:xfrm>
            <a:off x="213064" y="88777"/>
            <a:ext cx="11709647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.13  			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7628E-2DFC-5440-B0C5-6CA5207C693F}"/>
              </a:ext>
            </a:extLst>
          </p:cNvPr>
          <p:cNvSpPr txBox="1"/>
          <p:nvPr/>
        </p:nvSpPr>
        <p:spPr>
          <a:xfrm>
            <a:off x="3186545" y="621680"/>
            <a:ext cx="66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"Evening" Bell Chant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F22A4-3B19-E44B-4FCB-C39713B9FDAD}"/>
              </a:ext>
            </a:extLst>
          </p:cNvPr>
          <p:cNvSpPr txBox="1"/>
          <p:nvPr/>
        </p:nvSpPr>
        <p:spPr>
          <a:xfrm>
            <a:off x="9649691" y="1111741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聲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in Heart Sutra</a:t>
            </a:r>
          </a:p>
          <a:p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煩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= in Four Vows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F3793-8511-7863-2E09-E10628EC0A80}"/>
              </a:ext>
            </a:extLst>
          </p:cNvPr>
          <p:cNvSpPr/>
          <p:nvPr/>
        </p:nvSpPr>
        <p:spPr>
          <a:xfrm>
            <a:off x="9649691" y="1011382"/>
            <a:ext cx="1974273" cy="838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D02F4-4031-77DE-C71B-0033D13B1244}"/>
              </a:ext>
            </a:extLst>
          </p:cNvPr>
          <p:cNvSpPr txBox="1"/>
          <p:nvPr/>
        </p:nvSpPr>
        <p:spPr>
          <a:xfrm>
            <a:off x="512617" y="595746"/>
            <a:ext cx="78693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聞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lang="en-US" altLang="zh-CN" sz="2400" b="1" dirty="0" err="1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mun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 "hear" 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mun</a:t>
            </a:r>
            <a:r>
              <a:rPr lang="en-US" altLang="zh-CN" sz="2400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)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"gate"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"ear"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鐘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jong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"bell" 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(geum) "gold"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童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(dong) "child"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慧 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hae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"bright" =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丰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(bong) "lush" +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彐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gye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"snout" +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心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(shin) "mind"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長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????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jang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"increase"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地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(ji) "earth" 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(to) "earth"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也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ya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"also"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獄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(ok) "prison" =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gyeon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"dog"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+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言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(eon) "words" +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犬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gyeon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) "dog"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破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(pa) "shatter" =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(u) "right"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(pi) "skin"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唵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om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=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口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gu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)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dae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)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(il) +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乚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eul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)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伽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ga =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亻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(in) "person" 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</a:t>
            </a:r>
            <a:r>
              <a:rPr lang="en-US" altLang="zh-TW" sz="2400" b="1" dirty="0" err="1">
                <a:solidFill>
                  <a:prstClr val="black"/>
                </a:solidFill>
                <a:ea typeface="DengXian" panose="02010600030101010101" pitchFamily="2" charset="-122"/>
              </a:rPr>
              <a:t>yeok</a:t>
            </a:r>
            <a:r>
              <a:rPr lang="en-US" altLang="zh-TW" sz="2400" b="1" dirty="0">
                <a:solidFill>
                  <a:prstClr val="black"/>
                </a:solidFill>
                <a:ea typeface="DengXian" panose="02010600030101010101" pitchFamily="2" charset="-122"/>
              </a:rPr>
              <a:t>)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"force" 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口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囉  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ra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=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口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羅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(alt form of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, phonetic "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ra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")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帝 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ji =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right component of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(je) in mantra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耶  </a:t>
            </a:r>
            <a:r>
              <a:rPr kumimoji="0" lang="en-US" altLang="zh-TW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ya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=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耳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</a:t>
            </a:r>
            <a:r>
              <a:rPr kumimoji="0" lang="en-US" altLang="zh-TW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i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) "ear" +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ea typeface="DengXian" panose="02010600030101010101" pitchFamily="2" charset="-122"/>
                <a:cs typeface="+mn-cs"/>
              </a:rPr>
              <a:t>阝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DengXian" panose="02010600030101010101" pitchFamily="2" charset="-122"/>
                <a:cs typeface="+mn-cs"/>
              </a:rPr>
              <a:t>(bu) "mound"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970AC-833B-EC72-6541-A70123AFF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734290"/>
            <a:ext cx="3127663" cy="4170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FB43E-73B4-3252-47E4-0087B2676644}"/>
              </a:ext>
            </a:extLst>
          </p:cNvPr>
          <p:cNvSpPr txBox="1"/>
          <p:nvPr/>
        </p:nvSpPr>
        <p:spPr>
          <a:xfrm>
            <a:off x="8181109" y="5223158"/>
            <a:ext cx="3408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"Hearing the sound of the bell</a:t>
            </a:r>
          </a:p>
          <a:p>
            <a:pPr algn="ctr"/>
            <a:r>
              <a:rPr lang="en-US" sz="1600" dirty="0"/>
              <a:t>Greed, hatred, and ignorance decrease</a:t>
            </a:r>
          </a:p>
          <a:p>
            <a:pPr algn="ctr"/>
            <a:r>
              <a:rPr lang="en-US" sz="1600" dirty="0"/>
              <a:t>Wisdom grows, Hell is left behind</a:t>
            </a:r>
          </a:p>
          <a:p>
            <a:pPr algn="ctr"/>
            <a:r>
              <a:rPr lang="en-US" sz="1600" dirty="0"/>
              <a:t>The Buddha Way is accomplished</a:t>
            </a:r>
          </a:p>
          <a:p>
            <a:pPr algn="ctr"/>
            <a:r>
              <a:rPr lang="en-US" sz="1600" dirty="0"/>
              <a:t>All sentient beings are saved"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8621-58E0-EA8F-4C6A-D96018DAEEB4}"/>
              </a:ext>
            </a:extLst>
          </p:cNvPr>
          <p:cNvSpPr txBox="1"/>
          <p:nvPr/>
        </p:nvSpPr>
        <p:spPr>
          <a:xfrm>
            <a:off x="8291945" y="4897578"/>
            <a:ext cx="3127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https://www.sohu.com/a/133968188_743407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0C65C-B864-99B0-9F62-EE53BAC6256F}"/>
              </a:ext>
            </a:extLst>
          </p:cNvPr>
          <p:cNvSpPr txBox="1"/>
          <p:nvPr/>
        </p:nvSpPr>
        <p:spPr>
          <a:xfrm>
            <a:off x="148936" y="27709"/>
            <a:ext cx="1189412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7.14  			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400686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FFCFE4-70CB-195C-00CB-4D56BE70C1B3}"/>
              </a:ext>
            </a:extLst>
          </p:cNvPr>
          <p:cNvSpPr txBox="1"/>
          <p:nvPr/>
        </p:nvSpPr>
        <p:spPr>
          <a:xfrm>
            <a:off x="294967" y="875072"/>
            <a:ext cx="11174447" cy="603242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zh-CN" altLang="en-US" sz="3200" b="1" dirty="0"/>
              <a:t>是故 </a:t>
            </a:r>
            <a:r>
              <a:rPr lang="en-US" altLang="zh-CN" sz="3200" b="1" dirty="0"/>
              <a:t>= "therefore"??</a:t>
            </a:r>
          </a:p>
          <a:p>
            <a:endParaRPr lang="en-US" altLang="zh-CN" sz="3200" b="1" dirty="0"/>
          </a:p>
          <a:p>
            <a:r>
              <a:rPr lang="en-US" altLang="zh-CN" sz="3200" b="1" dirty="0"/>
              <a:t>The literal meaning would be "is therefore", which doesn't really make sense here.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https://en.wiktionary.org/wiki/</a:t>
            </a:r>
            <a:r>
              <a:rPr lang="zh-CN" altLang="en-US" sz="2000" dirty="0">
                <a:hlinkClick r:id="rId2"/>
              </a:rPr>
              <a:t>是故</a:t>
            </a:r>
            <a:r>
              <a:rPr lang="en-US" altLang="zh-CN" sz="2000" dirty="0"/>
              <a:t>: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/>
              <a:t>	"(literary) because of this; thus; consequently"</a:t>
            </a:r>
          </a:p>
          <a:p>
            <a:endParaRPr lang="en-US" sz="2000" b="1" i="1" dirty="0"/>
          </a:p>
          <a:p>
            <a:r>
              <a:rPr lang="en-US" sz="2000" dirty="0">
                <a:hlinkClick r:id="rId3"/>
              </a:rPr>
              <a:t>https://www.yellowbridge.com/chinese/thesaurus.php?word=</a:t>
            </a:r>
            <a:r>
              <a:rPr lang="zh-CN" altLang="en-US" sz="2000" dirty="0">
                <a:hlinkClick r:id="rId3"/>
              </a:rPr>
              <a:t> 是故</a:t>
            </a:r>
            <a:r>
              <a:rPr lang="en-US" altLang="zh-CN" sz="2000" dirty="0"/>
              <a:t>:</a:t>
            </a:r>
          </a:p>
          <a:p>
            <a:r>
              <a:rPr lang="en-US" sz="2000" b="1" i="1" dirty="0"/>
              <a:t>	"therefore; so; consequently"</a:t>
            </a:r>
          </a:p>
          <a:p>
            <a:endParaRPr lang="en-US" sz="2000" dirty="0"/>
          </a:p>
          <a:p>
            <a:r>
              <a:rPr lang="en-US" sz="2000" dirty="0"/>
              <a:t>Paul Kroll's </a:t>
            </a:r>
            <a:r>
              <a:rPr lang="en-US" sz="2000" b="1" i="1" dirty="0"/>
              <a:t>A Student's Dictionary </a:t>
            </a:r>
            <a:r>
              <a:rPr lang="en-US" sz="2000" dirty="0"/>
              <a:t>does not have an entry.</a:t>
            </a:r>
          </a:p>
          <a:p>
            <a:endParaRPr lang="en-US" sz="2000" dirty="0"/>
          </a:p>
          <a:p>
            <a:r>
              <a:rPr lang="en-US" sz="2000" dirty="0"/>
              <a:t>HSK Academy also doesn't have an entry.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40375-296D-5EEE-0C49-549601CFD53D}"/>
              </a:ext>
            </a:extLst>
          </p:cNvPr>
          <p:cNvSpPr txBox="1"/>
          <p:nvPr/>
        </p:nvSpPr>
        <p:spPr>
          <a:xfrm>
            <a:off x="157315" y="78657"/>
            <a:ext cx="1173971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7.15  			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B96D-DF13-F032-E442-4FB939AD079D}"/>
              </a:ext>
            </a:extLst>
          </p:cNvPr>
          <p:cNvSpPr txBox="1"/>
          <p:nvPr/>
        </p:nvSpPr>
        <p:spPr>
          <a:xfrm>
            <a:off x="8403020" y="3026979"/>
            <a:ext cx="34132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ways to say "therefore":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故</a:t>
            </a:r>
            <a:r>
              <a:rPr lang="zh-CN" altLang="en-US" sz="2400" dirty="0"/>
              <a:t> </a:t>
            </a:r>
            <a:r>
              <a:rPr lang="en-US" altLang="zh-CN" sz="2400" dirty="0"/>
              <a:t>go (</a:t>
            </a:r>
            <a:r>
              <a:rPr lang="ko-KR" altLang="en-US" sz="2400" dirty="0"/>
              <a:t>고</a:t>
            </a:r>
            <a:r>
              <a:rPr lang="en-US" altLang="ko-KR" sz="2400" dirty="0"/>
              <a:t>) line 23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以</a:t>
            </a:r>
            <a:r>
              <a:rPr lang="zh-CN" altLang="en-US" sz="2400" dirty="0"/>
              <a:t> 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(</a:t>
            </a:r>
            <a:r>
              <a:rPr lang="ko-KR" altLang="en-US" sz="2400" dirty="0"/>
              <a:t>이</a:t>
            </a:r>
            <a:r>
              <a:rPr lang="en-US" altLang="ko-KR" sz="2400" dirty="0"/>
              <a:t>)</a:t>
            </a: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b="1" dirty="0"/>
              <a:t>乃</a:t>
            </a:r>
            <a:r>
              <a:rPr lang="zh-CN" altLang="en-US" sz="2400" dirty="0"/>
              <a:t> </a:t>
            </a:r>
            <a:r>
              <a:rPr lang="en-US" altLang="zh-CN" sz="2400" dirty="0"/>
              <a:t>nae (</a:t>
            </a:r>
            <a:r>
              <a:rPr lang="ko-KR" altLang="en-US" sz="2400" dirty="0"/>
              <a:t>내</a:t>
            </a:r>
            <a:r>
              <a:rPr lang="en-US" altLang="ko-KR" sz="2400" dirty="0"/>
              <a:t>)  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2221A-6EF1-5028-C88F-BDCA4BEA0867}"/>
              </a:ext>
            </a:extLst>
          </p:cNvPr>
          <p:cNvSpPr/>
          <p:nvPr/>
        </p:nvSpPr>
        <p:spPr>
          <a:xfrm>
            <a:off x="8174420" y="2948152"/>
            <a:ext cx="3413235" cy="271955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A2E7D1-142B-7F40-D478-7D7E7C26B229}"/>
              </a:ext>
            </a:extLst>
          </p:cNvPr>
          <p:cNvSpPr txBox="1"/>
          <p:nvPr/>
        </p:nvSpPr>
        <p:spPr>
          <a:xfrm>
            <a:off x="182880" y="124358"/>
            <a:ext cx="11711635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.16  	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(4.5)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BC182-BDF8-CE53-DD3B-3EED15BDFB38}"/>
              </a:ext>
            </a:extLst>
          </p:cNvPr>
          <p:cNvSpPr txBox="1"/>
          <p:nvPr/>
        </p:nvSpPr>
        <p:spPr>
          <a:xfrm>
            <a:off x="336814" y="859123"/>
            <a:ext cx="112710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菩薩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(bosal,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보살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 means "Bodhisattva".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薩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only occurs in Chinese as part of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菩薩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or as an abbreviation for it.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菩提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means "Bodhi", it can be pronounced either as "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moji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"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+mn-cs"/>
              </a:rPr>
              <a:t>모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지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), as in the Mantra, or as "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bori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" (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보리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), lines 17 &amp; 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many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23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two-character words in the Heart Sutra, and several of these appear more than once.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B33D-A649-77E3-8B2D-F14A2661FF32}"/>
              </a:ext>
            </a:extLst>
          </p:cNvPr>
          <p:cNvSpPr txBox="1"/>
          <p:nvPr/>
        </p:nvSpPr>
        <p:spPr>
          <a:xfrm>
            <a:off x="182880" y="2551033"/>
            <a:ext cx="12337474" cy="393659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摩訶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ma-ha;  "great"; Title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菩提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mo-ji/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bo-ri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;  "Bodhi"; lines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Mantra, 17, 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自在 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ja-jae;  "self-possessed";  line 1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菩薩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bo-sal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;  "Bodhisattva"; line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t>照見 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jo-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gyeon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;  perceive;  line 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一切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il-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che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; "all"; lines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3, 26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亦復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yeok-bu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; "also";  line 7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prstClr val="black"/>
                </a:solidFill>
                <a:highlight>
                  <a:srgbClr val="00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故空</a:t>
            </a:r>
            <a:r>
              <a:rPr lang="zh-CN" altLang="en-US" sz="28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altLang="zh-CN" sz="1400" b="1" dirty="0">
                <a:solidFill>
                  <a:prstClr val="black"/>
                </a:solidFill>
                <a:ea typeface="DengXian" panose="02010600030101010101" pitchFamily="2" charset="-122"/>
              </a:rPr>
              <a:t>shi go; "therefore"; line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乃至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nae-ji; "and so forth";  lines 13,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意識 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ui-shik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; "mano-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vijñāna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"; line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無明 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mu-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myeong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; "ignorance"; line 14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所得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so-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deuk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; "what is acquired"; line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薩埵 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sal-ta; "sattva";  line 17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罣礙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ga-ae; "hindrance";  lines 18,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恐怖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gong-po; "terrifying";  line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遠離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won-li; "far apart from";  line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顚倒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jeon-do; "distorted"; line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夢想 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mong-sang; "dream";  line 20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究竟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gu-gyeol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; "ultimate";  line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涅槃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yeol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-ban; "nirvana":  line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無上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</a:t>
            </a:r>
            <a:r>
              <a:rPr lang="en-US" altLang="zh-CN" sz="1400" dirty="0">
                <a:solidFill>
                  <a:prstClr val="black"/>
                </a:solidFill>
                <a:latin typeface="Calibri" panose="020F0502020204030204"/>
                <a:ea typeface="DengXian" panose="02010600030101010101" pitchFamily="2" charset="-122"/>
              </a:rPr>
              <a:t>  mu sang; "utmost"; line 25</a:t>
            </a: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能除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neung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-je; "take away"; line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眞實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jin-shil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DengXian" panose="02010600030101010101" pitchFamily="2" charset="-122"/>
                <a:cs typeface="+mn-cs"/>
              </a:rPr>
              <a:t>; "highest truth"; line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27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9284E0-7CD5-4D77-A4EE-FE2CB826FA96}"/>
              </a:ext>
            </a:extLst>
          </p:cNvPr>
          <p:cNvSpPr/>
          <p:nvPr/>
        </p:nvSpPr>
        <p:spPr>
          <a:xfrm>
            <a:off x="182880" y="2466109"/>
            <a:ext cx="11711635" cy="402151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60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608506-58E7-AFC0-EA19-99E70A04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Xuanzang's Heart Sutra in Sino-Korean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31D36-BFDC-A162-1194-519A3A553A70}"/>
              </a:ext>
            </a:extLst>
          </p:cNvPr>
          <p:cNvSpPr txBox="1"/>
          <p:nvPr/>
        </p:nvSpPr>
        <p:spPr>
          <a:xfrm>
            <a:off x="864066" y="605188"/>
            <a:ext cx="11711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摩 訶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般 若 波 羅 蜜 多 心 經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觀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自 在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 薩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行 深 般 若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乃 至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無 老 死 亦 無 老 死 盡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波 羅 蜜 多 時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照 見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五 蘊 皆 空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	 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苦 集 滅 道 無 智 亦 無 得 以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度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一 切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苦 厄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3	 	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所 得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故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 提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薩 埵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依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舍 利 子 色 不 異 空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4	 	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般 若 波 羅 蜜 多 故 心 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罣 礙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空 不 異 色 色 即 是 空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5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罣 礙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故 無 有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恐 怖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空 即 是 色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6	 		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遠 離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顚 倒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夢 想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究 竟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涅 槃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受 想 行 識 亦 復 如 是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7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三 世 諸 佛 依 般 若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舍 利 子 是 諸 法 空 相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8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波 羅 蜜 多 故 得 阿 耨 多 羅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不 生 不 滅 不 垢 不 淨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9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三 藐 三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 提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故 知 般 若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不 增 不 減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是 故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空 中 無 色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10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波 羅 蜜 多 是 大 神 呪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受 想 行 識 無 眼 耳 鼻 舌 身 意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11	 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是 大 明 呪 是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上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呪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色 聲 香 味 觸 法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12	 	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是 無 等 等 呪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能 除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一 切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苦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眼 界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乃 至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意 識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界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13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眞 實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不 虛 故 說 般 若 波 羅 蜜 多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明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亦 無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無 明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盡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14	 		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呪 即 說 呪 曰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揭 諦 揭 諦 波 羅 揭 諦 波 羅 僧 揭 諦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菩 提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娑 婆 訶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Mantra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26877-FA8F-498C-216A-240B75D21652}"/>
              </a:ext>
            </a:extLst>
          </p:cNvPr>
          <p:cNvSpPr txBox="1"/>
          <p:nvPr/>
        </p:nvSpPr>
        <p:spPr>
          <a:xfrm>
            <a:off x="166255" y="90055"/>
            <a:ext cx="1171103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7.17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(4.6)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		  			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6B6D9-0F88-7ED5-17CA-199D7E5C3AFC}"/>
              </a:ext>
            </a:extLst>
          </p:cNvPr>
          <p:cNvSpPr txBox="1"/>
          <p:nvPr/>
        </p:nvSpPr>
        <p:spPr>
          <a:xfrm>
            <a:off x="4495800" y="241761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character words in the Heart Sutra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304F8-0833-7E18-09E0-EE27C78B806F}"/>
              </a:ext>
            </a:extLst>
          </p:cNvPr>
          <p:cNvSpPr/>
          <p:nvPr/>
        </p:nvSpPr>
        <p:spPr>
          <a:xfrm>
            <a:off x="4495800" y="2417618"/>
            <a:ext cx="1475509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CFD07-3042-3676-07AB-46D86CBAF0BF}"/>
              </a:ext>
            </a:extLst>
          </p:cNvPr>
          <p:cNvSpPr txBox="1"/>
          <p:nvPr/>
        </p:nvSpPr>
        <p:spPr>
          <a:xfrm>
            <a:off x="4495800" y="241761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character words in the Heart Sutra</a:t>
            </a:r>
          </a:p>
        </p:txBody>
      </p:sp>
    </p:spTree>
    <p:extLst>
      <p:ext uri="{BB962C8B-B14F-4D97-AF65-F5344CB8AC3E}">
        <p14:creationId xmlns:p14="http://schemas.microsoft.com/office/powerpoint/2010/main" val="358863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D6DB9-DEA6-159F-693C-EA0514B1EE92}"/>
              </a:ext>
            </a:extLst>
          </p:cNvPr>
          <p:cNvSpPr txBox="1"/>
          <p:nvPr/>
        </p:nvSpPr>
        <p:spPr>
          <a:xfrm>
            <a:off x="543339" y="638006"/>
            <a:ext cx="1125681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Study tools:</a:t>
            </a:r>
          </a:p>
          <a:p>
            <a:endParaRPr lang="en-US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Slides from the classes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Class recordings on </a:t>
            </a:r>
            <a:r>
              <a:rPr lang="en-US" sz="2000" dirty="0" err="1">
                <a:hlinkClick r:id="rId3"/>
              </a:rPr>
              <a:t>youtube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Lesson Plans (with vocabulary list)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hlinkClick r:id="rId5"/>
              </a:rPr>
              <a:t>Memrise</a:t>
            </a:r>
            <a:r>
              <a:rPr lang="en-US" sz="2000" dirty="0">
                <a:hlinkClick r:id="rId5"/>
              </a:rPr>
              <a:t> course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Flashcards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"Writing the Ox" web application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Heart Sutra chant video</a:t>
            </a:r>
            <a:endParaRPr lang="en-US" sz="20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Practice Sheets (</a:t>
            </a:r>
            <a:r>
              <a:rPr lang="en-US" sz="2000" dirty="0">
                <a:hlinkClick r:id="rId9"/>
              </a:rPr>
              <a:t>purpleculture.net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Wiktionary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Digital Dictionary of Buddhism (</a:t>
            </a:r>
            <a:r>
              <a:rPr lang="en-US" sz="2000" dirty="0">
                <a:hlinkClick r:id="rId11"/>
              </a:rPr>
              <a:t>entry for </a:t>
            </a:r>
            <a:r>
              <a:rPr lang="zh-CN" altLang="en-US" sz="2000" dirty="0">
                <a:hlinkClick r:id="rId11"/>
              </a:rPr>
              <a:t>禪林</a:t>
            </a:r>
            <a:r>
              <a:rPr lang="en-US" altLang="zh-CN" sz="2000" dirty="0"/>
              <a:t>, "monastery")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HSK Academy (</a:t>
            </a:r>
            <a:r>
              <a:rPr lang="en-US" sz="2000" dirty="0">
                <a:hlinkClick r:id="rId12"/>
              </a:rPr>
              <a:t>entry for </a:t>
            </a:r>
            <a:r>
              <a:rPr lang="zh-CN" altLang="en-US" sz="2000" dirty="0">
                <a:hlinkClick r:id="rId12"/>
              </a:rPr>
              <a:t>夢想</a:t>
            </a:r>
            <a:r>
              <a:rPr lang="en-US" altLang="zh-CN" sz="2000" dirty="0"/>
              <a:t>, "dream")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Yellowbridge</a:t>
            </a:r>
            <a:r>
              <a:rPr lang="en-US" sz="2000" dirty="0"/>
              <a:t> (</a:t>
            </a:r>
            <a:r>
              <a:rPr lang="en-US" sz="2000" dirty="0">
                <a:hlinkClick r:id="rId13"/>
              </a:rPr>
              <a:t>entry for </a:t>
            </a:r>
            <a:r>
              <a:rPr lang="zh-CN" altLang="en-US" sz="2000" dirty="0">
                <a:hlinkClick r:id="rId13"/>
              </a:rPr>
              <a:t>是故</a:t>
            </a:r>
            <a:r>
              <a:rPr lang="en-US" altLang="zh-CN" sz="2000" dirty="0"/>
              <a:t>, "therefore")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Joon </a:t>
            </a:r>
            <a:r>
              <a:rPr lang="en-US" sz="2000" dirty="0" err="1"/>
              <a:t>Geem's</a:t>
            </a:r>
            <a:r>
              <a:rPr lang="en-US" sz="2000" dirty="0"/>
              <a:t> </a:t>
            </a:r>
            <a:r>
              <a:rPr lang="en-US" sz="2000" b="1" i="1" dirty="0">
                <a:hlinkClick r:id="rId14"/>
              </a:rPr>
              <a:t>Chinese Character Cognates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Paul W. Kroll's </a:t>
            </a:r>
            <a:r>
              <a:rPr lang="en-US" sz="2000" b="1" i="1" dirty="0">
                <a:hlinkClick r:id="rId15"/>
              </a:rPr>
              <a:t>A Student's Dictionary of Classical and Medieval Chinese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Bryan van Norden's</a:t>
            </a:r>
            <a:r>
              <a:rPr lang="en-US" sz="2000" b="1" i="1" dirty="0"/>
              <a:t> </a:t>
            </a:r>
            <a:r>
              <a:rPr lang="en-US" sz="2000" b="1" i="1" dirty="0">
                <a:hlinkClick r:id="rId16"/>
              </a:rPr>
              <a:t>Classical Chinese for Everyone</a:t>
            </a:r>
            <a:endParaRPr lang="en-US" sz="2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123B7-A7F0-A7C7-6BE0-7234A65906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48727" y="638006"/>
            <a:ext cx="5899934" cy="3694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A7749-07FE-8FBF-55DB-60D1ABC0C8B6}"/>
              </a:ext>
            </a:extLst>
          </p:cNvPr>
          <p:cNvSpPr txBox="1"/>
          <p:nvPr/>
        </p:nvSpPr>
        <p:spPr>
          <a:xfrm>
            <a:off x="102476" y="0"/>
            <a:ext cx="11893458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7.18  			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259200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87335E-C392-69B8-D266-CB1136D92B42}"/>
              </a:ext>
            </a:extLst>
          </p:cNvPr>
          <p:cNvSpPr txBox="1"/>
          <p:nvPr/>
        </p:nvSpPr>
        <p:spPr>
          <a:xfrm>
            <a:off x="1407141" y="1158296"/>
            <a:ext cx="89054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摩 訶 般 若 波 羅 蜜 多 心 經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觀 自 在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菩 薩 行 深 般 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乃 至 無 老 死 亦 無 老 死 盡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時 照 見 五 蘊 皆 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苦 集 滅 道 無 智 亦 無 得 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度 一 切 苦 厄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	 	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所 得 故 菩 提 薩 埵 依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舍 利 子 色 不 異 空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般 若 波 羅 蜜 多 故 心 無 罣 礙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空 不 異 色 色 即 是 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罣 礙 故 無 有 恐 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空 即 是 色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	 	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遠 離 顚 倒 夢 想 究 竟 涅 槃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受 想 行 識 亦 復 如 是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三 世 諸 佛 依 般 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舍 利 子 是 諸 法 空 相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故 得 阿 耨 多 羅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 生 不 滅 不 垢 不 淨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三 藐 三 菩 提 故 知 般 若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不 增 不 減 是 故 空 中 無 色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波 羅 蜜 多 是 大 神 呪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受 想 行 識 無 眼 耳 鼻 舌 身 意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11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是 大 明 呪 是 無 上 呪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色 聲 香 味 觸 法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12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是 無 等 等 呪 能 除 一 切 苦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眼 界 乃 至 無 意 識 界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13	 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眞 實 不 虛 故 說 般 若 波 羅 蜜 多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無 無 明 亦 無 無 明 盡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14	 		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呪 即 說 呪 曰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揭 諦 揭 諦 波 羅 揭 諦 波 羅 僧 揭 諦 菩 提 娑 婆 訶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Mantra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C8BF1-3E19-73C0-99A6-F0C14504052B}"/>
              </a:ext>
            </a:extLst>
          </p:cNvPr>
          <p:cNvSpPr txBox="1"/>
          <p:nvPr/>
        </p:nvSpPr>
        <p:spPr>
          <a:xfrm>
            <a:off x="5001793" y="1187072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A0BCC0-F6BC-AA4C-2CDA-2F5D55639C1A}"/>
              </a:ext>
            </a:extLst>
          </p:cNvPr>
          <p:cNvSpPr txBox="1"/>
          <p:nvPr/>
        </p:nvSpPr>
        <p:spPr>
          <a:xfrm>
            <a:off x="7463384" y="586727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1297D2-BBC7-3D12-D0DD-CA6EB73A2BBF}"/>
              </a:ext>
            </a:extLst>
          </p:cNvPr>
          <p:cNvSpPr txBox="1"/>
          <p:nvPr/>
        </p:nvSpPr>
        <p:spPr>
          <a:xfrm>
            <a:off x="4468393" y="5025579"/>
            <a:ext cx="131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7-9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468D4-3E64-9F2C-AC4A-845F2E669511}"/>
              </a:ext>
            </a:extLst>
          </p:cNvPr>
          <p:cNvSpPr txBox="1"/>
          <p:nvPr/>
        </p:nvSpPr>
        <p:spPr>
          <a:xfrm>
            <a:off x="9620176" y="1906998"/>
            <a:ext cx="138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7-9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2694F-C962-3916-0DCB-E51347A5ECF5}"/>
              </a:ext>
            </a:extLst>
          </p:cNvPr>
          <p:cNvSpPr txBox="1"/>
          <p:nvPr/>
        </p:nvSpPr>
        <p:spPr>
          <a:xfrm>
            <a:off x="4110583" y="3031750"/>
            <a:ext cx="138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4-6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22BB7-5E9E-9DAB-3D77-14013CE06968}"/>
              </a:ext>
            </a:extLst>
          </p:cNvPr>
          <p:cNvSpPr txBox="1"/>
          <p:nvPr/>
        </p:nvSpPr>
        <p:spPr>
          <a:xfrm>
            <a:off x="9212671" y="4173426"/>
            <a:ext cx="154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Months 10-12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BDBB-B2E5-AA04-0C76-98F0E27ECC9D}"/>
              </a:ext>
            </a:extLst>
          </p:cNvPr>
          <p:cNvSpPr txBox="1"/>
          <p:nvPr/>
        </p:nvSpPr>
        <p:spPr>
          <a:xfrm>
            <a:off x="180248" y="159441"/>
            <a:ext cx="11807371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.1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Seven)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8CE81F-7BD9-9A47-6EAB-D15CC38FE47A}"/>
              </a:ext>
            </a:extLst>
          </p:cNvPr>
          <p:cNvSpPr txBox="1"/>
          <p:nvPr/>
        </p:nvSpPr>
        <p:spPr>
          <a:xfrm>
            <a:off x="2962965" y="366481"/>
            <a:ext cx="3052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Big 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A58B11-DBC1-4388-1FFD-9ABA513D23FF}"/>
              </a:ext>
            </a:extLst>
          </p:cNvPr>
          <p:cNvSpPr/>
          <p:nvPr/>
        </p:nvSpPr>
        <p:spPr>
          <a:xfrm>
            <a:off x="2962965" y="418353"/>
            <a:ext cx="2697606" cy="5329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094026-7695-6D33-182A-0F4260E6BF90}"/>
              </a:ext>
            </a:extLst>
          </p:cNvPr>
          <p:cNvSpPr txBox="1"/>
          <p:nvPr/>
        </p:nvSpPr>
        <p:spPr>
          <a:xfrm>
            <a:off x="668382" y="5060949"/>
            <a:ext cx="641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8CC9BBF-9743-642D-3D6E-EE85AD1FA978}"/>
              </a:ext>
            </a:extLst>
          </p:cNvPr>
          <p:cNvSpPr/>
          <p:nvPr/>
        </p:nvSpPr>
        <p:spPr>
          <a:xfrm>
            <a:off x="616314" y="4472356"/>
            <a:ext cx="790827" cy="244914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AB3BB4-0C83-CFB7-21DE-9DF1B1DD1A53}"/>
              </a:ext>
            </a:extLst>
          </p:cNvPr>
          <p:cNvSpPr/>
          <p:nvPr/>
        </p:nvSpPr>
        <p:spPr>
          <a:xfrm>
            <a:off x="668381" y="5049839"/>
            <a:ext cx="64102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C7093-F055-5E13-02C7-2165B3E729A1}"/>
              </a:ext>
            </a:extLst>
          </p:cNvPr>
          <p:cNvSpPr txBox="1"/>
          <p:nvPr/>
        </p:nvSpPr>
        <p:spPr>
          <a:xfrm>
            <a:off x="1451144" y="1245476"/>
            <a:ext cx="94901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士 </a:t>
            </a:r>
            <a:r>
              <a:rPr lang="zh-CN" altLang="en-US" sz="9600" b="1" i="0" dirty="0">
                <a:solidFill>
                  <a:srgbClr val="20212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土 王 主 工 千 十 丁 下 上 凵 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冂 匚</a:t>
            </a:r>
            <a:endParaRPr lang="en-US" sz="9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5D250-CD12-A657-A5E7-8B806264314A}"/>
              </a:ext>
            </a:extLst>
          </p:cNvPr>
          <p:cNvSpPr txBox="1"/>
          <p:nvPr/>
        </p:nvSpPr>
        <p:spPr>
          <a:xfrm>
            <a:off x="275896" y="102476"/>
            <a:ext cx="1180048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7.19  			  			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27604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635FA6-22B6-4FB1-E72F-ACFE45307675}"/>
              </a:ext>
            </a:extLst>
          </p:cNvPr>
          <p:cNvSpPr txBox="1"/>
          <p:nvPr/>
        </p:nvSpPr>
        <p:spPr>
          <a:xfrm>
            <a:off x="357809" y="805070"/>
            <a:ext cx="9901482" cy="548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不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不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減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是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空 中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 受 想 行 識 無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眼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舌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身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 色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聲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香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味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觸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All the new characters and components for Lesson Seven: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 New characters: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增減故無眼耳鼻身意聲香味觸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 New components: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咸攵卌川艮畀丌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殸声士未角蜀用月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Two extras: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念 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4CF1E-D7DC-8B64-5661-619D8A8E9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61" y="555812"/>
            <a:ext cx="1225280" cy="5150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86119-4BB9-4489-917D-431BF68C1953}"/>
              </a:ext>
            </a:extLst>
          </p:cNvPr>
          <p:cNvSpPr txBox="1"/>
          <p:nvPr/>
        </p:nvSpPr>
        <p:spPr>
          <a:xfrm>
            <a:off x="9242612" y="5706092"/>
            <a:ext cx="270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左手指月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"Left hand pointing to the moon"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https://www.youtube.com/watch?v=X3eaNYPeCOs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7BD6A-0F7A-4285-0276-F5C79A6DFDAE}"/>
              </a:ext>
            </a:extLst>
          </p:cNvPr>
          <p:cNvSpPr txBox="1"/>
          <p:nvPr/>
        </p:nvSpPr>
        <p:spPr>
          <a:xfrm>
            <a:off x="124690" y="0"/>
            <a:ext cx="1194261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7.2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326595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6DBB49-6D2C-39E0-03BC-8C9E17C1EA41}"/>
              </a:ext>
            </a:extLst>
          </p:cNvPr>
          <p:cNvSpPr txBox="1"/>
          <p:nvPr/>
        </p:nvSpPr>
        <p:spPr>
          <a:xfrm>
            <a:off x="484910" y="831273"/>
            <a:ext cx="11513128" cy="5632311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jeung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증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increase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減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gam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감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decrease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故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고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therefore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無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mu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무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no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眼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안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eye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耳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이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ear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鼻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비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nose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身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shin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신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body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意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의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mind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聲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seong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성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sound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香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hyang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힝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smell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味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미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taste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觸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chok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촉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touch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咸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ham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함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all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攵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bok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복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hit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卌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ship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십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forty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川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cheon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천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river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艮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gan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간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stopping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畀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비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give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丌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ko-KR" altLang="en-US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기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table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殸</a:t>
            </a:r>
            <a:r>
              <a:rPr lang="en-US" altLang="zh-CN" sz="36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seong (</a:t>
            </a:r>
            <a:r>
              <a:rPr lang="ko-KR" altLang="en-US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성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enemy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声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seong 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ko-KR" altLang="en-US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성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voice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士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사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scholar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未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미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have not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角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gak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각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horn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蜀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chok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촉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Sichuan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用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yong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ko-KR" altLang="en-US" b="1" dirty="0">
                <a:solidFill>
                  <a:prstClr val="black"/>
                </a:solidFill>
                <a:latin typeface="+mj-ea"/>
                <a:ea typeface="+mj-ea"/>
                <a:cs typeface="Times New Roman" panose="02020603050405020304" pitchFamily="18" charset="0"/>
              </a:rPr>
              <a:t>용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ko-KR" altLang="en-US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 use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月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wol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울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moon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念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yeom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염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attention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181"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金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geum 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금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gold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9E939-A7D8-5E4B-EE44-C444BDB0BCDF}"/>
              </a:ext>
            </a:extLst>
          </p:cNvPr>
          <p:cNvSpPr txBox="1"/>
          <p:nvPr/>
        </p:nvSpPr>
        <p:spPr>
          <a:xfrm>
            <a:off x="166253" y="117763"/>
            <a:ext cx="1202574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7.3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</p:spTree>
    <p:extLst>
      <p:ext uri="{BB962C8B-B14F-4D97-AF65-F5344CB8AC3E}">
        <p14:creationId xmlns:p14="http://schemas.microsoft.com/office/powerpoint/2010/main" val="307293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9D63D-5432-E4AC-6686-942799A4D7B1}"/>
              </a:ext>
            </a:extLst>
          </p:cNvPr>
          <p:cNvSpPr txBox="1"/>
          <p:nvPr/>
        </p:nvSpPr>
        <p:spPr>
          <a:xfrm>
            <a:off x="209227" y="666427"/>
            <a:ext cx="11383505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增         増                  減               故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zh-CN" altLang="en-US" sz="4400" b="1" dirty="0"/>
              <a:t>土   曾     土   曽              氵  咸             古      攵</a:t>
            </a:r>
            <a:endParaRPr lang="en-US" altLang="zh-CN" sz="4400" b="1" dirty="0"/>
          </a:p>
          <a:p>
            <a:pPr>
              <a:spcAft>
                <a:spcPts val="1400"/>
              </a:spcAft>
            </a:pPr>
            <a:r>
              <a:rPr lang="zh-CN" altLang="en-US" sz="4400" b="1" dirty="0"/>
              <a:t>                   丷  田  日          戌     口     十  口</a:t>
            </a:r>
            <a:endParaRPr lang="en-US" altLang="zh-CN" sz="4400" b="1" dirty="0"/>
          </a:p>
          <a:p>
            <a:pPr>
              <a:spcAft>
                <a:spcPts val="1400"/>
              </a:spcAft>
            </a:pPr>
            <a:r>
              <a:rPr lang="zh-CN" altLang="en-US" sz="3600" b="1" dirty="0"/>
              <a:t>                                                    丿 一  </a:t>
            </a:r>
            <a:r>
              <a:rPr lang="zh-CN" altLang="en-US" sz="4400" b="1" dirty="0"/>
              <a:t>戈</a:t>
            </a:r>
            <a:endParaRPr lang="en-US" altLang="zh-CN" sz="4400" b="1" dirty="0"/>
          </a:p>
          <a:p>
            <a:pPr>
              <a:spcAft>
                <a:spcPts val="1400"/>
              </a:spcAft>
            </a:pPr>
            <a:r>
              <a:rPr lang="en-US" altLang="zh-CN" sz="4400" b="1" dirty="0"/>
              <a:t>                                               </a:t>
            </a:r>
            <a:r>
              <a:rPr lang="zh-CN" altLang="en-US" sz="4400" b="1" dirty="0"/>
              <a:t>弋  丿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6AE68-2D91-A08E-153D-F5BF7BAAE20C}"/>
              </a:ext>
            </a:extLst>
          </p:cNvPr>
          <p:cNvSpPr txBox="1"/>
          <p:nvPr/>
        </p:nvSpPr>
        <p:spPr>
          <a:xfrm>
            <a:off x="339292" y="3881719"/>
            <a:ext cx="5980826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zh-CN" altLang="en-US" sz="1600" b="1" dirty="0">
                <a:highlight>
                  <a:srgbClr val="FFFF00"/>
                </a:highlight>
              </a:rPr>
              <a:t>增</a:t>
            </a:r>
            <a:r>
              <a:rPr lang="zh-CN" altLang="en-US" sz="1600" dirty="0"/>
              <a:t>  </a:t>
            </a:r>
            <a:r>
              <a:rPr lang="en-US" altLang="zh-CN" sz="1600" dirty="0"/>
              <a:t>j</a:t>
            </a:r>
            <a:r>
              <a:rPr lang="en-US" sz="1600" dirty="0"/>
              <a:t>eung (</a:t>
            </a:r>
            <a:r>
              <a:rPr lang="ko-KR" altLang="en-US" sz="1600" dirty="0"/>
              <a:t>증</a:t>
            </a:r>
            <a:r>
              <a:rPr lang="en-US" altLang="ko-KR" sz="1600" dirty="0"/>
              <a:t>)  increase</a:t>
            </a:r>
          </a:p>
          <a:p>
            <a:r>
              <a:rPr lang="zh-CN" altLang="en-US" sz="1600" dirty="0"/>
              <a:t>土  </a:t>
            </a:r>
            <a:r>
              <a:rPr lang="en-US" altLang="zh-CN" sz="1600" dirty="0"/>
              <a:t>to (</a:t>
            </a:r>
            <a:r>
              <a:rPr lang="ko-KR" altLang="en-US" sz="1600" dirty="0"/>
              <a:t>토</a:t>
            </a:r>
            <a:r>
              <a:rPr lang="en-US" altLang="ko-KR" sz="1600" dirty="0"/>
              <a:t>)  earth</a:t>
            </a:r>
            <a:endParaRPr lang="en-US" altLang="zh-CN" sz="1600" dirty="0"/>
          </a:p>
          <a:p>
            <a:r>
              <a:rPr lang="zh-CN" altLang="en-US" sz="1600" dirty="0"/>
              <a:t>曾  曽  </a:t>
            </a:r>
            <a:r>
              <a:rPr lang="en-US" altLang="zh-CN" sz="1600" dirty="0"/>
              <a:t> jeung (</a:t>
            </a:r>
            <a:r>
              <a:rPr lang="ko-KR" altLang="en-US" sz="1600" dirty="0"/>
              <a:t>증</a:t>
            </a:r>
            <a:r>
              <a:rPr lang="en-US" altLang="ko-KR" sz="1600" dirty="0"/>
              <a:t>)  great</a:t>
            </a:r>
            <a:endParaRPr lang="en-US" altLang="zh-CN" sz="1600" dirty="0"/>
          </a:p>
          <a:p>
            <a:r>
              <a:rPr lang="zh-CN" altLang="en-US" sz="1600" dirty="0"/>
              <a:t>丷  </a:t>
            </a:r>
            <a:r>
              <a:rPr lang="en-US" altLang="zh-CN" sz="1600" dirty="0"/>
              <a:t>pal (</a:t>
            </a:r>
            <a:r>
              <a:rPr lang="ko-KR" altLang="en-US" sz="1600" dirty="0"/>
              <a:t>팔</a:t>
            </a:r>
            <a:r>
              <a:rPr lang="en-US" altLang="ko-KR" sz="1600" dirty="0"/>
              <a:t>)  eight</a:t>
            </a:r>
            <a:endParaRPr lang="en-US" altLang="zh-CN" sz="1600" dirty="0"/>
          </a:p>
          <a:p>
            <a:r>
              <a:rPr lang="zh-CN" altLang="en-US" sz="1600" dirty="0"/>
              <a:t>田  </a:t>
            </a:r>
            <a:r>
              <a:rPr lang="en-US" altLang="zh-CN" sz="1600" dirty="0"/>
              <a:t>jeon (</a:t>
            </a:r>
            <a:r>
              <a:rPr lang="ko-KR" altLang="en-US" sz="1600" dirty="0"/>
              <a:t>전</a:t>
            </a:r>
            <a:r>
              <a:rPr lang="en-US" altLang="ko-KR" sz="1600" dirty="0"/>
              <a:t>)   field</a:t>
            </a:r>
            <a:endParaRPr lang="en-US" altLang="zh-CN" sz="1600" dirty="0"/>
          </a:p>
          <a:p>
            <a:r>
              <a:rPr lang="zh-CN" altLang="en-US" sz="1600" dirty="0"/>
              <a:t>日  </a:t>
            </a:r>
            <a:r>
              <a:rPr lang="en-US" altLang="zh-CN" sz="1600" dirty="0"/>
              <a:t>il (</a:t>
            </a:r>
            <a:r>
              <a:rPr lang="ko-KR" altLang="en-US" sz="1600" dirty="0"/>
              <a:t>일</a:t>
            </a:r>
            <a:r>
              <a:rPr lang="en-US" altLang="ko-KR" sz="1600" dirty="0"/>
              <a:t>)  sun</a:t>
            </a:r>
            <a:endParaRPr lang="en-US" altLang="zh-CN" sz="1600" dirty="0"/>
          </a:p>
          <a:p>
            <a:r>
              <a:rPr lang="zh-CN" altLang="en-US" sz="1600" b="1" dirty="0">
                <a:highlight>
                  <a:srgbClr val="FFFF00"/>
                </a:highlight>
              </a:rPr>
              <a:t>減</a:t>
            </a:r>
            <a:r>
              <a:rPr lang="zh-CN" altLang="en-US" sz="1600" dirty="0"/>
              <a:t>  </a:t>
            </a:r>
            <a:r>
              <a:rPr lang="en-US" altLang="zh-CN" sz="1600" dirty="0"/>
              <a:t>gam (</a:t>
            </a:r>
            <a:r>
              <a:rPr lang="ko-KR" altLang="en-US" sz="1600" dirty="0"/>
              <a:t>감</a:t>
            </a:r>
            <a:r>
              <a:rPr lang="en-US" altLang="ko-KR" sz="1600" dirty="0"/>
              <a:t>)   decrease</a:t>
            </a:r>
            <a:endParaRPr lang="en-US" altLang="zh-CN" sz="1600" dirty="0"/>
          </a:p>
          <a:p>
            <a:r>
              <a:rPr lang="zh-CN" altLang="en-US" sz="1600" dirty="0"/>
              <a:t>氵  </a:t>
            </a:r>
            <a:r>
              <a:rPr lang="en-US" altLang="zh-CN" sz="1600" dirty="0" err="1"/>
              <a:t>su</a:t>
            </a:r>
            <a:r>
              <a:rPr lang="en-US" altLang="zh-CN" sz="1600" dirty="0"/>
              <a:t>  (</a:t>
            </a:r>
            <a:r>
              <a:rPr lang="ko-KR" altLang="en-US" sz="1600" dirty="0"/>
              <a:t>수</a:t>
            </a:r>
            <a:r>
              <a:rPr lang="en-US" altLang="ko-KR" sz="1600" dirty="0"/>
              <a:t>)  water</a:t>
            </a:r>
            <a:endParaRPr lang="en-US" altLang="zh-CN" sz="1600" dirty="0"/>
          </a:p>
          <a:p>
            <a:r>
              <a:rPr lang="zh-CN" altLang="en-US" sz="1600" dirty="0"/>
              <a:t>咸  </a:t>
            </a:r>
            <a:r>
              <a:rPr lang="en-US" altLang="zh-CN" sz="1600" dirty="0"/>
              <a:t>ham (</a:t>
            </a:r>
            <a:r>
              <a:rPr lang="ko-KR" altLang="en-US" sz="1600" dirty="0"/>
              <a:t>험</a:t>
            </a:r>
            <a:r>
              <a:rPr lang="en-US" altLang="ko-KR" sz="1600" dirty="0"/>
              <a:t>) all, completely</a:t>
            </a:r>
            <a:endParaRPr lang="en-US" altLang="zh-CN" sz="1600" dirty="0"/>
          </a:p>
          <a:p>
            <a:r>
              <a:rPr lang="zh-CN" altLang="en-US" sz="1600" dirty="0"/>
              <a:t>戌  </a:t>
            </a:r>
            <a:r>
              <a:rPr lang="en-US" altLang="zh-CN" sz="1600" dirty="0" err="1"/>
              <a:t>sul</a:t>
            </a:r>
            <a:r>
              <a:rPr lang="en-US" altLang="zh-CN" sz="1600" dirty="0"/>
              <a:t> (</a:t>
            </a:r>
            <a:r>
              <a:rPr lang="ko-KR" altLang="en-US" sz="1600" dirty="0"/>
              <a:t>술</a:t>
            </a:r>
            <a:r>
              <a:rPr lang="en-US" altLang="ko-KR" sz="1600" dirty="0"/>
              <a:t>)  dog (zodiac)</a:t>
            </a:r>
            <a:endParaRPr lang="en-US" altLang="zh-CN" sz="1600" dirty="0"/>
          </a:p>
          <a:p>
            <a:r>
              <a:rPr lang="zh-CN" altLang="en-US" sz="1600" dirty="0"/>
              <a:t>口  </a:t>
            </a:r>
            <a:r>
              <a:rPr lang="en-US" altLang="zh-CN" sz="1600" dirty="0" err="1"/>
              <a:t>gu</a:t>
            </a:r>
            <a:r>
              <a:rPr lang="en-US" altLang="zh-CN" sz="1600" dirty="0"/>
              <a:t> (</a:t>
            </a:r>
            <a:r>
              <a:rPr lang="ko-KR" altLang="en-US" sz="1600" dirty="0"/>
              <a:t>구</a:t>
            </a:r>
            <a:r>
              <a:rPr lang="en-US" altLang="ko-KR" sz="1600" dirty="0"/>
              <a:t>)  mouth</a:t>
            </a:r>
            <a:endParaRPr lang="zh-CN" altLang="en-US" sz="1600" dirty="0"/>
          </a:p>
          <a:p>
            <a:r>
              <a:rPr lang="zh-CN" altLang="en-US" sz="1600" dirty="0"/>
              <a:t>丿  </a:t>
            </a:r>
            <a:r>
              <a:rPr lang="en-US" altLang="zh-CN" sz="1600" dirty="0" err="1"/>
              <a:t>byeol</a:t>
            </a:r>
            <a:r>
              <a:rPr lang="en-US" altLang="zh-CN" sz="1600" dirty="0"/>
              <a:t> (</a:t>
            </a:r>
            <a:r>
              <a:rPr lang="ko-KR" altLang="en-US" sz="1600" dirty="0"/>
              <a:t>별</a:t>
            </a:r>
            <a:r>
              <a:rPr lang="en-US" altLang="ko-KR" sz="1600" dirty="0"/>
              <a:t>)  slash</a:t>
            </a:r>
            <a:endParaRPr lang="en-US" altLang="zh-CN" sz="1600" dirty="0"/>
          </a:p>
          <a:p>
            <a:r>
              <a:rPr lang="zh-CN" altLang="en-US" sz="1600" dirty="0"/>
              <a:t>一   </a:t>
            </a:r>
            <a:r>
              <a:rPr lang="en-US" altLang="zh-CN" sz="1600" dirty="0"/>
              <a:t>il (</a:t>
            </a:r>
            <a:r>
              <a:rPr lang="ko-KR" altLang="en-US" sz="1600" dirty="0"/>
              <a:t>일</a:t>
            </a:r>
            <a:r>
              <a:rPr lang="en-US" altLang="ko-KR" sz="1600" dirty="0"/>
              <a:t>)  one</a:t>
            </a:r>
            <a:endParaRPr lang="en-US" altLang="zh-CN" sz="1600" dirty="0"/>
          </a:p>
          <a:p>
            <a:r>
              <a:rPr lang="zh-CN" altLang="en-US" sz="1600" dirty="0"/>
              <a:t>戈</a:t>
            </a:r>
            <a:r>
              <a:rPr lang="en-US" altLang="zh-CN" sz="1600" dirty="0"/>
              <a:t>   </a:t>
            </a:r>
            <a:r>
              <a:rPr lang="en-US" altLang="zh-CN" sz="1600" dirty="0" err="1"/>
              <a:t>gwa</a:t>
            </a:r>
            <a:r>
              <a:rPr lang="en-US" altLang="zh-CN" sz="1600" dirty="0"/>
              <a:t> (</a:t>
            </a:r>
            <a:r>
              <a:rPr lang="ko-KR" altLang="en-US" sz="1600" dirty="0"/>
              <a:t>과</a:t>
            </a:r>
            <a:r>
              <a:rPr lang="en-US" altLang="ko-KR" sz="1600" dirty="0"/>
              <a:t>)  halberd</a:t>
            </a:r>
            <a:endParaRPr lang="zh-CN" altLang="en-US" sz="1600" dirty="0"/>
          </a:p>
          <a:p>
            <a:r>
              <a:rPr lang="zh-CN" altLang="en-US" sz="1600" dirty="0"/>
              <a:t>弋  </a:t>
            </a:r>
            <a:r>
              <a:rPr lang="en-US" altLang="zh-CN" sz="1600" dirty="0" err="1"/>
              <a:t>ik</a:t>
            </a:r>
            <a:r>
              <a:rPr lang="en-US" altLang="zh-CN" sz="1600" dirty="0"/>
              <a:t> (</a:t>
            </a:r>
            <a:r>
              <a:rPr lang="ko-KR" altLang="en-US" sz="1600" dirty="0"/>
              <a:t>익</a:t>
            </a:r>
            <a:r>
              <a:rPr lang="en-US" altLang="ko-KR" sz="1600" dirty="0"/>
              <a:t>)  arrow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r>
              <a:rPr lang="zh-CN" altLang="en-US" sz="1600" b="1" dirty="0">
                <a:highlight>
                  <a:srgbClr val="FFFF00"/>
                </a:highlight>
              </a:rPr>
              <a:t>故</a:t>
            </a:r>
            <a:r>
              <a:rPr lang="zh-CN" altLang="en-US" sz="1600" dirty="0"/>
              <a:t>  </a:t>
            </a:r>
            <a:r>
              <a:rPr lang="en-US" altLang="zh-CN" sz="1600" dirty="0"/>
              <a:t>go (</a:t>
            </a:r>
            <a:r>
              <a:rPr lang="ko-KR" altLang="en-US" sz="1600" dirty="0"/>
              <a:t>고</a:t>
            </a:r>
            <a:r>
              <a:rPr lang="en-US" altLang="ko-KR" sz="1600" dirty="0"/>
              <a:t>)  therefore</a:t>
            </a:r>
            <a:endParaRPr lang="en-US" altLang="zh-CN" sz="1600" dirty="0"/>
          </a:p>
          <a:p>
            <a:r>
              <a:rPr lang="zh-CN" altLang="en-US" sz="1600" dirty="0"/>
              <a:t>古  </a:t>
            </a:r>
            <a:r>
              <a:rPr lang="en-US" altLang="zh-CN" sz="1600" dirty="0"/>
              <a:t>go (</a:t>
            </a:r>
            <a:r>
              <a:rPr lang="ko-KR" altLang="en-US" sz="1600" dirty="0"/>
              <a:t>고</a:t>
            </a:r>
            <a:r>
              <a:rPr lang="en-US" altLang="ko-KR" sz="1600" dirty="0"/>
              <a:t>)  old</a:t>
            </a:r>
          </a:p>
          <a:p>
            <a:r>
              <a:rPr lang="zh-CN" altLang="en-US" sz="1600" dirty="0"/>
              <a:t>攵 </a:t>
            </a:r>
            <a:r>
              <a:rPr lang="en-US" altLang="zh-CN" sz="1600" dirty="0" err="1"/>
              <a:t>bok</a:t>
            </a:r>
            <a:r>
              <a:rPr lang="en-US" altLang="zh-CN" sz="1600" dirty="0"/>
              <a:t> (</a:t>
            </a:r>
            <a:r>
              <a:rPr lang="ko-KR" altLang="en-US" sz="1600" dirty="0"/>
              <a:t>복</a:t>
            </a:r>
            <a:r>
              <a:rPr lang="en-US" altLang="ko-KR" sz="1600" dirty="0"/>
              <a:t>)</a:t>
            </a:r>
            <a:r>
              <a:rPr lang="zh-CN" altLang="en-US" sz="1600" dirty="0"/>
              <a:t>  </a:t>
            </a:r>
            <a:r>
              <a:rPr lang="en-US" altLang="zh-CN" sz="1600" dirty="0"/>
              <a:t>hit</a:t>
            </a:r>
            <a:r>
              <a:rPr lang="zh-CN" altLang="en-US" sz="1600" dirty="0"/>
              <a:t>             </a:t>
            </a:r>
            <a:r>
              <a:rPr lang="en-US" altLang="ko-KR" sz="1600" dirty="0"/>
              <a:t> </a:t>
            </a:r>
            <a:endParaRPr lang="en-US" altLang="zh-CN" sz="1600" dirty="0"/>
          </a:p>
          <a:p>
            <a:r>
              <a:rPr lang="zh-CN" altLang="en-US" sz="1600" dirty="0"/>
              <a:t>十  </a:t>
            </a:r>
            <a:r>
              <a:rPr lang="en-US" altLang="zh-CN" sz="1600" dirty="0" err="1"/>
              <a:t>shib</a:t>
            </a:r>
            <a:r>
              <a:rPr lang="en-US" altLang="zh-CN" sz="1600" dirty="0"/>
              <a:t> (</a:t>
            </a:r>
            <a:r>
              <a:rPr lang="ko-KR" altLang="en-US" sz="1600" dirty="0"/>
              <a:t>십</a:t>
            </a:r>
            <a:r>
              <a:rPr lang="en-US" altLang="ko-KR" sz="1600" dirty="0"/>
              <a:t>)  ten</a:t>
            </a:r>
            <a:endParaRPr lang="en-US" altLang="zh-CN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23CBF-B22A-6FC2-1296-542985D78C59}"/>
              </a:ext>
            </a:extLst>
          </p:cNvPr>
          <p:cNvSpPr/>
          <p:nvPr/>
        </p:nvSpPr>
        <p:spPr>
          <a:xfrm>
            <a:off x="339292" y="3765175"/>
            <a:ext cx="4967814" cy="2752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25709-FE2F-937C-4CDD-6B2337B86B66}"/>
              </a:ext>
            </a:extLst>
          </p:cNvPr>
          <p:cNvSpPr txBox="1"/>
          <p:nvPr/>
        </p:nvSpPr>
        <p:spPr>
          <a:xfrm>
            <a:off x="1192307" y="684357"/>
            <a:ext cx="73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796AF-6B10-3889-F9E7-F16453504D17}"/>
              </a:ext>
            </a:extLst>
          </p:cNvPr>
          <p:cNvSpPr txBox="1"/>
          <p:nvPr/>
        </p:nvSpPr>
        <p:spPr>
          <a:xfrm>
            <a:off x="6849036" y="684357"/>
            <a:ext cx="5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3AC39-FD3B-23C5-7762-AD62F2790837}"/>
              </a:ext>
            </a:extLst>
          </p:cNvPr>
          <p:cNvSpPr txBox="1"/>
          <p:nvPr/>
        </p:nvSpPr>
        <p:spPr>
          <a:xfrm>
            <a:off x="9780494" y="684357"/>
            <a:ext cx="77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A1BE7-816E-AEE6-0BF1-74268D47139E}"/>
              </a:ext>
            </a:extLst>
          </p:cNvPr>
          <p:cNvSpPr txBox="1"/>
          <p:nvPr/>
        </p:nvSpPr>
        <p:spPr>
          <a:xfrm>
            <a:off x="6983506" y="1619525"/>
            <a:ext cx="5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F6659-7318-F534-2BE7-D97EEA914C6E}"/>
              </a:ext>
            </a:extLst>
          </p:cNvPr>
          <p:cNvSpPr txBox="1"/>
          <p:nvPr/>
        </p:nvSpPr>
        <p:spPr>
          <a:xfrm>
            <a:off x="10470776" y="1621810"/>
            <a:ext cx="77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DD7C8-6F6A-7885-3AA4-73BF1426C9DA}"/>
              </a:ext>
            </a:extLst>
          </p:cNvPr>
          <p:cNvSpPr txBox="1"/>
          <p:nvPr/>
        </p:nvSpPr>
        <p:spPr>
          <a:xfrm>
            <a:off x="257926" y="2348360"/>
            <a:ext cx="682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90(3)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30042-1802-0005-9605-81B92B415ABC}"/>
              </a:ext>
            </a:extLst>
          </p:cNvPr>
          <p:cNvSpPr txBox="1"/>
          <p:nvPr/>
        </p:nvSpPr>
        <p:spPr>
          <a:xfrm>
            <a:off x="1169894" y="2353819"/>
            <a:ext cx="7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76(3)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02BE0-3C4E-3A27-FA33-F9D6373646C6}"/>
              </a:ext>
            </a:extLst>
          </p:cNvPr>
          <p:cNvSpPr txBox="1"/>
          <p:nvPr/>
        </p:nvSpPr>
        <p:spPr>
          <a:xfrm>
            <a:off x="5226423" y="1935519"/>
            <a:ext cx="770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24(1)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C47D5-F06E-636A-0871-5EA72781D3A3}"/>
              </a:ext>
            </a:extLst>
          </p:cNvPr>
          <p:cNvSpPr txBox="1"/>
          <p:nvPr/>
        </p:nvSpPr>
        <p:spPr>
          <a:xfrm>
            <a:off x="9193305" y="1679483"/>
            <a:ext cx="1174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134(5)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55A83-7225-F708-93DE-8CC8227E16D0}"/>
              </a:ext>
            </a:extLst>
          </p:cNvPr>
          <p:cNvSpPr txBox="1"/>
          <p:nvPr/>
        </p:nvSpPr>
        <p:spPr>
          <a:xfrm>
            <a:off x="2680447" y="3092825"/>
            <a:ext cx="806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75(3)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8DF93-5A71-7D82-8E88-E41D305CBDCE}"/>
              </a:ext>
            </a:extLst>
          </p:cNvPr>
          <p:cNvSpPr txBox="1"/>
          <p:nvPr/>
        </p:nvSpPr>
        <p:spPr>
          <a:xfrm>
            <a:off x="3397623" y="313336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144(5)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78695C-BDA2-AA36-8BCD-BCF3E4F78921}"/>
              </a:ext>
            </a:extLst>
          </p:cNvPr>
          <p:cNvSpPr txBox="1"/>
          <p:nvPr/>
        </p:nvSpPr>
        <p:spPr>
          <a:xfrm>
            <a:off x="4312023" y="317390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79(3)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A9450C-7E55-ABE9-4328-8848F3F2434F}"/>
              </a:ext>
            </a:extLst>
          </p:cNvPr>
          <p:cNvSpPr txBox="1"/>
          <p:nvPr/>
        </p:nvSpPr>
        <p:spPr>
          <a:xfrm>
            <a:off x="6580093" y="2594437"/>
            <a:ext cx="995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174(6)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54AA89-C227-C3C6-0502-204A73258724}"/>
              </a:ext>
            </a:extLst>
          </p:cNvPr>
          <p:cNvSpPr txBox="1"/>
          <p:nvPr/>
        </p:nvSpPr>
        <p:spPr>
          <a:xfrm>
            <a:off x="7343460" y="3133363"/>
            <a:ext cx="1217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366F15-597C-A473-6469-215ED297252D}"/>
              </a:ext>
            </a:extLst>
          </p:cNvPr>
          <p:cNvSpPr txBox="1"/>
          <p:nvPr/>
        </p:nvSpPr>
        <p:spPr>
          <a:xfrm>
            <a:off x="8441713" y="3182071"/>
            <a:ext cx="611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135(5)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3135CC-BBB1-BFB6-1B89-3E30D0325422}"/>
              </a:ext>
            </a:extLst>
          </p:cNvPr>
          <p:cNvSpPr txBox="1"/>
          <p:nvPr/>
        </p:nvSpPr>
        <p:spPr>
          <a:xfrm>
            <a:off x="5455024" y="39534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17(1)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9635F7-0E3B-95E8-03AC-67EEF5EE2C70}"/>
              </a:ext>
            </a:extLst>
          </p:cNvPr>
          <p:cNvSpPr txBox="1"/>
          <p:nvPr/>
        </p:nvSpPr>
        <p:spPr>
          <a:xfrm>
            <a:off x="6131858" y="3947962"/>
            <a:ext cx="72972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12(1)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98A6C5-2555-F417-500F-056FD2DE00E6}"/>
              </a:ext>
            </a:extLst>
          </p:cNvPr>
          <p:cNvSpPr txBox="1"/>
          <p:nvPr/>
        </p:nvSpPr>
        <p:spPr>
          <a:xfrm>
            <a:off x="7374873" y="3663496"/>
            <a:ext cx="107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166(6)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0F5829-CF7C-4E94-4BFF-7249283D9B76}"/>
              </a:ext>
            </a:extLst>
          </p:cNvPr>
          <p:cNvSpPr txBox="1"/>
          <p:nvPr/>
        </p:nvSpPr>
        <p:spPr>
          <a:xfrm>
            <a:off x="6239436" y="4942930"/>
            <a:ext cx="905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167(6)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56567C-EA4A-0D63-9D35-6787213CE8D5}"/>
              </a:ext>
            </a:extLst>
          </p:cNvPr>
          <p:cNvCxnSpPr>
            <a:cxnSpLocks/>
          </p:cNvCxnSpPr>
          <p:nvPr/>
        </p:nvCxnSpPr>
        <p:spPr>
          <a:xfrm flipH="1">
            <a:off x="681318" y="1488141"/>
            <a:ext cx="340658" cy="360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F821E5-4E36-277A-1E16-25F83D9B09E6}"/>
              </a:ext>
            </a:extLst>
          </p:cNvPr>
          <p:cNvCxnSpPr>
            <a:cxnSpLocks/>
          </p:cNvCxnSpPr>
          <p:nvPr/>
        </p:nvCxnSpPr>
        <p:spPr>
          <a:xfrm>
            <a:off x="1169894" y="1488141"/>
            <a:ext cx="323413" cy="316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012A88-2CAC-EDD2-10EE-DED1859FFC90}"/>
              </a:ext>
            </a:extLst>
          </p:cNvPr>
          <p:cNvCxnSpPr>
            <a:cxnSpLocks/>
          </p:cNvCxnSpPr>
          <p:nvPr/>
        </p:nvCxnSpPr>
        <p:spPr>
          <a:xfrm flipH="1">
            <a:off x="2814918" y="1499173"/>
            <a:ext cx="281172" cy="349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38D157C-405D-1A22-DBD1-AF163764E9AC}"/>
              </a:ext>
            </a:extLst>
          </p:cNvPr>
          <p:cNvCxnSpPr>
            <a:cxnSpLocks/>
          </p:cNvCxnSpPr>
          <p:nvPr/>
        </p:nvCxnSpPr>
        <p:spPr>
          <a:xfrm>
            <a:off x="3223495" y="1488141"/>
            <a:ext cx="398616" cy="253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C7F49A-4C39-B742-9BC4-2A76C83CE845}"/>
              </a:ext>
            </a:extLst>
          </p:cNvPr>
          <p:cNvCxnSpPr>
            <a:cxnSpLocks/>
          </p:cNvCxnSpPr>
          <p:nvPr/>
        </p:nvCxnSpPr>
        <p:spPr>
          <a:xfrm flipH="1">
            <a:off x="3096090" y="2353819"/>
            <a:ext cx="391180" cy="287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C02C76-FBB8-DF5A-63A3-386D5D6E5FDC}"/>
              </a:ext>
            </a:extLst>
          </p:cNvPr>
          <p:cNvCxnSpPr>
            <a:cxnSpLocks/>
          </p:cNvCxnSpPr>
          <p:nvPr/>
        </p:nvCxnSpPr>
        <p:spPr>
          <a:xfrm>
            <a:off x="3693459" y="2345247"/>
            <a:ext cx="161364" cy="296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ECA4580-7FA0-03CE-BAF2-FBD809B4B4FF}"/>
              </a:ext>
            </a:extLst>
          </p:cNvPr>
          <p:cNvCxnSpPr/>
          <p:nvPr/>
        </p:nvCxnSpPr>
        <p:spPr>
          <a:xfrm>
            <a:off x="3917576" y="2228845"/>
            <a:ext cx="528918" cy="3925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0876AE-5581-026C-B89D-F13F0C29F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314" y="3749111"/>
            <a:ext cx="2799598" cy="2799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D6F311-0B7A-10CF-033A-29177F5AA2B1}"/>
              </a:ext>
            </a:extLst>
          </p:cNvPr>
          <p:cNvSpPr txBox="1"/>
          <p:nvPr/>
        </p:nvSpPr>
        <p:spPr>
          <a:xfrm>
            <a:off x="8456072" y="3817674"/>
            <a:ext cx="1691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highlight>
                  <a:srgbClr val="FFFF00"/>
                </a:highlight>
              </a:rPr>
              <a:t>增加</a:t>
            </a:r>
            <a:endParaRPr lang="en-US" sz="5400" b="1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15171-4E94-410E-0D41-90C9ADEA0CBF}"/>
              </a:ext>
            </a:extLst>
          </p:cNvPr>
          <p:cNvSpPr/>
          <p:nvPr/>
        </p:nvSpPr>
        <p:spPr>
          <a:xfrm>
            <a:off x="8400314" y="3749111"/>
            <a:ext cx="2799598" cy="279959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DDA52-9622-D7EC-EEA4-226EF3191741}"/>
              </a:ext>
            </a:extLst>
          </p:cNvPr>
          <p:cNvSpPr txBox="1"/>
          <p:nvPr/>
        </p:nvSpPr>
        <p:spPr>
          <a:xfrm>
            <a:off x="8468561" y="4704472"/>
            <a:ext cx="75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HSK 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2CA09F-44BB-7979-1CB8-1CD735B1A43E}"/>
              </a:ext>
            </a:extLst>
          </p:cNvPr>
          <p:cNvCxnSpPr/>
          <p:nvPr/>
        </p:nvCxnSpPr>
        <p:spPr>
          <a:xfrm flipH="1">
            <a:off x="5997388" y="1488141"/>
            <a:ext cx="372036" cy="360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84D1BC-65DE-BE9E-6F33-9145B4DD48DB}"/>
              </a:ext>
            </a:extLst>
          </p:cNvPr>
          <p:cNvCxnSpPr/>
          <p:nvPr/>
        </p:nvCxnSpPr>
        <p:spPr>
          <a:xfrm>
            <a:off x="6660776" y="1488141"/>
            <a:ext cx="116542" cy="253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37398-01DF-4B9D-F2B5-3DA03A85D347}"/>
              </a:ext>
            </a:extLst>
          </p:cNvPr>
          <p:cNvCxnSpPr/>
          <p:nvPr/>
        </p:nvCxnSpPr>
        <p:spPr>
          <a:xfrm flipH="1">
            <a:off x="9090212" y="1488141"/>
            <a:ext cx="286870" cy="2537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980829-6536-9927-CD43-5C299643E4E0}"/>
              </a:ext>
            </a:extLst>
          </p:cNvPr>
          <p:cNvCxnSpPr/>
          <p:nvPr/>
        </p:nvCxnSpPr>
        <p:spPr>
          <a:xfrm>
            <a:off x="9654988" y="1488141"/>
            <a:ext cx="492722" cy="316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27E0D1-8178-9798-C93A-53EBA788DE3D}"/>
              </a:ext>
            </a:extLst>
          </p:cNvPr>
          <p:cNvCxnSpPr/>
          <p:nvPr/>
        </p:nvCxnSpPr>
        <p:spPr>
          <a:xfrm flipH="1">
            <a:off x="8650941" y="2088776"/>
            <a:ext cx="107577" cy="598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258431B-8EFC-9629-368F-DF5509A5EE06}"/>
              </a:ext>
            </a:extLst>
          </p:cNvPr>
          <p:cNvCxnSpPr/>
          <p:nvPr/>
        </p:nvCxnSpPr>
        <p:spPr>
          <a:xfrm>
            <a:off x="9193305" y="2345247"/>
            <a:ext cx="336177" cy="276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8A9DB1A-37E8-6214-A26F-DA516E22F2B3}"/>
              </a:ext>
            </a:extLst>
          </p:cNvPr>
          <p:cNvCxnSpPr>
            <a:cxnSpLocks/>
          </p:cNvCxnSpPr>
          <p:nvPr/>
        </p:nvCxnSpPr>
        <p:spPr>
          <a:xfrm flipH="1">
            <a:off x="6369424" y="2345247"/>
            <a:ext cx="210669" cy="2491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06A342-7EA4-B2EF-C5FD-0AF84622B5BE}"/>
              </a:ext>
            </a:extLst>
          </p:cNvPr>
          <p:cNvCxnSpPr/>
          <p:nvPr/>
        </p:nvCxnSpPr>
        <p:spPr>
          <a:xfrm>
            <a:off x="6849036" y="2345247"/>
            <a:ext cx="591670" cy="2963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D16709-FF7E-15EF-1249-25B6B4AC105D}"/>
              </a:ext>
            </a:extLst>
          </p:cNvPr>
          <p:cNvCxnSpPr>
            <a:cxnSpLocks/>
          </p:cNvCxnSpPr>
          <p:nvPr/>
        </p:nvCxnSpPr>
        <p:spPr>
          <a:xfrm flipH="1">
            <a:off x="5997388" y="3263153"/>
            <a:ext cx="242048" cy="249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1A2864F-DCAD-1322-130D-3707D1C352BF}"/>
              </a:ext>
            </a:extLst>
          </p:cNvPr>
          <p:cNvCxnSpPr>
            <a:cxnSpLocks/>
          </p:cNvCxnSpPr>
          <p:nvPr/>
        </p:nvCxnSpPr>
        <p:spPr>
          <a:xfrm>
            <a:off x="6472518" y="3182071"/>
            <a:ext cx="0" cy="481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28F6D84-706E-9281-4A79-0BFB30445F88}"/>
              </a:ext>
            </a:extLst>
          </p:cNvPr>
          <p:cNvCxnSpPr>
            <a:cxnSpLocks/>
          </p:cNvCxnSpPr>
          <p:nvPr/>
        </p:nvCxnSpPr>
        <p:spPr>
          <a:xfrm>
            <a:off x="6660776" y="3182071"/>
            <a:ext cx="322730" cy="412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8F45FCA-B0F7-9080-F473-8F694357D92D}"/>
              </a:ext>
            </a:extLst>
          </p:cNvPr>
          <p:cNvCxnSpPr>
            <a:cxnSpLocks/>
          </p:cNvCxnSpPr>
          <p:nvPr/>
        </p:nvCxnSpPr>
        <p:spPr>
          <a:xfrm flipH="1">
            <a:off x="6777318" y="4069976"/>
            <a:ext cx="286870" cy="216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372EA0-20B7-931D-B48B-101521803604}"/>
              </a:ext>
            </a:extLst>
          </p:cNvPr>
          <p:cNvCxnSpPr>
            <a:cxnSpLocks/>
          </p:cNvCxnSpPr>
          <p:nvPr/>
        </p:nvCxnSpPr>
        <p:spPr>
          <a:xfrm>
            <a:off x="7225553" y="4002050"/>
            <a:ext cx="149320" cy="284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8B5D6E6-805A-0B6D-E9AD-A6B8270572C3}"/>
              </a:ext>
            </a:extLst>
          </p:cNvPr>
          <p:cNvSpPr txBox="1"/>
          <p:nvPr/>
        </p:nvSpPr>
        <p:spPr>
          <a:xfrm>
            <a:off x="11349318" y="3749111"/>
            <a:ext cx="311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jeung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ga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AFDAAD-00E0-3079-5FED-C5629EE46A8D}"/>
              </a:ext>
            </a:extLst>
          </p:cNvPr>
          <p:cNvSpPr/>
          <p:nvPr/>
        </p:nvSpPr>
        <p:spPr>
          <a:xfrm>
            <a:off x="11349318" y="3749111"/>
            <a:ext cx="311661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63FE1D-9A03-46CC-AA28-EFAECF471988}"/>
              </a:ext>
            </a:extLst>
          </p:cNvPr>
          <p:cNvSpPr txBox="1"/>
          <p:nvPr/>
        </p:nvSpPr>
        <p:spPr>
          <a:xfrm>
            <a:off x="83126" y="0"/>
            <a:ext cx="1210887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7.4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EC8F0E-560E-664A-5196-936CC5451B03}"/>
              </a:ext>
            </a:extLst>
          </p:cNvPr>
          <p:cNvSpPr txBox="1"/>
          <p:nvPr/>
        </p:nvSpPr>
        <p:spPr>
          <a:xfrm>
            <a:off x="3622111" y="573441"/>
            <a:ext cx="1761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Please refer back to Lesson 3, especially slide </a:t>
            </a:r>
            <a:r>
              <a:rPr lang="en-US" sz="1400" b="1" dirty="0">
                <a:solidFill>
                  <a:srgbClr val="FF0000"/>
                </a:solidFill>
              </a:rPr>
              <a:t>3.6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3585EB0-DE52-6B94-46BB-4F97518F68BE}"/>
              </a:ext>
            </a:extLst>
          </p:cNvPr>
          <p:cNvSpPr/>
          <p:nvPr/>
        </p:nvSpPr>
        <p:spPr>
          <a:xfrm>
            <a:off x="3622111" y="573441"/>
            <a:ext cx="1684995" cy="7386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Up 77">
            <a:extLst>
              <a:ext uri="{FF2B5EF4-FFF2-40B4-BE49-F238E27FC236}">
                <a16:creationId xmlns:a16="http://schemas.microsoft.com/office/drawing/2014/main" id="{42373EA4-9D12-FC99-943E-A7EBBA6182CD}"/>
              </a:ext>
            </a:extLst>
          </p:cNvPr>
          <p:cNvSpPr/>
          <p:nvPr/>
        </p:nvSpPr>
        <p:spPr>
          <a:xfrm>
            <a:off x="380202" y="2670895"/>
            <a:ext cx="404209" cy="591207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9" name="Arrow: Up 78">
            <a:extLst>
              <a:ext uri="{FF2B5EF4-FFF2-40B4-BE49-F238E27FC236}">
                <a16:creationId xmlns:a16="http://schemas.microsoft.com/office/drawing/2014/main" id="{6A10F3ED-C399-E0FF-5848-8AF31BB6BB8A}"/>
              </a:ext>
            </a:extLst>
          </p:cNvPr>
          <p:cNvSpPr/>
          <p:nvPr/>
        </p:nvSpPr>
        <p:spPr>
          <a:xfrm>
            <a:off x="5611239" y="2475085"/>
            <a:ext cx="404209" cy="591207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0" name="Arrow: Up 79">
            <a:extLst>
              <a:ext uri="{FF2B5EF4-FFF2-40B4-BE49-F238E27FC236}">
                <a16:creationId xmlns:a16="http://schemas.microsoft.com/office/drawing/2014/main" id="{D7AA7945-9A6D-B950-0CD5-43A916E1B0CC}"/>
              </a:ext>
            </a:extLst>
          </p:cNvPr>
          <p:cNvSpPr/>
          <p:nvPr/>
        </p:nvSpPr>
        <p:spPr>
          <a:xfrm>
            <a:off x="10147250" y="2423378"/>
            <a:ext cx="404209" cy="591207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1778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7DC30D-A719-A2F1-71E5-C46E89BA1F5B}"/>
              </a:ext>
            </a:extLst>
          </p:cNvPr>
          <p:cNvSpPr txBox="1"/>
          <p:nvPr/>
        </p:nvSpPr>
        <p:spPr>
          <a:xfrm>
            <a:off x="534691" y="1061634"/>
            <a:ext cx="1098829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無                           眼                耳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zh-CN" altLang="en-US" sz="4400" b="1" dirty="0"/>
              <a:t>𠂉   卌   一    灬             目      艮</a:t>
            </a:r>
            <a:endParaRPr lang="en-US" altLang="zh-CN" sz="4400" b="1" dirty="0"/>
          </a:p>
          <a:p>
            <a:pPr>
              <a:spcAft>
                <a:spcPts val="1800"/>
              </a:spcAft>
            </a:pPr>
            <a:r>
              <a:rPr lang="zh-CN" altLang="en-US" sz="4400" b="1" dirty="0"/>
              <a:t>   川    十                    囗    二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E5975-3349-BF11-56D2-363B036B472B}"/>
              </a:ext>
            </a:extLst>
          </p:cNvPr>
          <p:cNvSpPr txBox="1"/>
          <p:nvPr/>
        </p:nvSpPr>
        <p:spPr>
          <a:xfrm>
            <a:off x="1990165" y="1097493"/>
            <a:ext cx="6723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65494-316D-E3AD-EC77-0A0D0D136A7B}"/>
              </a:ext>
            </a:extLst>
          </p:cNvPr>
          <p:cNvSpPr txBox="1"/>
          <p:nvPr/>
        </p:nvSpPr>
        <p:spPr>
          <a:xfrm>
            <a:off x="6850707" y="1117442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D4649-D7B1-0360-8C74-5A765B1B0FFC}"/>
              </a:ext>
            </a:extLst>
          </p:cNvPr>
          <p:cNvSpPr txBox="1"/>
          <p:nvPr/>
        </p:nvSpPr>
        <p:spPr>
          <a:xfrm>
            <a:off x="10076329" y="1097493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1ACF7-45D5-C2D6-70BD-446BEDDA9F3D}"/>
              </a:ext>
            </a:extLst>
          </p:cNvPr>
          <p:cNvSpPr txBox="1"/>
          <p:nvPr/>
        </p:nvSpPr>
        <p:spPr>
          <a:xfrm>
            <a:off x="1990165" y="2077254"/>
            <a:ext cx="112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5BF7AA-81FB-2707-73D2-BC55BB96A4F7}"/>
              </a:ext>
            </a:extLst>
          </p:cNvPr>
          <p:cNvSpPr txBox="1"/>
          <p:nvPr/>
        </p:nvSpPr>
        <p:spPr>
          <a:xfrm>
            <a:off x="7523060" y="2061907"/>
            <a:ext cx="105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8E4DC-4595-0B56-447D-4C638E0F7973}"/>
              </a:ext>
            </a:extLst>
          </p:cNvPr>
          <p:cNvSpPr txBox="1"/>
          <p:nvPr/>
        </p:nvSpPr>
        <p:spPr>
          <a:xfrm>
            <a:off x="1443317" y="2931376"/>
            <a:ext cx="138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C2585-3600-7025-45A2-FA6343E5C68C}"/>
              </a:ext>
            </a:extLst>
          </p:cNvPr>
          <p:cNvSpPr txBox="1"/>
          <p:nvPr/>
        </p:nvSpPr>
        <p:spPr>
          <a:xfrm>
            <a:off x="1102242" y="2134983"/>
            <a:ext cx="7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2BCCC-5F05-5134-5BD7-1EFA69E35D25}"/>
              </a:ext>
            </a:extLst>
          </p:cNvPr>
          <p:cNvSpPr txBox="1"/>
          <p:nvPr/>
        </p:nvSpPr>
        <p:spPr>
          <a:xfrm>
            <a:off x="2493860" y="2487811"/>
            <a:ext cx="986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63F94-9B05-3DD1-8351-2DB3E3749A75}"/>
              </a:ext>
            </a:extLst>
          </p:cNvPr>
          <p:cNvSpPr txBox="1"/>
          <p:nvPr/>
        </p:nvSpPr>
        <p:spPr>
          <a:xfrm>
            <a:off x="3533765" y="2814026"/>
            <a:ext cx="110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109(6)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7C7EF-C36F-A369-C745-B4F3B5EFD602}"/>
              </a:ext>
            </a:extLst>
          </p:cNvPr>
          <p:cNvSpPr txBox="1"/>
          <p:nvPr/>
        </p:nvSpPr>
        <p:spPr>
          <a:xfrm>
            <a:off x="1990165" y="366043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135(5)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E875A-1238-21F4-38A3-2529E6F42633}"/>
              </a:ext>
            </a:extLst>
          </p:cNvPr>
          <p:cNvSpPr txBox="1"/>
          <p:nvPr/>
        </p:nvSpPr>
        <p:spPr>
          <a:xfrm>
            <a:off x="6201600" y="2150372"/>
            <a:ext cx="1369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88(3)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7B9D1-91BC-5CA8-7A52-F2F140471812}"/>
              </a:ext>
            </a:extLst>
          </p:cNvPr>
          <p:cNvSpPr txBox="1"/>
          <p:nvPr/>
        </p:nvSpPr>
        <p:spPr>
          <a:xfrm>
            <a:off x="6201600" y="3645044"/>
            <a:ext cx="89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BD064-60E5-E2E7-5BA2-6F9C97B7F75F}"/>
              </a:ext>
            </a:extLst>
          </p:cNvPr>
          <p:cNvSpPr txBox="1"/>
          <p:nvPr/>
        </p:nvSpPr>
        <p:spPr>
          <a:xfrm>
            <a:off x="5118847" y="3684544"/>
            <a:ext cx="1237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62(3)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9649F-49C0-4A45-2AF3-44BF858AE3EA}"/>
              </a:ext>
            </a:extLst>
          </p:cNvPr>
          <p:cNvSpPr txBox="1"/>
          <p:nvPr/>
        </p:nvSpPr>
        <p:spPr>
          <a:xfrm>
            <a:off x="849952" y="4514555"/>
            <a:ext cx="10492095" cy="1938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zh-CN" altLang="en-US" sz="2400" b="1" dirty="0">
                <a:highlight>
                  <a:srgbClr val="FFFF00"/>
                </a:highlight>
              </a:rPr>
              <a:t>無</a:t>
            </a:r>
            <a:r>
              <a:rPr lang="zh-CN" altLang="en-US" sz="2400" dirty="0"/>
              <a:t> </a:t>
            </a:r>
            <a:r>
              <a:rPr lang="ko-KR" altLang="en-US" sz="2400" dirty="0"/>
              <a:t> </a:t>
            </a:r>
            <a:r>
              <a:rPr lang="en-US" altLang="ko-KR" sz="2400" dirty="0"/>
              <a:t>mu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무</a:t>
            </a:r>
            <a:r>
              <a:rPr lang="en-US" altLang="ko-KR" sz="2400" dirty="0"/>
              <a:t>)  no</a:t>
            </a:r>
            <a:r>
              <a:rPr lang="zh-CN" altLang="en-US" sz="2400" dirty="0"/>
              <a:t>                   </a:t>
            </a:r>
            <a:endParaRPr lang="en-US" altLang="zh-CN" sz="2400" dirty="0"/>
          </a:p>
          <a:p>
            <a:r>
              <a:rPr lang="zh-CN" altLang="en-US" sz="2400" dirty="0"/>
              <a:t>𠂉  </a:t>
            </a:r>
            <a:r>
              <a:rPr lang="en-US" altLang="zh-CN" sz="2400" dirty="0"/>
              <a:t>in (</a:t>
            </a:r>
            <a:r>
              <a:rPr lang="ko-KR" altLang="en-US" sz="2400" dirty="0"/>
              <a:t>인</a:t>
            </a:r>
            <a:r>
              <a:rPr lang="en-US" altLang="ko-KR" sz="2400" dirty="0"/>
              <a:t>)  person</a:t>
            </a:r>
            <a:endParaRPr lang="en-US" altLang="zh-CN" sz="2400" dirty="0"/>
          </a:p>
          <a:p>
            <a:r>
              <a:rPr lang="zh-CN" altLang="en-US" sz="2400" dirty="0"/>
              <a:t>卌  </a:t>
            </a:r>
            <a:r>
              <a:rPr lang="en-US" altLang="zh-CN" sz="2400" dirty="0"/>
              <a:t>ship (</a:t>
            </a:r>
            <a:r>
              <a:rPr lang="ko-KR" altLang="en-US" sz="2400" dirty="0"/>
              <a:t>십</a:t>
            </a:r>
            <a:r>
              <a:rPr lang="en-US" altLang="ko-KR" sz="2400" dirty="0"/>
              <a:t>)  forty</a:t>
            </a:r>
            <a:endParaRPr lang="en-US" altLang="zh-CN" sz="2400" dirty="0"/>
          </a:p>
          <a:p>
            <a:r>
              <a:rPr lang="zh-CN" altLang="en-US" sz="2400" dirty="0"/>
              <a:t>一  </a:t>
            </a:r>
            <a:r>
              <a:rPr lang="en-US" altLang="zh-CN" sz="2400" dirty="0"/>
              <a:t>il  (</a:t>
            </a:r>
            <a:r>
              <a:rPr lang="ko-KR" altLang="en-US" sz="2400" dirty="0"/>
              <a:t>일</a:t>
            </a:r>
            <a:r>
              <a:rPr lang="en-US" altLang="ko-KR" sz="2400" dirty="0"/>
              <a:t>)  one</a:t>
            </a:r>
            <a:endParaRPr lang="en-US" altLang="zh-CN" sz="2400" dirty="0"/>
          </a:p>
          <a:p>
            <a:r>
              <a:rPr lang="zh-CN" altLang="en-US" sz="2400" dirty="0"/>
              <a:t>灬  </a:t>
            </a:r>
            <a:r>
              <a:rPr lang="en-US" altLang="zh-CN" sz="2400" dirty="0" err="1"/>
              <a:t>hua</a:t>
            </a:r>
            <a:r>
              <a:rPr lang="en-US" altLang="zh-CN" sz="2400" dirty="0"/>
              <a:t>  (</a:t>
            </a:r>
            <a:r>
              <a:rPr lang="ko-KR" altLang="en-US" sz="2400" dirty="0"/>
              <a:t>화</a:t>
            </a:r>
            <a:r>
              <a:rPr lang="en-US" altLang="ko-KR" sz="2400" dirty="0"/>
              <a:t>)  fire</a:t>
            </a:r>
            <a:endParaRPr lang="en-US" altLang="zh-CN" sz="24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眼</a:t>
            </a:r>
            <a:r>
              <a:rPr lang="zh-CN" altLang="en-US" sz="2400" dirty="0"/>
              <a:t>  </a:t>
            </a:r>
            <a:r>
              <a:rPr lang="en-US" altLang="zh-CN" sz="2400" dirty="0"/>
              <a:t>an  (</a:t>
            </a:r>
            <a:r>
              <a:rPr lang="ko-KR" altLang="en-US" sz="2400" dirty="0"/>
              <a:t>안</a:t>
            </a:r>
            <a:r>
              <a:rPr lang="en-US" altLang="ko-KR" sz="2400" dirty="0"/>
              <a:t>)  eye</a:t>
            </a:r>
            <a:endParaRPr lang="en-US" altLang="zh-CN" sz="2400" dirty="0"/>
          </a:p>
          <a:p>
            <a:r>
              <a:rPr lang="zh-CN" altLang="en-US" sz="2400" dirty="0"/>
              <a:t>目  </a:t>
            </a:r>
            <a:r>
              <a:rPr lang="en-US" altLang="zh-CN" sz="2400" dirty="0"/>
              <a:t>mog (</a:t>
            </a:r>
            <a:r>
              <a:rPr lang="ko-KR" altLang="en-US" sz="2400" dirty="0"/>
              <a:t>목</a:t>
            </a:r>
            <a:r>
              <a:rPr lang="en-US" altLang="ko-KR" sz="2400" dirty="0"/>
              <a:t>)  eye</a:t>
            </a:r>
            <a:r>
              <a:rPr lang="zh-CN" altLang="en-US" sz="2400" dirty="0"/>
              <a:t>      </a:t>
            </a:r>
            <a:endParaRPr lang="en-US" altLang="zh-CN" sz="2400" dirty="0"/>
          </a:p>
          <a:p>
            <a:r>
              <a:rPr lang="zh-CN" altLang="en-US" sz="2400" dirty="0"/>
              <a:t>艮  </a:t>
            </a:r>
            <a:r>
              <a:rPr lang="en-US" altLang="zh-CN" sz="2400" dirty="0"/>
              <a:t>gan (</a:t>
            </a:r>
            <a:r>
              <a:rPr lang="ko-KR" altLang="en-US" sz="2400" dirty="0"/>
              <a:t>간</a:t>
            </a:r>
            <a:r>
              <a:rPr lang="en-US" altLang="ko-KR" sz="2400" dirty="0"/>
              <a:t>)  stop</a:t>
            </a:r>
            <a:endParaRPr lang="zh-CN" altLang="en-US" sz="2400" dirty="0"/>
          </a:p>
          <a:p>
            <a:r>
              <a:rPr lang="zh-CN" altLang="en-US" sz="2400" dirty="0"/>
              <a:t>川  </a:t>
            </a:r>
            <a:r>
              <a:rPr lang="en-US" altLang="zh-CN" sz="2400" dirty="0" err="1"/>
              <a:t>cheon</a:t>
            </a:r>
            <a:r>
              <a:rPr lang="en-US" altLang="zh-CN" sz="2400" dirty="0"/>
              <a:t> (</a:t>
            </a:r>
            <a:r>
              <a:rPr lang="ko-KR" altLang="en-US" sz="2400" dirty="0"/>
              <a:t>천</a:t>
            </a:r>
            <a:r>
              <a:rPr lang="en-US" altLang="ko-KR" sz="2400" dirty="0"/>
              <a:t>)  river</a:t>
            </a:r>
            <a:endParaRPr lang="en-US" altLang="zh-CN" sz="2400" dirty="0"/>
          </a:p>
          <a:p>
            <a:r>
              <a:rPr lang="zh-CN" altLang="en-US" sz="2400" dirty="0"/>
              <a:t>十  </a:t>
            </a:r>
            <a:r>
              <a:rPr lang="en-US" altLang="zh-CN" sz="2400" dirty="0" err="1"/>
              <a:t>shib</a:t>
            </a:r>
            <a:r>
              <a:rPr lang="en-US" altLang="zh-CN" sz="2400" dirty="0"/>
              <a:t> (</a:t>
            </a:r>
            <a:r>
              <a:rPr lang="ko-KR" altLang="en-US" sz="2400" dirty="0"/>
              <a:t>십</a:t>
            </a:r>
            <a:r>
              <a:rPr lang="en-US" altLang="ko-KR" sz="2400" dirty="0"/>
              <a:t>)  ten</a:t>
            </a:r>
            <a:endParaRPr lang="en-US" altLang="zh-CN" sz="2400" dirty="0"/>
          </a:p>
          <a:p>
            <a:r>
              <a:rPr lang="zh-CN" altLang="en-US" sz="2400" dirty="0"/>
              <a:t>囗  </a:t>
            </a:r>
            <a:r>
              <a:rPr lang="en-US" altLang="zh-CN" sz="2400" dirty="0" err="1"/>
              <a:t>wi</a:t>
            </a:r>
            <a:r>
              <a:rPr lang="en-US" altLang="zh-CN" sz="2400" dirty="0"/>
              <a:t> (</a:t>
            </a:r>
            <a:r>
              <a:rPr lang="ko-KR" altLang="en-US" sz="2400" dirty="0"/>
              <a:t>위</a:t>
            </a:r>
            <a:r>
              <a:rPr lang="en-US" altLang="ko-KR" sz="2400" dirty="0"/>
              <a:t>)  circle</a:t>
            </a:r>
            <a:endParaRPr lang="en-US" altLang="zh-CN" sz="2400" dirty="0"/>
          </a:p>
          <a:p>
            <a:r>
              <a:rPr lang="zh-CN" altLang="en-US" sz="2400" dirty="0"/>
              <a:t>二 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(</a:t>
            </a:r>
            <a:r>
              <a:rPr lang="ko-KR" altLang="en-US" sz="2400" dirty="0"/>
              <a:t>이</a:t>
            </a:r>
            <a:r>
              <a:rPr lang="ru-RU" altLang="ko-KR" sz="2400" dirty="0"/>
              <a:t>)  </a:t>
            </a:r>
            <a:r>
              <a:rPr lang="en-US" altLang="ko-KR" sz="2400" dirty="0"/>
              <a:t>two</a:t>
            </a:r>
          </a:p>
          <a:p>
            <a:r>
              <a:rPr lang="zh-CN" altLang="en-US" sz="2400" b="1" dirty="0">
                <a:highlight>
                  <a:srgbClr val="FFFF00"/>
                </a:highlight>
              </a:rPr>
              <a:t>耳</a:t>
            </a:r>
            <a:r>
              <a:rPr lang="zh-CN" altLang="en-US" sz="2400" dirty="0"/>
              <a:t> 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 (</a:t>
            </a:r>
            <a:r>
              <a:rPr lang="ko-KR" altLang="en-US" sz="2400" dirty="0"/>
              <a:t>이</a:t>
            </a:r>
            <a:r>
              <a:rPr lang="en-US" altLang="ko-KR" sz="2400" dirty="0"/>
              <a:t>)  ear</a:t>
            </a:r>
            <a:endParaRPr lang="zh-CN" alt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B262E7-DFFF-01C6-74B6-ED11D3E5B866}"/>
              </a:ext>
            </a:extLst>
          </p:cNvPr>
          <p:cNvSpPr/>
          <p:nvPr/>
        </p:nvSpPr>
        <p:spPr>
          <a:xfrm>
            <a:off x="614597" y="4392118"/>
            <a:ext cx="9833547" cy="220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12F0E5-C793-F5F0-FFCD-A5C439A10D1B}"/>
              </a:ext>
            </a:extLst>
          </p:cNvPr>
          <p:cNvCxnSpPr/>
          <p:nvPr/>
        </p:nvCxnSpPr>
        <p:spPr>
          <a:xfrm flipH="1">
            <a:off x="1019331" y="1486774"/>
            <a:ext cx="423986" cy="648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450556-9720-A11B-BF97-6C169D856387}"/>
              </a:ext>
            </a:extLst>
          </p:cNvPr>
          <p:cNvCxnSpPr/>
          <p:nvPr/>
        </p:nvCxnSpPr>
        <p:spPr>
          <a:xfrm>
            <a:off x="1691684" y="1856106"/>
            <a:ext cx="107576" cy="3096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AD8B06-4E74-8D4E-8058-BA1581CC3CD7}"/>
              </a:ext>
            </a:extLst>
          </p:cNvPr>
          <p:cNvCxnSpPr/>
          <p:nvPr/>
        </p:nvCxnSpPr>
        <p:spPr>
          <a:xfrm>
            <a:off x="2073076" y="1711867"/>
            <a:ext cx="722102" cy="719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1C7716-EF2C-2680-F05C-1AF51094086F}"/>
              </a:ext>
            </a:extLst>
          </p:cNvPr>
          <p:cNvCxnSpPr/>
          <p:nvPr/>
        </p:nvCxnSpPr>
        <p:spPr>
          <a:xfrm>
            <a:off x="2122825" y="1509870"/>
            <a:ext cx="1668271" cy="9944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993F406-3191-11FA-BF26-40E953F31D02}"/>
              </a:ext>
            </a:extLst>
          </p:cNvPr>
          <p:cNvCxnSpPr/>
          <p:nvPr/>
        </p:nvCxnSpPr>
        <p:spPr>
          <a:xfrm flipH="1">
            <a:off x="1386590" y="2657088"/>
            <a:ext cx="209862" cy="4009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3F0CFE-41AE-47C6-91F2-9A3B7869E26D}"/>
              </a:ext>
            </a:extLst>
          </p:cNvPr>
          <p:cNvCxnSpPr>
            <a:cxnSpLocks/>
          </p:cNvCxnSpPr>
          <p:nvPr/>
        </p:nvCxnSpPr>
        <p:spPr>
          <a:xfrm>
            <a:off x="2061148" y="2728210"/>
            <a:ext cx="265193" cy="387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B85BD28-BD9E-A4CC-4101-EA5EA8383315}"/>
              </a:ext>
            </a:extLst>
          </p:cNvPr>
          <p:cNvCxnSpPr/>
          <p:nvPr/>
        </p:nvCxnSpPr>
        <p:spPr>
          <a:xfrm flipH="1">
            <a:off x="6095999" y="1856106"/>
            <a:ext cx="259977" cy="390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A848737-2E83-6592-C609-5EC29AE01B4F}"/>
              </a:ext>
            </a:extLst>
          </p:cNvPr>
          <p:cNvCxnSpPr/>
          <p:nvPr/>
        </p:nvCxnSpPr>
        <p:spPr>
          <a:xfrm>
            <a:off x="6732342" y="1856106"/>
            <a:ext cx="454541" cy="390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1C7B9C-B6D3-5053-D03A-7EFDC0839D2C}"/>
              </a:ext>
            </a:extLst>
          </p:cNvPr>
          <p:cNvCxnSpPr>
            <a:cxnSpLocks/>
          </p:cNvCxnSpPr>
          <p:nvPr/>
        </p:nvCxnSpPr>
        <p:spPr>
          <a:xfrm flipH="1">
            <a:off x="5514937" y="2770973"/>
            <a:ext cx="513903" cy="322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63E997D-A7FA-C8D2-7F13-E1E2499FF24D}"/>
              </a:ext>
            </a:extLst>
          </p:cNvPr>
          <p:cNvCxnSpPr>
            <a:cxnSpLocks/>
          </p:cNvCxnSpPr>
          <p:nvPr/>
        </p:nvCxnSpPr>
        <p:spPr>
          <a:xfrm>
            <a:off x="6095999" y="2801801"/>
            <a:ext cx="432217" cy="343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E2A3520A-6E02-D9F1-21EC-7E8876CC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60" y="739003"/>
            <a:ext cx="1933340" cy="8811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3C0E65A-99F9-9802-3F48-A095BB8B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47" y="1947584"/>
            <a:ext cx="2768537" cy="17084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BF98F06-4E23-F989-9B1F-83F92E728182}"/>
              </a:ext>
            </a:extLst>
          </p:cNvPr>
          <p:cNvSpPr txBox="1"/>
          <p:nvPr/>
        </p:nvSpPr>
        <p:spPr>
          <a:xfrm>
            <a:off x="8514214" y="3684544"/>
            <a:ext cx="3375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https://www.mayoclinic.org/zh-hans/first-aid/first-aid/basics/art-20056709</a:t>
            </a:r>
            <a:endParaRPr lang="en-US" sz="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64EB8-46FB-1E1C-F60A-5CBDF4F0B74E}"/>
              </a:ext>
            </a:extLst>
          </p:cNvPr>
          <p:cNvSpPr txBox="1"/>
          <p:nvPr/>
        </p:nvSpPr>
        <p:spPr>
          <a:xfrm>
            <a:off x="4143060" y="1619051"/>
            <a:ext cx="1933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https://vimeo.com/42925207</a:t>
            </a:r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4656B0-8F85-DD62-494F-081529492A4E}"/>
              </a:ext>
            </a:extLst>
          </p:cNvPr>
          <p:cNvSpPr txBox="1"/>
          <p:nvPr/>
        </p:nvSpPr>
        <p:spPr>
          <a:xfrm>
            <a:off x="168224" y="55418"/>
            <a:ext cx="1202377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7.5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E05D89C5-2113-97FB-700E-30AE942583B9}"/>
              </a:ext>
            </a:extLst>
          </p:cNvPr>
          <p:cNvSpPr/>
          <p:nvPr/>
        </p:nvSpPr>
        <p:spPr>
          <a:xfrm>
            <a:off x="3680885" y="3223114"/>
            <a:ext cx="404209" cy="591207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E5CBFB7-32FF-EECE-DC2F-E7BFC8ADAFA4}"/>
              </a:ext>
            </a:extLst>
          </p:cNvPr>
          <p:cNvSpPr/>
          <p:nvPr/>
        </p:nvSpPr>
        <p:spPr>
          <a:xfrm>
            <a:off x="5223641" y="2317980"/>
            <a:ext cx="611492" cy="36784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EFAAA4-DA94-7542-1BEC-0C93DF2B0A9D}"/>
              </a:ext>
            </a:extLst>
          </p:cNvPr>
          <p:cNvSpPr/>
          <p:nvPr/>
        </p:nvSpPr>
        <p:spPr>
          <a:xfrm>
            <a:off x="8776143" y="1282904"/>
            <a:ext cx="611492" cy="36784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941A8-9F18-B355-B6CF-F5D988584E89}"/>
              </a:ext>
            </a:extLst>
          </p:cNvPr>
          <p:cNvSpPr txBox="1"/>
          <p:nvPr/>
        </p:nvSpPr>
        <p:spPr>
          <a:xfrm>
            <a:off x="277906" y="702969"/>
            <a:ext cx="11531802" cy="453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鼻                       身                      意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zh-CN" altLang="en-US" sz="4400" b="1" dirty="0"/>
              <a:t>   自            畀                                           音          心</a:t>
            </a:r>
            <a:endParaRPr lang="en-US" altLang="zh-CN" sz="4400" b="1" dirty="0"/>
          </a:p>
          <a:p>
            <a:pPr>
              <a:spcAft>
                <a:spcPts val="1800"/>
              </a:spcAft>
            </a:pPr>
            <a:r>
              <a:rPr lang="zh-CN" altLang="en-US" sz="4400" b="1" dirty="0"/>
              <a:t>丿   目     田     丌                                    立       日</a:t>
            </a:r>
            <a:endParaRPr lang="en-US" altLang="zh-CN" sz="4400" b="1" dirty="0"/>
          </a:p>
          <a:p>
            <a:pPr>
              <a:spcAft>
                <a:spcPts val="1800"/>
              </a:spcAft>
            </a:pPr>
            <a:r>
              <a:rPr lang="zh-CN" altLang="en-US" sz="4400" b="1" dirty="0"/>
              <a:t> 囗  二   囗 十                                    亠  䒑    囗  一  </a:t>
            </a:r>
            <a:endParaRPr lang="en-US" altLang="zh-CN" sz="4400" b="1" dirty="0"/>
          </a:p>
          <a:p>
            <a:pPr>
              <a:spcAft>
                <a:spcPts val="1800"/>
              </a:spcAft>
            </a:pPr>
            <a:r>
              <a:rPr lang="en-US" sz="4400" b="1" dirty="0"/>
              <a:t>                                                      </a:t>
            </a:r>
            <a:r>
              <a:rPr lang="zh-CN" altLang="en-US" sz="4400" b="1" dirty="0"/>
              <a:t>一丶  一 丷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05B9E-DA91-CF3D-BAAB-01369D4E6B33}"/>
              </a:ext>
            </a:extLst>
          </p:cNvPr>
          <p:cNvSpPr txBox="1"/>
          <p:nvPr/>
        </p:nvSpPr>
        <p:spPr>
          <a:xfrm>
            <a:off x="2043953" y="702969"/>
            <a:ext cx="90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1BCA9-B53C-3486-E82C-4BF83CC1BA5A}"/>
              </a:ext>
            </a:extLst>
          </p:cNvPr>
          <p:cNvSpPr txBox="1"/>
          <p:nvPr/>
        </p:nvSpPr>
        <p:spPr>
          <a:xfrm>
            <a:off x="6238407" y="702969"/>
            <a:ext cx="7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410B0-A1F1-38DA-A28B-904BAD3E75D6}"/>
              </a:ext>
            </a:extLst>
          </p:cNvPr>
          <p:cNvSpPr txBox="1"/>
          <p:nvPr/>
        </p:nvSpPr>
        <p:spPr>
          <a:xfrm>
            <a:off x="10476854" y="702969"/>
            <a:ext cx="7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D7AC5-A752-2141-AD29-6B6464091026}"/>
              </a:ext>
            </a:extLst>
          </p:cNvPr>
          <p:cNvSpPr txBox="1"/>
          <p:nvPr/>
        </p:nvSpPr>
        <p:spPr>
          <a:xfrm>
            <a:off x="3272118" y="1703294"/>
            <a:ext cx="73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153A9-8C63-FFE2-A33F-97A76DB7D30B}"/>
              </a:ext>
            </a:extLst>
          </p:cNvPr>
          <p:cNvSpPr txBox="1"/>
          <p:nvPr/>
        </p:nvSpPr>
        <p:spPr>
          <a:xfrm>
            <a:off x="4177553" y="2688230"/>
            <a:ext cx="5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06108-E645-5D30-4826-812E267FC194}"/>
              </a:ext>
            </a:extLst>
          </p:cNvPr>
          <p:cNvSpPr txBox="1"/>
          <p:nvPr/>
        </p:nvSpPr>
        <p:spPr>
          <a:xfrm>
            <a:off x="1156447" y="1852101"/>
            <a:ext cx="99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84(3)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AFEA89-36CF-95D9-65B2-53BAB0E1B1A1}"/>
              </a:ext>
            </a:extLst>
          </p:cNvPr>
          <p:cNvSpPr txBox="1"/>
          <p:nvPr/>
        </p:nvSpPr>
        <p:spPr>
          <a:xfrm>
            <a:off x="632012" y="2734397"/>
            <a:ext cx="1021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17(1)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9B35A-3F75-C8CE-CA97-FDFAD216636D}"/>
              </a:ext>
            </a:extLst>
          </p:cNvPr>
          <p:cNvSpPr txBox="1"/>
          <p:nvPr/>
        </p:nvSpPr>
        <p:spPr>
          <a:xfrm>
            <a:off x="1712259" y="2703619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88(3)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F08B8-515F-78BE-752E-F94D858CDC7F}"/>
              </a:ext>
            </a:extLst>
          </p:cNvPr>
          <p:cNvSpPr txBox="1"/>
          <p:nvPr/>
        </p:nvSpPr>
        <p:spPr>
          <a:xfrm>
            <a:off x="2904565" y="2734397"/>
            <a:ext cx="1102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144(5)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C1BAEA-004D-7741-F9E3-8032443CB841}"/>
              </a:ext>
            </a:extLst>
          </p:cNvPr>
          <p:cNvSpPr txBox="1"/>
          <p:nvPr/>
        </p:nvSpPr>
        <p:spPr>
          <a:xfrm>
            <a:off x="389966" y="4194284"/>
            <a:ext cx="86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62(3)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FBB24-F2E5-4903-B817-2164EE44E9BD}"/>
              </a:ext>
            </a:extLst>
          </p:cNvPr>
          <p:cNvSpPr txBox="1"/>
          <p:nvPr/>
        </p:nvSpPr>
        <p:spPr>
          <a:xfrm>
            <a:off x="2850777" y="4190401"/>
            <a:ext cx="115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135(5)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E767E-4D3A-AD5E-4A10-13F2BBC9528B}"/>
              </a:ext>
            </a:extLst>
          </p:cNvPr>
          <p:cNvSpPr txBox="1"/>
          <p:nvPr/>
        </p:nvSpPr>
        <p:spPr>
          <a:xfrm>
            <a:off x="1264025" y="4190401"/>
            <a:ext cx="92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10(1)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7F744-E435-C042-FF86-33198069B279}"/>
              </a:ext>
            </a:extLst>
          </p:cNvPr>
          <p:cNvSpPr txBox="1"/>
          <p:nvPr/>
        </p:nvSpPr>
        <p:spPr>
          <a:xfrm>
            <a:off x="9316386" y="1814644"/>
            <a:ext cx="73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165(6)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A4E70-DA16-EF7A-B561-83B6CA176C36}"/>
              </a:ext>
            </a:extLst>
          </p:cNvPr>
          <p:cNvSpPr txBox="1"/>
          <p:nvPr/>
        </p:nvSpPr>
        <p:spPr>
          <a:xfrm>
            <a:off x="11085477" y="1814644"/>
            <a:ext cx="61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61(3)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CA04E-7404-D87E-888F-E951A727EA1E}"/>
              </a:ext>
            </a:extLst>
          </p:cNvPr>
          <p:cNvSpPr txBox="1"/>
          <p:nvPr/>
        </p:nvSpPr>
        <p:spPr>
          <a:xfrm>
            <a:off x="9287435" y="2687720"/>
            <a:ext cx="66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73(3)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DA7F3-61C2-B8FF-3C7C-64221D9DDE65}"/>
              </a:ext>
            </a:extLst>
          </p:cNvPr>
          <p:cNvSpPr txBox="1"/>
          <p:nvPr/>
        </p:nvSpPr>
        <p:spPr>
          <a:xfrm>
            <a:off x="10738101" y="2694018"/>
            <a:ext cx="73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79(3)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5E891-FE29-34E1-CFAA-9E49F56BCF17}"/>
              </a:ext>
            </a:extLst>
          </p:cNvPr>
          <p:cNvSpPr txBox="1"/>
          <p:nvPr/>
        </p:nvSpPr>
        <p:spPr>
          <a:xfrm>
            <a:off x="9894096" y="4197896"/>
            <a:ext cx="686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62(3)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DE84B0-B194-20D7-389E-7CD75441FF16}"/>
              </a:ext>
            </a:extLst>
          </p:cNvPr>
          <p:cNvSpPr txBox="1"/>
          <p:nvPr/>
        </p:nvSpPr>
        <p:spPr>
          <a:xfrm>
            <a:off x="10738101" y="4021124"/>
            <a:ext cx="61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7885B2-086A-DD67-5108-B03B620EFA90}"/>
              </a:ext>
            </a:extLst>
          </p:cNvPr>
          <p:cNvSpPr txBox="1"/>
          <p:nvPr/>
        </p:nvSpPr>
        <p:spPr>
          <a:xfrm>
            <a:off x="7790572" y="3513293"/>
            <a:ext cx="61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D02586-22AC-68F8-4200-1290B1BDEABD}"/>
              </a:ext>
            </a:extLst>
          </p:cNvPr>
          <p:cNvSpPr txBox="1"/>
          <p:nvPr/>
        </p:nvSpPr>
        <p:spPr>
          <a:xfrm>
            <a:off x="7794885" y="4999218"/>
            <a:ext cx="98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E215EF-FAB3-9484-DECC-CD9BDF240E12}"/>
              </a:ext>
            </a:extLst>
          </p:cNvPr>
          <p:cNvSpPr txBox="1"/>
          <p:nvPr/>
        </p:nvSpPr>
        <p:spPr>
          <a:xfrm>
            <a:off x="9234969" y="5006713"/>
            <a:ext cx="77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75(3)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B98E4B-1879-C864-8A03-88C5CEE6DC68}"/>
              </a:ext>
            </a:extLst>
          </p:cNvPr>
          <p:cNvCxnSpPr>
            <a:cxnSpLocks/>
          </p:cNvCxnSpPr>
          <p:nvPr/>
        </p:nvCxnSpPr>
        <p:spPr>
          <a:xfrm flipH="1">
            <a:off x="1143000" y="1422815"/>
            <a:ext cx="341026" cy="391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3CC751-D019-CCE2-3616-D12FAC2C0BBB}"/>
              </a:ext>
            </a:extLst>
          </p:cNvPr>
          <p:cNvCxnSpPr/>
          <p:nvPr/>
        </p:nvCxnSpPr>
        <p:spPr>
          <a:xfrm>
            <a:off x="2043953" y="1399705"/>
            <a:ext cx="806824" cy="488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BE625B-3A3E-6C21-29AB-E35ADA2ABDBA}"/>
              </a:ext>
            </a:extLst>
          </p:cNvPr>
          <p:cNvCxnSpPr/>
          <p:nvPr/>
        </p:nvCxnSpPr>
        <p:spPr>
          <a:xfrm flipH="1">
            <a:off x="749508" y="2387223"/>
            <a:ext cx="288266" cy="316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F5C329-3724-BA58-DF5A-B2760FF03031}"/>
              </a:ext>
            </a:extLst>
          </p:cNvPr>
          <p:cNvCxnSpPr/>
          <p:nvPr/>
        </p:nvCxnSpPr>
        <p:spPr>
          <a:xfrm>
            <a:off x="1176325" y="2473377"/>
            <a:ext cx="306637" cy="261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E9E2E3-C771-6F56-B9B5-F86E8A6DB13D}"/>
              </a:ext>
            </a:extLst>
          </p:cNvPr>
          <p:cNvCxnSpPr/>
          <p:nvPr/>
        </p:nvCxnSpPr>
        <p:spPr>
          <a:xfrm flipH="1">
            <a:off x="2850777" y="2387223"/>
            <a:ext cx="237564" cy="347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1FFF5D-40E5-3307-BC01-14FD37F76F6F}"/>
              </a:ext>
            </a:extLst>
          </p:cNvPr>
          <p:cNvCxnSpPr/>
          <p:nvPr/>
        </p:nvCxnSpPr>
        <p:spPr>
          <a:xfrm>
            <a:off x="3272118" y="2330970"/>
            <a:ext cx="568934" cy="403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BA12EF-2B15-D83F-5DBA-A511473CBE0F}"/>
              </a:ext>
            </a:extLst>
          </p:cNvPr>
          <p:cNvCxnSpPr/>
          <p:nvPr/>
        </p:nvCxnSpPr>
        <p:spPr>
          <a:xfrm flipH="1">
            <a:off x="881753" y="3260686"/>
            <a:ext cx="445024" cy="421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DF044D9-6850-E8DA-63D2-8A4131774A60}"/>
              </a:ext>
            </a:extLst>
          </p:cNvPr>
          <p:cNvCxnSpPr/>
          <p:nvPr/>
        </p:nvCxnSpPr>
        <p:spPr>
          <a:xfrm>
            <a:off x="1596452" y="3247361"/>
            <a:ext cx="115807" cy="435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046126-4606-EA00-D1D5-DF22BCC686F1}"/>
              </a:ext>
            </a:extLst>
          </p:cNvPr>
          <p:cNvCxnSpPr/>
          <p:nvPr/>
        </p:nvCxnSpPr>
        <p:spPr>
          <a:xfrm flipH="1">
            <a:off x="2534366" y="3260686"/>
            <a:ext cx="178854" cy="421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3096D7-6019-0801-AEC5-0C901347D801}"/>
              </a:ext>
            </a:extLst>
          </p:cNvPr>
          <p:cNvCxnSpPr/>
          <p:nvPr/>
        </p:nvCxnSpPr>
        <p:spPr>
          <a:xfrm>
            <a:off x="2888325" y="3260686"/>
            <a:ext cx="282095" cy="421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7F24065-608A-2B54-6B9B-811609B698BB}"/>
              </a:ext>
            </a:extLst>
          </p:cNvPr>
          <p:cNvCxnSpPr/>
          <p:nvPr/>
        </p:nvCxnSpPr>
        <p:spPr>
          <a:xfrm flipH="1">
            <a:off x="9316386" y="1399705"/>
            <a:ext cx="494676" cy="452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BACE7B5-2529-05FE-3C78-9A6CE6592839}"/>
              </a:ext>
            </a:extLst>
          </p:cNvPr>
          <p:cNvCxnSpPr>
            <a:cxnSpLocks/>
          </p:cNvCxnSpPr>
          <p:nvPr/>
        </p:nvCxnSpPr>
        <p:spPr>
          <a:xfrm>
            <a:off x="10384708" y="1553242"/>
            <a:ext cx="459699" cy="298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70BEFF-59DD-F85E-C4BD-073D5C30044A}"/>
              </a:ext>
            </a:extLst>
          </p:cNvPr>
          <p:cNvCxnSpPr/>
          <p:nvPr/>
        </p:nvCxnSpPr>
        <p:spPr>
          <a:xfrm>
            <a:off x="9144000" y="2397283"/>
            <a:ext cx="0" cy="337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C1490F7-5571-581C-5329-3AFF759A7295}"/>
              </a:ext>
            </a:extLst>
          </p:cNvPr>
          <p:cNvCxnSpPr/>
          <p:nvPr/>
        </p:nvCxnSpPr>
        <p:spPr>
          <a:xfrm>
            <a:off x="9316386" y="2387223"/>
            <a:ext cx="921014" cy="469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3CEDB4B-9DC2-A610-2336-AD57D4F86A3B}"/>
              </a:ext>
            </a:extLst>
          </p:cNvPr>
          <p:cNvCxnSpPr/>
          <p:nvPr/>
        </p:nvCxnSpPr>
        <p:spPr>
          <a:xfrm flipH="1">
            <a:off x="8391289" y="3144539"/>
            <a:ext cx="416210" cy="5380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1ABA4D-5879-86B5-1C13-1F0B55415FD7}"/>
              </a:ext>
            </a:extLst>
          </p:cNvPr>
          <p:cNvCxnSpPr/>
          <p:nvPr/>
        </p:nvCxnSpPr>
        <p:spPr>
          <a:xfrm>
            <a:off x="9144000" y="3260686"/>
            <a:ext cx="90969" cy="351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74460FB-0E5E-7C9E-F837-D89DBA12B91E}"/>
              </a:ext>
            </a:extLst>
          </p:cNvPr>
          <p:cNvCxnSpPr>
            <a:cxnSpLocks/>
          </p:cNvCxnSpPr>
          <p:nvPr/>
        </p:nvCxnSpPr>
        <p:spPr>
          <a:xfrm flipH="1">
            <a:off x="7588110" y="4021124"/>
            <a:ext cx="582190" cy="574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5A2A75E-3039-AE32-A621-DDF3D77FF97E}"/>
              </a:ext>
            </a:extLst>
          </p:cNvPr>
          <p:cNvCxnSpPr/>
          <p:nvPr/>
        </p:nvCxnSpPr>
        <p:spPr>
          <a:xfrm flipH="1">
            <a:off x="8074262" y="3999306"/>
            <a:ext cx="317027" cy="715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163A8D-4144-BE10-5947-D506E0C03417}"/>
              </a:ext>
            </a:extLst>
          </p:cNvPr>
          <p:cNvCxnSpPr/>
          <p:nvPr/>
        </p:nvCxnSpPr>
        <p:spPr>
          <a:xfrm flipH="1">
            <a:off x="8915393" y="3912433"/>
            <a:ext cx="228607" cy="749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4713B7D-1BB8-14EE-7D59-2A6E679610CF}"/>
              </a:ext>
            </a:extLst>
          </p:cNvPr>
          <p:cNvCxnSpPr/>
          <p:nvPr/>
        </p:nvCxnSpPr>
        <p:spPr>
          <a:xfrm>
            <a:off x="9287435" y="3912433"/>
            <a:ext cx="333531" cy="801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A450542-E80B-0B41-CDDA-979AAE244FED}"/>
              </a:ext>
            </a:extLst>
          </p:cNvPr>
          <p:cNvCxnSpPr/>
          <p:nvPr/>
        </p:nvCxnSpPr>
        <p:spPr>
          <a:xfrm flipH="1">
            <a:off x="10268557" y="3326771"/>
            <a:ext cx="224081" cy="355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A0B2B17-0A39-9E00-57C1-A3B24B31C0B8}"/>
              </a:ext>
            </a:extLst>
          </p:cNvPr>
          <p:cNvCxnSpPr/>
          <p:nvPr/>
        </p:nvCxnSpPr>
        <p:spPr>
          <a:xfrm>
            <a:off x="10672997" y="3349547"/>
            <a:ext cx="374606" cy="502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72944A1-C5B8-E4C1-E210-1AF8A6144C9E}"/>
              </a:ext>
            </a:extLst>
          </p:cNvPr>
          <p:cNvSpPr txBox="1"/>
          <p:nvPr/>
        </p:nvSpPr>
        <p:spPr>
          <a:xfrm>
            <a:off x="428197" y="4627426"/>
            <a:ext cx="6842584" cy="20713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鼻</a:t>
            </a:r>
            <a:r>
              <a:rPr lang="zh-CN" altLang="en-US" dirty="0"/>
              <a:t>  </a:t>
            </a:r>
            <a:r>
              <a:rPr lang="en-US" altLang="zh-CN" dirty="0"/>
              <a:t>bi (</a:t>
            </a:r>
            <a:r>
              <a:rPr lang="ko-KR" altLang="en-US" dirty="0"/>
              <a:t>비</a:t>
            </a:r>
            <a:r>
              <a:rPr lang="en-US" altLang="ko-KR" dirty="0"/>
              <a:t>)  nose</a:t>
            </a:r>
            <a:r>
              <a:rPr lang="zh-CN" altLang="en-US" dirty="0"/>
              <a:t>                    </a:t>
            </a:r>
            <a:endParaRPr lang="en-US" altLang="zh-CN" dirty="0"/>
          </a:p>
          <a:p>
            <a:r>
              <a:rPr lang="zh-CN" altLang="en-US" dirty="0"/>
              <a:t>自  </a:t>
            </a:r>
            <a:r>
              <a:rPr lang="en-US" altLang="zh-CN" dirty="0"/>
              <a:t>ja (</a:t>
            </a:r>
            <a:r>
              <a:rPr lang="ko-KR" altLang="en-US" dirty="0"/>
              <a:t>자</a:t>
            </a:r>
            <a:r>
              <a:rPr lang="en-US" altLang="ko-KR" dirty="0"/>
              <a:t>)  oneself</a:t>
            </a:r>
            <a:endParaRPr lang="en-US" altLang="zh-CN" dirty="0"/>
          </a:p>
          <a:p>
            <a:r>
              <a:rPr lang="zh-CN" altLang="en-US" dirty="0"/>
              <a:t>畀  </a:t>
            </a:r>
            <a:r>
              <a:rPr lang="en-US" altLang="zh-CN" dirty="0"/>
              <a:t>bi (</a:t>
            </a:r>
            <a:r>
              <a:rPr lang="ko-KR" altLang="en-US" dirty="0"/>
              <a:t>비</a:t>
            </a:r>
            <a:r>
              <a:rPr lang="en-US" altLang="ko-KR" dirty="0"/>
              <a:t>)  give</a:t>
            </a:r>
            <a:r>
              <a:rPr lang="zh-CN" altLang="en-US" dirty="0"/>
              <a:t>                                                          </a:t>
            </a:r>
          </a:p>
          <a:p>
            <a:r>
              <a:rPr lang="zh-CN" altLang="en-US" dirty="0"/>
              <a:t>丿 </a:t>
            </a:r>
            <a:r>
              <a:rPr lang="en-US" altLang="zh-CN" sz="1800" dirty="0" err="1"/>
              <a:t>byeol</a:t>
            </a:r>
            <a:r>
              <a:rPr lang="en-US" altLang="zh-CN" sz="1800" dirty="0"/>
              <a:t> (</a:t>
            </a:r>
            <a:r>
              <a:rPr lang="ko-KR" altLang="en-US" sz="1800" dirty="0"/>
              <a:t>별</a:t>
            </a:r>
            <a:r>
              <a:rPr lang="en-US" altLang="ko-KR" sz="1800" dirty="0"/>
              <a:t>)  slash</a:t>
            </a:r>
            <a:endParaRPr lang="en-US" altLang="zh-CN" dirty="0"/>
          </a:p>
          <a:p>
            <a:r>
              <a:rPr lang="zh-CN" altLang="en-US" dirty="0"/>
              <a:t>目 </a:t>
            </a:r>
            <a:r>
              <a:rPr lang="en-US" altLang="zh-CN" sz="1800" dirty="0"/>
              <a:t>mog (</a:t>
            </a:r>
            <a:r>
              <a:rPr lang="ko-KR" altLang="en-US" sz="1800" dirty="0"/>
              <a:t>목</a:t>
            </a:r>
            <a:r>
              <a:rPr lang="en-US" altLang="ko-KR" sz="1800" dirty="0"/>
              <a:t>)  eye</a:t>
            </a:r>
            <a:r>
              <a:rPr lang="zh-CN" altLang="en-US" sz="1800" dirty="0"/>
              <a:t> </a:t>
            </a:r>
            <a:endParaRPr lang="en-US" altLang="zh-CN" dirty="0"/>
          </a:p>
          <a:p>
            <a:r>
              <a:rPr lang="zh-CN" altLang="en-US" dirty="0"/>
              <a:t>田 </a:t>
            </a:r>
            <a:r>
              <a:rPr lang="en-US" altLang="zh-CN" sz="1800" dirty="0"/>
              <a:t>jeon (</a:t>
            </a:r>
            <a:r>
              <a:rPr lang="ko-KR" altLang="en-US" sz="1800" dirty="0"/>
              <a:t>전</a:t>
            </a:r>
            <a:r>
              <a:rPr lang="en-US" altLang="ko-KR" sz="1800" dirty="0"/>
              <a:t>)   field</a:t>
            </a:r>
            <a:endParaRPr lang="en-US" altLang="zh-CN" dirty="0"/>
          </a:p>
          <a:p>
            <a:r>
              <a:rPr lang="zh-CN" altLang="en-US" dirty="0"/>
              <a:t>丌 </a:t>
            </a:r>
            <a:r>
              <a:rPr lang="en-US" altLang="zh-CN" dirty="0" err="1"/>
              <a:t>gi</a:t>
            </a:r>
            <a:r>
              <a:rPr lang="en-US" altLang="zh-CN" dirty="0"/>
              <a:t> (</a:t>
            </a:r>
            <a:r>
              <a:rPr lang="ko-KR" altLang="en-US" dirty="0"/>
              <a:t>기</a:t>
            </a:r>
            <a:r>
              <a:rPr lang="en-US" altLang="ko-KR" dirty="0"/>
              <a:t>)  table</a:t>
            </a:r>
            <a:r>
              <a:rPr lang="zh-CN" altLang="en-US" dirty="0"/>
              <a:t>                            </a:t>
            </a:r>
            <a:endParaRPr lang="en-US" altLang="zh-CN" dirty="0"/>
          </a:p>
          <a:p>
            <a:r>
              <a:rPr lang="zh-CN" altLang="en-US" dirty="0"/>
              <a:t>囗 </a:t>
            </a:r>
            <a:r>
              <a:rPr lang="en-US" altLang="zh-CN" sz="1800" dirty="0" err="1"/>
              <a:t>wi</a:t>
            </a:r>
            <a:r>
              <a:rPr lang="en-US" altLang="zh-CN" sz="1800" dirty="0"/>
              <a:t> (</a:t>
            </a:r>
            <a:r>
              <a:rPr lang="ko-KR" altLang="en-US" sz="1800" dirty="0"/>
              <a:t>위</a:t>
            </a:r>
            <a:r>
              <a:rPr lang="en-US" altLang="ko-KR" sz="1800" dirty="0"/>
              <a:t>)  circle</a:t>
            </a:r>
            <a:endParaRPr lang="en-US" altLang="zh-CN" dirty="0"/>
          </a:p>
          <a:p>
            <a:r>
              <a:rPr lang="zh-CN" altLang="en-US" dirty="0"/>
              <a:t>二 </a:t>
            </a:r>
            <a:r>
              <a:rPr lang="en-US" altLang="zh-CN" sz="1800" dirty="0" err="1"/>
              <a:t>i</a:t>
            </a:r>
            <a:r>
              <a:rPr lang="en-US" altLang="zh-CN" sz="1800" dirty="0"/>
              <a:t> (</a:t>
            </a:r>
            <a:r>
              <a:rPr lang="ko-KR" altLang="en-US" sz="1800" dirty="0"/>
              <a:t>이</a:t>
            </a:r>
            <a:r>
              <a:rPr lang="ru-RU" altLang="ko-KR" sz="1800" dirty="0"/>
              <a:t>)  </a:t>
            </a:r>
            <a:r>
              <a:rPr lang="en-US" altLang="ko-KR" sz="1800" dirty="0"/>
              <a:t>two</a:t>
            </a:r>
            <a:endParaRPr lang="en-US" altLang="zh-CN" dirty="0"/>
          </a:p>
          <a:p>
            <a:r>
              <a:rPr lang="zh-CN" altLang="en-US" dirty="0"/>
              <a:t>十 </a:t>
            </a:r>
            <a:r>
              <a:rPr lang="en-US" altLang="zh-CN" sz="1800" dirty="0" err="1"/>
              <a:t>shib</a:t>
            </a:r>
            <a:r>
              <a:rPr lang="en-US" altLang="zh-CN" sz="1800" dirty="0"/>
              <a:t> (</a:t>
            </a:r>
            <a:r>
              <a:rPr lang="ko-KR" altLang="en-US" sz="1800" dirty="0"/>
              <a:t>십</a:t>
            </a:r>
            <a:r>
              <a:rPr lang="en-US" altLang="ko-KR" sz="1800" dirty="0"/>
              <a:t>)  ten</a:t>
            </a:r>
            <a:endParaRPr lang="en-US" altLang="zh-CN" dirty="0"/>
          </a:p>
          <a:p>
            <a:r>
              <a:rPr lang="zh-CN" altLang="en-US" b="1" dirty="0">
                <a:highlight>
                  <a:srgbClr val="FFFF00"/>
                </a:highlight>
              </a:rPr>
              <a:t>身</a:t>
            </a:r>
            <a:r>
              <a:rPr lang="en-US" altLang="zh-CN" dirty="0"/>
              <a:t> shin (</a:t>
            </a:r>
            <a:r>
              <a:rPr lang="ko-KR" altLang="en-US" dirty="0"/>
              <a:t>신</a:t>
            </a:r>
            <a:r>
              <a:rPr lang="en-US" altLang="ko-KR" dirty="0"/>
              <a:t>)  body</a:t>
            </a:r>
            <a:endParaRPr lang="en-US" altLang="zh-CN" dirty="0"/>
          </a:p>
          <a:p>
            <a:r>
              <a:rPr lang="zh-CN" altLang="en-US" b="1" dirty="0">
                <a:highlight>
                  <a:srgbClr val="FFFF00"/>
                </a:highlight>
              </a:rPr>
              <a:t>意</a:t>
            </a:r>
            <a:r>
              <a:rPr lang="zh-CN" altLang="en-US" dirty="0"/>
              <a:t> </a:t>
            </a:r>
            <a:r>
              <a:rPr lang="en-US" altLang="zh-CN" dirty="0" err="1"/>
              <a:t>ui</a:t>
            </a:r>
            <a:r>
              <a:rPr lang="en-US" altLang="zh-CN" dirty="0"/>
              <a:t> (</a:t>
            </a:r>
            <a:r>
              <a:rPr lang="ko-KR" altLang="en-US" dirty="0"/>
              <a:t>의</a:t>
            </a:r>
            <a:r>
              <a:rPr lang="en-US" altLang="ko-KR" dirty="0"/>
              <a:t>)  mind</a:t>
            </a:r>
            <a:endParaRPr lang="en-US" altLang="zh-CN" dirty="0"/>
          </a:p>
          <a:p>
            <a:r>
              <a:rPr lang="zh-CN" altLang="en-US" dirty="0"/>
              <a:t>音 </a:t>
            </a:r>
            <a:r>
              <a:rPr lang="en-US" altLang="zh-CN" dirty="0" err="1"/>
              <a:t>eum</a:t>
            </a:r>
            <a:r>
              <a:rPr lang="en-US" altLang="zh-CN" dirty="0"/>
              <a:t> (</a:t>
            </a:r>
            <a:r>
              <a:rPr lang="ko-KR" altLang="en-US" dirty="0"/>
              <a:t>음</a:t>
            </a:r>
            <a:r>
              <a:rPr lang="en-US" altLang="ko-KR" dirty="0"/>
              <a:t>)  sound</a:t>
            </a:r>
            <a:endParaRPr lang="zh-CN" altLang="en-US" dirty="0"/>
          </a:p>
          <a:p>
            <a:r>
              <a:rPr lang="zh-CN" altLang="en-US" dirty="0"/>
              <a:t>心 </a:t>
            </a:r>
            <a:r>
              <a:rPr lang="en-US" altLang="zh-CN" dirty="0"/>
              <a:t>shim (</a:t>
            </a:r>
            <a:r>
              <a:rPr lang="ko-KR" altLang="en-US" dirty="0"/>
              <a:t>심</a:t>
            </a:r>
            <a:r>
              <a:rPr lang="en-US" altLang="ko-KR" dirty="0"/>
              <a:t>)  mind</a:t>
            </a:r>
            <a:endParaRPr lang="en-US" altLang="zh-CN" dirty="0"/>
          </a:p>
          <a:p>
            <a:r>
              <a:rPr lang="zh-CN" altLang="en-US" dirty="0"/>
              <a:t>立  </a:t>
            </a:r>
            <a:r>
              <a:rPr lang="en-US" altLang="zh-CN" dirty="0"/>
              <a:t>rib (</a:t>
            </a:r>
            <a:r>
              <a:rPr lang="ko-KR" altLang="en-US" dirty="0"/>
              <a:t>립</a:t>
            </a:r>
            <a:r>
              <a:rPr lang="en-US" altLang="ko-KR" dirty="0"/>
              <a:t>)  stand</a:t>
            </a:r>
            <a:endParaRPr lang="en-US" altLang="zh-CN" dirty="0"/>
          </a:p>
          <a:p>
            <a:r>
              <a:rPr lang="zh-CN" altLang="en-US" dirty="0"/>
              <a:t>日  </a:t>
            </a:r>
            <a:r>
              <a:rPr lang="en-US" altLang="zh-CN" sz="1800" dirty="0"/>
              <a:t>il (</a:t>
            </a:r>
            <a:r>
              <a:rPr lang="ko-KR" altLang="en-US" sz="1800" dirty="0"/>
              <a:t>일</a:t>
            </a:r>
            <a:r>
              <a:rPr lang="en-US" altLang="ko-KR" sz="1800" dirty="0"/>
              <a:t>)  sun</a:t>
            </a:r>
            <a:r>
              <a:rPr lang="zh-CN" altLang="en-US" dirty="0"/>
              <a:t>                   </a:t>
            </a:r>
            <a:endParaRPr lang="en-US" altLang="zh-CN" dirty="0"/>
          </a:p>
          <a:p>
            <a:r>
              <a:rPr lang="zh-CN" altLang="en-US" dirty="0"/>
              <a:t>亠  </a:t>
            </a:r>
            <a:r>
              <a:rPr lang="en-US" altLang="zh-CN" dirty="0"/>
              <a:t>du (</a:t>
            </a:r>
            <a:r>
              <a:rPr lang="ko-KR" altLang="en-US" dirty="0"/>
              <a:t>두</a:t>
            </a:r>
            <a:r>
              <a:rPr lang="en-US" altLang="ko-KR" dirty="0"/>
              <a:t>)  lid</a:t>
            </a:r>
            <a:endParaRPr lang="en-US" altLang="zh-CN" dirty="0"/>
          </a:p>
          <a:p>
            <a:r>
              <a:rPr lang="zh-CN" altLang="en-US" dirty="0"/>
              <a:t>䒑  </a:t>
            </a:r>
            <a:r>
              <a:rPr lang="en-US" altLang="zh-CN" dirty="0" err="1"/>
              <a:t>cho</a:t>
            </a:r>
            <a:r>
              <a:rPr lang="en-US" altLang="zh-CN" dirty="0"/>
              <a:t> (</a:t>
            </a:r>
            <a:r>
              <a:rPr lang="ko-KR" altLang="en-US" dirty="0"/>
              <a:t>초</a:t>
            </a:r>
            <a:r>
              <a:rPr lang="ru-RU" altLang="ko-KR" dirty="0"/>
              <a:t>)  </a:t>
            </a:r>
            <a:r>
              <a:rPr lang="en-US" altLang="ko-KR" dirty="0"/>
              <a:t>grass</a:t>
            </a:r>
            <a:endParaRPr lang="en-US" altLang="zh-CN" dirty="0"/>
          </a:p>
          <a:p>
            <a:r>
              <a:rPr lang="zh-CN" altLang="en-US" dirty="0"/>
              <a:t>一  </a:t>
            </a:r>
            <a:r>
              <a:rPr lang="en-US" altLang="zh-CN" sz="1800" dirty="0"/>
              <a:t>il  (</a:t>
            </a:r>
            <a:r>
              <a:rPr lang="ko-KR" altLang="en-US" sz="1800" dirty="0"/>
              <a:t>일</a:t>
            </a:r>
            <a:r>
              <a:rPr lang="en-US" altLang="ko-KR" sz="1800" dirty="0"/>
              <a:t>)  one</a:t>
            </a:r>
            <a:r>
              <a:rPr lang="zh-CN" altLang="en-US" dirty="0"/>
              <a:t>   </a:t>
            </a:r>
            <a:endParaRPr lang="en-US" altLang="zh-CN" dirty="0"/>
          </a:p>
          <a:p>
            <a:r>
              <a:rPr lang="zh-CN" altLang="en-US" dirty="0"/>
              <a:t>丶  </a:t>
            </a:r>
            <a:r>
              <a:rPr lang="en-US" altLang="zh-CN" dirty="0" err="1"/>
              <a:t>ju</a:t>
            </a:r>
            <a:r>
              <a:rPr lang="en-US" altLang="zh-CN" dirty="0"/>
              <a:t> (</a:t>
            </a:r>
            <a:r>
              <a:rPr lang="ko-KR" altLang="en-US" dirty="0"/>
              <a:t>주</a:t>
            </a:r>
            <a:r>
              <a:rPr lang="en-US" altLang="ko-KR" dirty="0"/>
              <a:t>)  lord</a:t>
            </a:r>
            <a:endParaRPr lang="en-US" altLang="zh-CN" dirty="0"/>
          </a:p>
          <a:p>
            <a:r>
              <a:rPr lang="zh-CN" altLang="en-US" dirty="0"/>
              <a:t>丷  </a:t>
            </a:r>
            <a:r>
              <a:rPr lang="en-US" altLang="zh-CN" sz="1800" dirty="0"/>
              <a:t>pal (</a:t>
            </a:r>
            <a:r>
              <a:rPr lang="ko-KR" altLang="en-US" sz="1800" dirty="0"/>
              <a:t>팔</a:t>
            </a:r>
            <a:r>
              <a:rPr lang="en-US" altLang="ko-KR" sz="1800" dirty="0"/>
              <a:t>)  eight</a:t>
            </a:r>
            <a:endParaRPr lang="zh-CN" alt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E7A37CA-0582-17AD-8A3D-DA686255AFB7}"/>
              </a:ext>
            </a:extLst>
          </p:cNvPr>
          <p:cNvSpPr/>
          <p:nvPr/>
        </p:nvSpPr>
        <p:spPr>
          <a:xfrm>
            <a:off x="389966" y="4595610"/>
            <a:ext cx="6536469" cy="2103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B00684D-57B5-108E-DF47-ABE69A28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30" y="1758545"/>
            <a:ext cx="2266950" cy="20193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720A620-F96E-F433-B023-17F17A90F363}"/>
              </a:ext>
            </a:extLst>
          </p:cNvPr>
          <p:cNvSpPr txBox="1"/>
          <p:nvPr/>
        </p:nvSpPr>
        <p:spPr>
          <a:xfrm>
            <a:off x="4907733" y="3809661"/>
            <a:ext cx="263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highlight>
                  <a:srgbClr val="FFFF00"/>
                </a:highlight>
              </a:rPr>
              <a:t>金身 </a:t>
            </a:r>
            <a:r>
              <a:rPr lang="en-US" altLang="zh-CN" sz="1400" b="1" dirty="0">
                <a:highlight>
                  <a:srgbClr val="FFFF00"/>
                </a:highlight>
              </a:rPr>
              <a:t>= geum shin = golden body</a:t>
            </a:r>
            <a:endParaRPr lang="en-US" sz="1400" b="1" dirty="0">
              <a:highlight>
                <a:srgbClr val="FFFF00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5CA8F8-C3D0-AF7D-B946-E36C096EC407}"/>
              </a:ext>
            </a:extLst>
          </p:cNvPr>
          <p:cNvSpPr txBox="1"/>
          <p:nvPr/>
        </p:nvSpPr>
        <p:spPr>
          <a:xfrm>
            <a:off x="83127" y="0"/>
            <a:ext cx="1200496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7.6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E9ED9CD-7528-2D53-4184-5FD86BD9A7E4}"/>
              </a:ext>
            </a:extLst>
          </p:cNvPr>
          <p:cNvSpPr/>
          <p:nvPr/>
        </p:nvSpPr>
        <p:spPr>
          <a:xfrm>
            <a:off x="749508" y="888380"/>
            <a:ext cx="611492" cy="36784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3DE995CB-56BE-FD84-9280-498B2A975103}"/>
              </a:ext>
            </a:extLst>
          </p:cNvPr>
          <p:cNvSpPr/>
          <p:nvPr/>
        </p:nvSpPr>
        <p:spPr>
          <a:xfrm>
            <a:off x="5037930" y="912532"/>
            <a:ext cx="611492" cy="367841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8612DE37-D04E-4D2A-4829-1389256AF225}"/>
              </a:ext>
            </a:extLst>
          </p:cNvPr>
          <p:cNvSpPr/>
          <p:nvPr/>
        </p:nvSpPr>
        <p:spPr>
          <a:xfrm>
            <a:off x="11357106" y="2128717"/>
            <a:ext cx="577571" cy="320179"/>
          </a:xfrm>
          <a:prstGeom prst="lef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9B0534-51AA-4B55-7586-74B959AF2F06}"/>
              </a:ext>
            </a:extLst>
          </p:cNvPr>
          <p:cNvSpPr txBox="1"/>
          <p:nvPr/>
        </p:nvSpPr>
        <p:spPr>
          <a:xfrm>
            <a:off x="398617" y="656663"/>
            <a:ext cx="11587195" cy="369121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聲                   香                            味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   殸         耳          禾       日                         口    未</a:t>
            </a:r>
            <a:endParaRPr lang="en-US" altLang="zh-CN" sz="4400" b="1" dirty="0"/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声         殳                   囗   一                         一   木</a:t>
            </a:r>
            <a:endParaRPr lang="en-US" altLang="zh-CN" sz="4400" b="1" dirty="0"/>
          </a:p>
          <a:p>
            <a:pPr>
              <a:spcAft>
                <a:spcPts val="2000"/>
              </a:spcAft>
            </a:pPr>
            <a:r>
              <a:rPr lang="zh-CN" altLang="en-US" sz="4400" b="1" dirty="0"/>
              <a:t>士  𠃜  几   又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C0F17-CCDB-CB53-49D8-692B4C42607D}"/>
              </a:ext>
            </a:extLst>
          </p:cNvPr>
          <p:cNvSpPr txBox="1"/>
          <p:nvPr/>
        </p:nvSpPr>
        <p:spPr>
          <a:xfrm>
            <a:off x="2008094" y="656663"/>
            <a:ext cx="79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EEE95-B784-AC8B-B341-6EE4D92D36BD}"/>
              </a:ext>
            </a:extLst>
          </p:cNvPr>
          <p:cNvSpPr txBox="1"/>
          <p:nvPr/>
        </p:nvSpPr>
        <p:spPr>
          <a:xfrm>
            <a:off x="5647764" y="656663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C5A01-C7A3-8E8E-E6CD-0E365CB5078F}"/>
              </a:ext>
            </a:extLst>
          </p:cNvPr>
          <p:cNvSpPr txBox="1"/>
          <p:nvPr/>
        </p:nvSpPr>
        <p:spPr>
          <a:xfrm>
            <a:off x="10645900" y="656663"/>
            <a:ext cx="53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B20AE-B86A-C6EC-56EF-224FB354BE82}"/>
              </a:ext>
            </a:extLst>
          </p:cNvPr>
          <p:cNvSpPr txBox="1"/>
          <p:nvPr/>
        </p:nvSpPr>
        <p:spPr>
          <a:xfrm>
            <a:off x="2268071" y="4455458"/>
            <a:ext cx="10237693" cy="267765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zh-CN" altLang="en-US" sz="2400" b="1" dirty="0">
                <a:highlight>
                  <a:srgbClr val="FFFF00"/>
                </a:highlight>
              </a:rPr>
              <a:t>聲</a:t>
            </a:r>
            <a:r>
              <a:rPr lang="zh-CN" altLang="en-US" sz="2400" dirty="0"/>
              <a:t>  </a:t>
            </a:r>
            <a:r>
              <a:rPr lang="en-US" altLang="zh-CN" sz="2400" dirty="0"/>
              <a:t>seong (</a:t>
            </a:r>
            <a:r>
              <a:rPr lang="ko-KR" altLang="en-US" sz="2400" dirty="0"/>
              <a:t>성</a:t>
            </a:r>
            <a:r>
              <a:rPr lang="en-US" altLang="ko-KR" sz="2400" dirty="0"/>
              <a:t>)  sound</a:t>
            </a:r>
            <a:r>
              <a:rPr lang="zh-CN" altLang="en-US" sz="2400" dirty="0"/>
              <a:t>            </a:t>
            </a:r>
            <a:endParaRPr lang="en-US" altLang="zh-CN" sz="2400" dirty="0"/>
          </a:p>
          <a:p>
            <a:r>
              <a:rPr lang="zh-CN" altLang="en-US" sz="2400" dirty="0"/>
              <a:t>殸  </a:t>
            </a:r>
            <a:r>
              <a:rPr lang="en-US" altLang="zh-CN" sz="2400" dirty="0"/>
              <a:t>seong (</a:t>
            </a:r>
            <a:r>
              <a:rPr lang="ko-KR" altLang="en-US" sz="2400" dirty="0"/>
              <a:t>성</a:t>
            </a:r>
            <a:r>
              <a:rPr lang="en-US" altLang="ko-KR" sz="2400" dirty="0"/>
              <a:t>)  enemy</a:t>
            </a:r>
            <a:endParaRPr lang="en-US" altLang="zh-CN" sz="2400" dirty="0"/>
          </a:p>
          <a:p>
            <a:r>
              <a:rPr lang="zh-CN" altLang="en-US" sz="2400" dirty="0"/>
              <a:t>耳 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(</a:t>
            </a:r>
            <a:r>
              <a:rPr lang="ko-KR" altLang="en-US" sz="2400" dirty="0"/>
              <a:t>이</a:t>
            </a:r>
            <a:r>
              <a:rPr lang="en-US" altLang="ko-KR" sz="2400" dirty="0"/>
              <a:t>)  ear</a:t>
            </a:r>
            <a:r>
              <a:rPr lang="en-US" altLang="zh-CN" sz="2400" dirty="0"/>
              <a:t> 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lang="zh-CN" altLang="en-US" sz="2400" dirty="0"/>
              <a:t>声  </a:t>
            </a:r>
            <a:r>
              <a:rPr lang="en-US" altLang="zh-CN" sz="2400" dirty="0"/>
              <a:t>seong (</a:t>
            </a:r>
            <a:r>
              <a:rPr lang="ko-KR" altLang="en-US" sz="2400" dirty="0"/>
              <a:t>성</a:t>
            </a:r>
            <a:r>
              <a:rPr lang="en-US" altLang="ko-KR" sz="2400" dirty="0"/>
              <a:t>) voice</a:t>
            </a:r>
            <a:endParaRPr lang="en-US" altLang="zh-CN" sz="2400" dirty="0"/>
          </a:p>
          <a:p>
            <a:r>
              <a:rPr lang="zh-CN" altLang="en-US" sz="2400" dirty="0"/>
              <a:t>殳  </a:t>
            </a:r>
            <a:r>
              <a:rPr lang="en-US" altLang="zh-CN" sz="2400" dirty="0" err="1"/>
              <a:t>su</a:t>
            </a:r>
            <a:r>
              <a:rPr lang="en-US" altLang="zh-CN" sz="2400" dirty="0"/>
              <a:t> (</a:t>
            </a:r>
            <a:r>
              <a:rPr lang="ko-KR" altLang="en-US" sz="2400" dirty="0"/>
              <a:t>수</a:t>
            </a:r>
            <a:r>
              <a:rPr lang="en-US" altLang="ko-KR" sz="2400" dirty="0"/>
              <a:t>)  tool</a:t>
            </a:r>
            <a:r>
              <a:rPr lang="zh-CN" altLang="en-US" sz="2400" dirty="0"/>
              <a:t>                </a:t>
            </a:r>
            <a:endParaRPr lang="en-US" altLang="zh-CN" sz="2400" dirty="0"/>
          </a:p>
          <a:p>
            <a:r>
              <a:rPr lang="zh-CN" altLang="en-US" sz="2400" dirty="0"/>
              <a:t>士  </a:t>
            </a:r>
            <a:r>
              <a:rPr lang="en-US" altLang="zh-CN" sz="2400" dirty="0" err="1"/>
              <a:t>sa</a:t>
            </a:r>
            <a:r>
              <a:rPr lang="en-US" altLang="zh-CN" sz="2400" dirty="0"/>
              <a:t> (</a:t>
            </a:r>
            <a:r>
              <a:rPr lang="ko-KR" altLang="en-US" sz="2400" dirty="0"/>
              <a:t>사</a:t>
            </a:r>
            <a:r>
              <a:rPr lang="en-US" altLang="ko-KR" sz="2400" dirty="0"/>
              <a:t>)  scholar</a:t>
            </a:r>
          </a:p>
          <a:p>
            <a:endParaRPr lang="en-US" altLang="zh-CN" sz="2400" b="1" dirty="0"/>
          </a:p>
          <a:p>
            <a:r>
              <a:rPr lang="zh-CN" altLang="en-US" sz="2400" dirty="0"/>
              <a:t>𠃜  </a:t>
            </a:r>
            <a:r>
              <a:rPr lang="en-US" altLang="zh-CN" sz="2400" dirty="0"/>
              <a:t>shi (</a:t>
            </a:r>
            <a:r>
              <a:rPr lang="ko-KR" altLang="en-US" sz="2400" dirty="0"/>
              <a:t>시</a:t>
            </a:r>
            <a:r>
              <a:rPr lang="en-US" altLang="ko-KR" sz="2400" dirty="0"/>
              <a:t>)  corpse</a:t>
            </a:r>
            <a:endParaRPr lang="en-US" altLang="zh-CN" sz="2400" dirty="0"/>
          </a:p>
          <a:p>
            <a:r>
              <a:rPr lang="zh-CN" altLang="en-US" sz="2400" dirty="0"/>
              <a:t>几  </a:t>
            </a:r>
            <a:r>
              <a:rPr lang="en-US" altLang="zh-CN" sz="2400" dirty="0" err="1"/>
              <a:t>gwe</a:t>
            </a:r>
            <a:r>
              <a:rPr lang="en-US" altLang="zh-CN" sz="2400" dirty="0"/>
              <a:t> (</a:t>
            </a:r>
            <a:r>
              <a:rPr lang="ko-KR" altLang="en-US" sz="2400" dirty="0"/>
              <a:t>궤</a:t>
            </a:r>
            <a:r>
              <a:rPr lang="en-US" altLang="ko-KR" sz="2400" dirty="0"/>
              <a:t>) stool</a:t>
            </a:r>
            <a:endParaRPr lang="en-US" altLang="zh-CN" sz="2400" dirty="0"/>
          </a:p>
          <a:p>
            <a:r>
              <a:rPr lang="zh-CN" altLang="en-US" sz="2400" dirty="0"/>
              <a:t>又  </a:t>
            </a:r>
            <a:r>
              <a:rPr lang="en-US" altLang="zh-CN" sz="2400" dirty="0"/>
              <a:t>u (</a:t>
            </a:r>
            <a:r>
              <a:rPr lang="ko-KR" altLang="en-US" sz="2400" dirty="0"/>
              <a:t>우</a:t>
            </a:r>
            <a:r>
              <a:rPr lang="en-US" altLang="ko-KR" sz="2400" dirty="0"/>
              <a:t>)  again</a:t>
            </a:r>
            <a:endParaRPr lang="en-US" altLang="zh-CN" sz="24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香</a:t>
            </a:r>
            <a:r>
              <a:rPr lang="zh-CN" altLang="en-US" sz="2400" dirty="0"/>
              <a:t>  </a:t>
            </a:r>
            <a:r>
              <a:rPr lang="en-US" altLang="zh-CN" sz="2400" dirty="0"/>
              <a:t>hyang (</a:t>
            </a:r>
            <a:r>
              <a:rPr lang="ko-KR" altLang="en-US" sz="2400" dirty="0"/>
              <a:t>향</a:t>
            </a:r>
            <a:r>
              <a:rPr lang="en-US" altLang="ko-KR" sz="2400" dirty="0"/>
              <a:t>)  smell</a:t>
            </a:r>
            <a:endParaRPr lang="en-US" altLang="zh-CN" sz="2400" dirty="0"/>
          </a:p>
          <a:p>
            <a:r>
              <a:rPr lang="zh-CN" altLang="en-US" sz="2400" dirty="0"/>
              <a:t>禾  </a:t>
            </a:r>
            <a:r>
              <a:rPr lang="en-US" altLang="zh-CN" sz="2400" dirty="0" err="1"/>
              <a:t>hwa</a:t>
            </a:r>
            <a:r>
              <a:rPr lang="en-US" altLang="zh-CN" sz="2400" dirty="0"/>
              <a:t> (</a:t>
            </a:r>
            <a:r>
              <a:rPr lang="ko-KR" altLang="en-US" sz="2400" dirty="0"/>
              <a:t>화</a:t>
            </a:r>
            <a:r>
              <a:rPr lang="en-US" altLang="ko-KR" sz="2400" dirty="0"/>
              <a:t>)  rice</a:t>
            </a:r>
            <a:endParaRPr lang="zh-CN" altLang="en-US" sz="2400" dirty="0"/>
          </a:p>
          <a:p>
            <a:r>
              <a:rPr lang="zh-CN" altLang="en-US" sz="2400" dirty="0"/>
              <a:t>日  </a:t>
            </a:r>
            <a:r>
              <a:rPr lang="en-US" altLang="zh-CN" sz="2400" dirty="0"/>
              <a:t>il (</a:t>
            </a:r>
            <a:r>
              <a:rPr lang="ko-KR" altLang="en-US" sz="2400" dirty="0"/>
              <a:t>일</a:t>
            </a:r>
            <a:r>
              <a:rPr lang="en-US" altLang="ko-KR" sz="2400" dirty="0"/>
              <a:t>)  sun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囗  </a:t>
            </a:r>
            <a:r>
              <a:rPr lang="en-US" altLang="zh-CN" sz="2400" dirty="0" err="1"/>
              <a:t>wi</a:t>
            </a:r>
            <a:r>
              <a:rPr lang="en-US" altLang="zh-CN" sz="2400" dirty="0"/>
              <a:t> (</a:t>
            </a:r>
            <a:r>
              <a:rPr lang="ko-KR" altLang="en-US" sz="2400" dirty="0"/>
              <a:t>위</a:t>
            </a:r>
            <a:r>
              <a:rPr lang="en-US" altLang="ko-KR" sz="2400" dirty="0"/>
              <a:t>)  circle</a:t>
            </a:r>
            <a:endParaRPr lang="zh-CN" altLang="en-US" sz="2400" dirty="0"/>
          </a:p>
          <a:p>
            <a:r>
              <a:rPr lang="zh-CN" altLang="en-US" sz="2400" dirty="0"/>
              <a:t>一  </a:t>
            </a:r>
            <a:r>
              <a:rPr lang="en-US" altLang="zh-CN" sz="2400" dirty="0"/>
              <a:t>il (</a:t>
            </a:r>
            <a:r>
              <a:rPr lang="ko-KR" altLang="en-US" sz="2400" dirty="0"/>
              <a:t>일</a:t>
            </a:r>
            <a:r>
              <a:rPr lang="en-US" altLang="ko-KR" sz="2400" dirty="0"/>
              <a:t>)  one</a:t>
            </a:r>
            <a:endParaRPr lang="zh-CN" altLang="en-US" sz="2400" dirty="0"/>
          </a:p>
          <a:p>
            <a:r>
              <a:rPr lang="zh-CN" altLang="en-US" sz="2400" b="1" dirty="0">
                <a:highlight>
                  <a:srgbClr val="FFFF00"/>
                </a:highlight>
              </a:rPr>
              <a:t>味</a:t>
            </a:r>
            <a:r>
              <a:rPr lang="zh-CN" altLang="en-US" sz="2400" dirty="0"/>
              <a:t>  </a:t>
            </a:r>
            <a:r>
              <a:rPr lang="en-US" altLang="zh-CN" sz="2400" dirty="0"/>
              <a:t>mi (</a:t>
            </a:r>
            <a:r>
              <a:rPr lang="ko-KR" altLang="en-US" sz="2400" dirty="0"/>
              <a:t>미</a:t>
            </a:r>
            <a:r>
              <a:rPr lang="en-US" altLang="ko-KR" sz="2400" dirty="0"/>
              <a:t>)  taste</a:t>
            </a:r>
            <a:endParaRPr lang="en-US" altLang="zh-CN" sz="2400" dirty="0"/>
          </a:p>
          <a:p>
            <a:r>
              <a:rPr lang="zh-CN" altLang="en-US" sz="2400" dirty="0"/>
              <a:t>口  </a:t>
            </a:r>
            <a:r>
              <a:rPr lang="en-US" altLang="zh-CN" sz="2400" dirty="0" err="1"/>
              <a:t>gu</a:t>
            </a:r>
            <a:r>
              <a:rPr lang="en-US" altLang="zh-CN" sz="2400" dirty="0"/>
              <a:t> (</a:t>
            </a:r>
            <a:r>
              <a:rPr lang="ko-KR" altLang="en-US" sz="2400" dirty="0"/>
              <a:t>구</a:t>
            </a:r>
            <a:r>
              <a:rPr lang="en-US" altLang="ko-KR" sz="2400" dirty="0"/>
              <a:t>)  mouth</a:t>
            </a:r>
            <a:endParaRPr lang="zh-CN" altLang="en-US" sz="2400" dirty="0"/>
          </a:p>
          <a:p>
            <a:r>
              <a:rPr lang="zh-CN" altLang="en-US" sz="2400" dirty="0"/>
              <a:t>未  </a:t>
            </a:r>
            <a:r>
              <a:rPr lang="en-US" altLang="zh-CN" sz="2400" dirty="0"/>
              <a:t>mi (</a:t>
            </a:r>
            <a:r>
              <a:rPr lang="ko-KR" altLang="en-US" sz="2400" dirty="0"/>
              <a:t>미</a:t>
            </a:r>
            <a:r>
              <a:rPr lang="en-US" altLang="ko-KR" sz="2400" dirty="0"/>
              <a:t>)  have not</a:t>
            </a:r>
            <a:endParaRPr lang="zh-CN" altLang="en-US" sz="2400" dirty="0"/>
          </a:p>
          <a:p>
            <a:r>
              <a:rPr lang="zh-CN" altLang="en-US" sz="2400" dirty="0"/>
              <a:t>木  </a:t>
            </a:r>
            <a:r>
              <a:rPr lang="en-US" altLang="zh-CN" sz="2400" dirty="0" err="1"/>
              <a:t>mok</a:t>
            </a:r>
            <a:r>
              <a:rPr lang="en-US" altLang="zh-CN" sz="2400" dirty="0"/>
              <a:t> (</a:t>
            </a:r>
            <a:r>
              <a:rPr lang="ko-KR" altLang="en-US" sz="2400" dirty="0"/>
              <a:t>목</a:t>
            </a:r>
            <a:r>
              <a:rPr lang="en-US" altLang="ko-KR" sz="2400" dirty="0"/>
              <a:t>)  tree</a:t>
            </a:r>
            <a:endParaRPr lang="zh-CN" altLang="en-US" sz="2400" dirty="0"/>
          </a:p>
          <a:p>
            <a:endParaRPr lang="zh-CN" alt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4B4B8-61A7-F043-233F-4905981765C1}"/>
              </a:ext>
            </a:extLst>
          </p:cNvPr>
          <p:cNvSpPr/>
          <p:nvPr/>
        </p:nvSpPr>
        <p:spPr>
          <a:xfrm>
            <a:off x="2268071" y="4455458"/>
            <a:ext cx="9520517" cy="2312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1B4B44-9194-EF88-2082-562F77D21DFE}"/>
              </a:ext>
            </a:extLst>
          </p:cNvPr>
          <p:cNvCxnSpPr/>
          <p:nvPr/>
        </p:nvCxnSpPr>
        <p:spPr>
          <a:xfrm flipH="1">
            <a:off x="1344706" y="1461247"/>
            <a:ext cx="277906" cy="277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5D999F-F4F1-E986-DAF4-69643F1BE7DF}"/>
              </a:ext>
            </a:extLst>
          </p:cNvPr>
          <p:cNvCxnSpPr/>
          <p:nvPr/>
        </p:nvCxnSpPr>
        <p:spPr>
          <a:xfrm>
            <a:off x="2008094" y="1461247"/>
            <a:ext cx="466165" cy="277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9E0E60-2E83-AB40-2967-937E76756563}"/>
              </a:ext>
            </a:extLst>
          </p:cNvPr>
          <p:cNvCxnSpPr/>
          <p:nvPr/>
        </p:nvCxnSpPr>
        <p:spPr>
          <a:xfrm flipH="1">
            <a:off x="869576" y="2402541"/>
            <a:ext cx="89648" cy="349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44B44E-5B9B-61D5-8E42-CC72A1944799}"/>
              </a:ext>
            </a:extLst>
          </p:cNvPr>
          <p:cNvCxnSpPr/>
          <p:nvPr/>
        </p:nvCxnSpPr>
        <p:spPr>
          <a:xfrm>
            <a:off x="1430183" y="2402541"/>
            <a:ext cx="748241" cy="493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6DDBD3-E996-746D-4289-B638E3520F36}"/>
              </a:ext>
            </a:extLst>
          </p:cNvPr>
          <p:cNvCxnSpPr>
            <a:cxnSpLocks/>
          </p:cNvCxnSpPr>
          <p:nvPr/>
        </p:nvCxnSpPr>
        <p:spPr>
          <a:xfrm>
            <a:off x="717176" y="3236259"/>
            <a:ext cx="0" cy="38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720584-4476-A3F1-A3F8-7604C657A893}"/>
              </a:ext>
            </a:extLst>
          </p:cNvPr>
          <p:cNvCxnSpPr/>
          <p:nvPr/>
        </p:nvCxnSpPr>
        <p:spPr>
          <a:xfrm>
            <a:off x="1039906" y="3236259"/>
            <a:ext cx="475129" cy="38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5FD6D8-3717-0053-F2CC-C421B328C42B}"/>
              </a:ext>
            </a:extLst>
          </p:cNvPr>
          <p:cNvCxnSpPr>
            <a:cxnSpLocks/>
          </p:cNvCxnSpPr>
          <p:nvPr/>
        </p:nvCxnSpPr>
        <p:spPr>
          <a:xfrm flipH="1">
            <a:off x="2375647" y="3343835"/>
            <a:ext cx="98612" cy="277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98B7BD-4B05-F950-D355-1F788E8B81AE}"/>
              </a:ext>
            </a:extLst>
          </p:cNvPr>
          <p:cNvCxnSpPr/>
          <p:nvPr/>
        </p:nvCxnSpPr>
        <p:spPr>
          <a:xfrm>
            <a:off x="2680447" y="3128682"/>
            <a:ext cx="582706" cy="600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50432-2FE6-19F6-1FDF-FF779C7B1B2A}"/>
              </a:ext>
            </a:extLst>
          </p:cNvPr>
          <p:cNvCxnSpPr/>
          <p:nvPr/>
        </p:nvCxnSpPr>
        <p:spPr>
          <a:xfrm flipH="1">
            <a:off x="4756089" y="1461247"/>
            <a:ext cx="542052" cy="277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0842FA-87C8-D835-EAEC-3A06DD1CDF4D}"/>
              </a:ext>
            </a:extLst>
          </p:cNvPr>
          <p:cNvCxnSpPr>
            <a:cxnSpLocks/>
          </p:cNvCxnSpPr>
          <p:nvPr/>
        </p:nvCxnSpPr>
        <p:spPr>
          <a:xfrm>
            <a:off x="5522259" y="1461247"/>
            <a:ext cx="553414" cy="38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5D945E-31CE-87EC-7D4B-EDE01136DA40}"/>
              </a:ext>
            </a:extLst>
          </p:cNvPr>
          <p:cNvCxnSpPr>
            <a:cxnSpLocks/>
          </p:cNvCxnSpPr>
          <p:nvPr/>
        </p:nvCxnSpPr>
        <p:spPr>
          <a:xfrm flipH="1">
            <a:off x="5468470" y="2400897"/>
            <a:ext cx="513386" cy="385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BE16D1-5797-5014-2A61-A6B6268E587A}"/>
              </a:ext>
            </a:extLst>
          </p:cNvPr>
          <p:cNvCxnSpPr>
            <a:cxnSpLocks/>
          </p:cNvCxnSpPr>
          <p:nvPr/>
        </p:nvCxnSpPr>
        <p:spPr>
          <a:xfrm>
            <a:off x="6192214" y="2458338"/>
            <a:ext cx="78286" cy="4014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D1AF061-5C14-3410-4117-3EF0B915AFE8}"/>
              </a:ext>
            </a:extLst>
          </p:cNvPr>
          <p:cNvCxnSpPr/>
          <p:nvPr/>
        </p:nvCxnSpPr>
        <p:spPr>
          <a:xfrm flipH="1">
            <a:off x="9972923" y="1461247"/>
            <a:ext cx="291665" cy="277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F78183-B72E-12DF-972D-3C5E1848C067}"/>
              </a:ext>
            </a:extLst>
          </p:cNvPr>
          <p:cNvCxnSpPr/>
          <p:nvPr/>
        </p:nvCxnSpPr>
        <p:spPr>
          <a:xfrm>
            <a:off x="10645900" y="1461247"/>
            <a:ext cx="201394" cy="385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8A4402-DA1B-84C9-4436-372F62DED9E3}"/>
              </a:ext>
            </a:extLst>
          </p:cNvPr>
          <p:cNvCxnSpPr>
            <a:cxnSpLocks/>
          </p:cNvCxnSpPr>
          <p:nvPr/>
        </p:nvCxnSpPr>
        <p:spPr>
          <a:xfrm flipH="1">
            <a:off x="10264588" y="2402541"/>
            <a:ext cx="537883" cy="493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8FC667-7985-34E5-4E39-3F69C5D8DCA3}"/>
              </a:ext>
            </a:extLst>
          </p:cNvPr>
          <p:cNvCxnSpPr/>
          <p:nvPr/>
        </p:nvCxnSpPr>
        <p:spPr>
          <a:xfrm>
            <a:off x="11012829" y="2402541"/>
            <a:ext cx="170954" cy="349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FFEE891-DC4A-9A81-52CE-785FBD512E66}"/>
              </a:ext>
            </a:extLst>
          </p:cNvPr>
          <p:cNvSpPr txBox="1"/>
          <p:nvPr/>
        </p:nvSpPr>
        <p:spPr>
          <a:xfrm>
            <a:off x="1344706" y="1761795"/>
            <a:ext cx="57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BBC5F2-FE01-1ADF-2BD5-1A0299CCAC56}"/>
              </a:ext>
            </a:extLst>
          </p:cNvPr>
          <p:cNvSpPr txBox="1"/>
          <p:nvPr/>
        </p:nvSpPr>
        <p:spPr>
          <a:xfrm>
            <a:off x="959224" y="2672602"/>
            <a:ext cx="5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7490E5-3335-3254-B4C5-B716174FC3DA}"/>
              </a:ext>
            </a:extLst>
          </p:cNvPr>
          <p:cNvSpPr txBox="1"/>
          <p:nvPr/>
        </p:nvSpPr>
        <p:spPr>
          <a:xfrm>
            <a:off x="466164" y="4225275"/>
            <a:ext cx="67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4393B8-8541-7C65-2AF4-3E9646C9ED58}"/>
              </a:ext>
            </a:extLst>
          </p:cNvPr>
          <p:cNvSpPr txBox="1"/>
          <p:nvPr/>
        </p:nvSpPr>
        <p:spPr>
          <a:xfrm>
            <a:off x="1775016" y="3442445"/>
            <a:ext cx="34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00FF00"/>
                </a:highlight>
              </a:rPr>
              <a:t>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292330-9080-4CF8-1AAC-694DC2E0F776}"/>
              </a:ext>
            </a:extLst>
          </p:cNvPr>
          <p:cNvSpPr txBox="1"/>
          <p:nvPr/>
        </p:nvSpPr>
        <p:spPr>
          <a:xfrm>
            <a:off x="2599764" y="2672602"/>
            <a:ext cx="833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16(1)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3CA6BC-3828-C540-9003-E34B2D41BACD}"/>
              </a:ext>
            </a:extLst>
          </p:cNvPr>
          <p:cNvSpPr txBox="1"/>
          <p:nvPr/>
        </p:nvSpPr>
        <p:spPr>
          <a:xfrm>
            <a:off x="2474259" y="3634844"/>
            <a:ext cx="90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20(1)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1B5F8A-FF79-6D40-C0DF-C70A3AEA59C1}"/>
              </a:ext>
            </a:extLst>
          </p:cNvPr>
          <p:cNvSpPr txBox="1"/>
          <p:nvPr/>
        </p:nvSpPr>
        <p:spPr>
          <a:xfrm>
            <a:off x="3505195" y="3670702"/>
            <a:ext cx="90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21(1)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10CD8E-4846-C1D1-D047-72CF06C60CBB}"/>
              </a:ext>
            </a:extLst>
          </p:cNvPr>
          <p:cNvSpPr txBox="1"/>
          <p:nvPr/>
        </p:nvSpPr>
        <p:spPr>
          <a:xfrm>
            <a:off x="3052482" y="176179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186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B54A88-C9FB-8327-D435-98B5FE411A32}"/>
              </a:ext>
            </a:extLst>
          </p:cNvPr>
          <p:cNvSpPr txBox="1"/>
          <p:nvPr/>
        </p:nvSpPr>
        <p:spPr>
          <a:xfrm>
            <a:off x="4830934" y="1761795"/>
            <a:ext cx="728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139(5)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305026-1225-E269-8FF3-B8097F1F7DE1}"/>
              </a:ext>
            </a:extLst>
          </p:cNvPr>
          <p:cNvSpPr txBox="1"/>
          <p:nvPr/>
        </p:nvSpPr>
        <p:spPr>
          <a:xfrm>
            <a:off x="6270500" y="1761795"/>
            <a:ext cx="85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79(3)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CE8A03-3CE4-ED8A-22A2-5440E63ADAFE}"/>
              </a:ext>
            </a:extLst>
          </p:cNvPr>
          <p:cNvSpPr txBox="1"/>
          <p:nvPr/>
        </p:nvSpPr>
        <p:spPr>
          <a:xfrm>
            <a:off x="5092840" y="3310335"/>
            <a:ext cx="1138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62(3)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D1B1C5-4826-0DC4-2DDF-09E76FE41B13}"/>
              </a:ext>
            </a:extLst>
          </p:cNvPr>
          <p:cNvSpPr txBox="1"/>
          <p:nvPr/>
        </p:nvSpPr>
        <p:spPr>
          <a:xfrm>
            <a:off x="6038174" y="3194138"/>
            <a:ext cx="89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12(1)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D6FFA5-2F8D-B742-F3B4-F04F56AB997F}"/>
              </a:ext>
            </a:extLst>
          </p:cNvPr>
          <p:cNvSpPr txBox="1"/>
          <p:nvPr/>
        </p:nvSpPr>
        <p:spPr>
          <a:xfrm>
            <a:off x="9565340" y="2341931"/>
            <a:ext cx="63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11(1)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AA4501D-B31C-080E-CC91-63980B90A685}"/>
              </a:ext>
            </a:extLst>
          </p:cNvPr>
          <p:cNvSpPr txBox="1"/>
          <p:nvPr/>
        </p:nvSpPr>
        <p:spPr>
          <a:xfrm>
            <a:off x="11098306" y="1786484"/>
            <a:ext cx="57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D3322A-0526-C31B-DDC2-156686D6B33B}"/>
              </a:ext>
            </a:extLst>
          </p:cNvPr>
          <p:cNvSpPr txBox="1"/>
          <p:nvPr/>
        </p:nvSpPr>
        <p:spPr>
          <a:xfrm>
            <a:off x="10816229" y="3412121"/>
            <a:ext cx="770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6(1)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2C3BCB3-482E-89D5-25CE-21BACD0A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816" y="793640"/>
            <a:ext cx="1790648" cy="268597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554C749-B57A-6A1F-A72C-C4ABDAF968D0}"/>
              </a:ext>
            </a:extLst>
          </p:cNvPr>
          <p:cNvSpPr txBox="1"/>
          <p:nvPr/>
        </p:nvSpPr>
        <p:spPr>
          <a:xfrm>
            <a:off x="7145623" y="3616589"/>
            <a:ext cx="23659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https://www.sohu.com/a/519831299_121124775</a:t>
            </a:r>
            <a:endParaRPr lang="en-US" sz="8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C35FFD-7979-1B37-9FA9-BAB13F9FFD10}"/>
              </a:ext>
            </a:extLst>
          </p:cNvPr>
          <p:cNvSpPr txBox="1"/>
          <p:nvPr/>
        </p:nvSpPr>
        <p:spPr>
          <a:xfrm>
            <a:off x="152400" y="89647"/>
            <a:ext cx="120396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7.7  			  			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Xuanzang's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Heart Sutra, Lesson Seven)</a:t>
            </a: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BF54DD06-88D8-FAFA-786B-CD1655CEE7B2}"/>
              </a:ext>
            </a:extLst>
          </p:cNvPr>
          <p:cNvSpPr/>
          <p:nvPr/>
        </p:nvSpPr>
        <p:spPr>
          <a:xfrm>
            <a:off x="2707842" y="1246149"/>
            <a:ext cx="313388" cy="515645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6538B85F-4D1B-ED22-D947-21132F86A1F6}"/>
              </a:ext>
            </a:extLst>
          </p:cNvPr>
          <p:cNvSpPr/>
          <p:nvPr/>
        </p:nvSpPr>
        <p:spPr>
          <a:xfrm>
            <a:off x="4463641" y="1025995"/>
            <a:ext cx="542052" cy="327676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F02FAE49-ACF1-11B1-002F-DA57ECC9CA22}"/>
              </a:ext>
            </a:extLst>
          </p:cNvPr>
          <p:cNvSpPr/>
          <p:nvPr/>
        </p:nvSpPr>
        <p:spPr>
          <a:xfrm>
            <a:off x="9074784" y="1975500"/>
            <a:ext cx="542052" cy="327676"/>
          </a:xfrm>
          <a:prstGeom prst="righ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CFE02-E06D-FE5A-16CC-AD7B787D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57" y="6466528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Xuanzang's Heart Sutra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E448B-0620-2AC7-6C64-7E1DED355ED8}"/>
              </a:ext>
            </a:extLst>
          </p:cNvPr>
          <p:cNvSpPr txBox="1"/>
          <p:nvPr/>
        </p:nvSpPr>
        <p:spPr>
          <a:xfrm>
            <a:off x="83457" y="134224"/>
            <a:ext cx="11937967" cy="660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.8  						   		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(Xuanzang's Heart Sutra, Lesson Seven)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觸 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角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蜀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角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⺈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用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蜀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罒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勹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虫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用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丨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月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虫 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㇀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丶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4346DA-2E39-45D6-7EA7-3DBA390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371" y="887255"/>
            <a:ext cx="3394592" cy="33240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840EDC-2BC3-C146-3D15-D702E41AF68E}"/>
              </a:ext>
            </a:extLst>
          </p:cNvPr>
          <p:cNvSpPr/>
          <p:nvPr/>
        </p:nvSpPr>
        <p:spPr>
          <a:xfrm>
            <a:off x="7502971" y="795965"/>
            <a:ext cx="3483393" cy="3506598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A8294-8EF7-DE24-5168-B821508CB006}"/>
              </a:ext>
            </a:extLst>
          </p:cNvPr>
          <p:cNvSpPr txBox="1"/>
          <p:nvPr/>
        </p:nvSpPr>
        <p:spPr>
          <a:xfrm>
            <a:off x="6656524" y="4781724"/>
            <a:ext cx="6981986" cy="23083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zh-CN" altLang="en-US" sz="1600" b="1" dirty="0">
                <a:highlight>
                  <a:srgbClr val="FFFF00"/>
                </a:highlight>
              </a:rPr>
              <a:t>觸</a:t>
            </a:r>
            <a:r>
              <a:rPr lang="zh-CN" altLang="en-US" sz="1600" dirty="0"/>
              <a:t> </a:t>
            </a:r>
            <a:r>
              <a:rPr lang="en-US" sz="1600" dirty="0"/>
              <a:t>chok (</a:t>
            </a:r>
            <a:r>
              <a:rPr lang="ko-KR" altLang="en-US" sz="1600" dirty="0"/>
              <a:t>촉</a:t>
            </a:r>
            <a:r>
              <a:rPr lang="en-US" altLang="ko-KR" sz="1600" dirty="0"/>
              <a:t>) touch</a:t>
            </a:r>
            <a:endParaRPr lang="en-US" altLang="zh-CN" sz="1600" dirty="0"/>
          </a:p>
          <a:p>
            <a:r>
              <a:rPr lang="zh-CN" altLang="en-US" sz="1600" dirty="0"/>
              <a:t>角 </a:t>
            </a:r>
            <a:r>
              <a:rPr lang="en-US" altLang="zh-CN" sz="1600" dirty="0"/>
              <a:t>gak (</a:t>
            </a:r>
            <a:r>
              <a:rPr lang="ko-KR" altLang="en-US" sz="1600" dirty="0"/>
              <a:t>각</a:t>
            </a:r>
            <a:r>
              <a:rPr lang="en-US" altLang="ko-KR" sz="1600" dirty="0"/>
              <a:t>) antler/horn</a:t>
            </a:r>
            <a:endParaRPr lang="en-US" altLang="zh-CN" sz="1600" dirty="0"/>
          </a:p>
          <a:p>
            <a:r>
              <a:rPr lang="zh-CN" altLang="en-US" sz="1600" dirty="0"/>
              <a:t>蜀 </a:t>
            </a:r>
            <a:r>
              <a:rPr lang="en-US" altLang="zh-CN" sz="1600" dirty="0"/>
              <a:t>chok (</a:t>
            </a:r>
            <a:r>
              <a:rPr lang="ko-KR" altLang="en-US" sz="1600" dirty="0"/>
              <a:t>촉</a:t>
            </a:r>
            <a:r>
              <a:rPr lang="en-US" altLang="ko-KR" sz="1600" dirty="0"/>
              <a:t>) Sichuan</a:t>
            </a:r>
            <a:endParaRPr lang="zh-CN" altLang="en-US" sz="1600" dirty="0"/>
          </a:p>
          <a:p>
            <a:r>
              <a:rPr lang="en-US" altLang="zh-CN" sz="1600" b="1" dirty="0">
                <a:solidFill>
                  <a:srgbClr val="00B050"/>
                </a:solidFill>
              </a:rPr>
              <a:t>⺈ do (</a:t>
            </a:r>
            <a:r>
              <a:rPr lang="ko-KR" altLang="en-US" sz="1600" b="1" dirty="0">
                <a:solidFill>
                  <a:srgbClr val="00B050"/>
                </a:solidFill>
              </a:rPr>
              <a:t>도</a:t>
            </a:r>
            <a:r>
              <a:rPr lang="en-US" altLang="ko-KR" sz="1600" b="1" dirty="0">
                <a:solidFill>
                  <a:srgbClr val="00B050"/>
                </a:solidFill>
              </a:rPr>
              <a:t>) blade</a:t>
            </a:r>
            <a:endParaRPr lang="en-US" altLang="zh-CN" sz="1600" b="1" dirty="0">
              <a:solidFill>
                <a:srgbClr val="00B050"/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用 </a:t>
            </a:r>
            <a:r>
              <a:rPr lang="en-US" altLang="zh-CN" sz="1600" b="1" dirty="0" err="1">
                <a:solidFill>
                  <a:srgbClr val="FF0000"/>
                </a:solidFill>
              </a:rPr>
              <a:t>yong</a:t>
            </a:r>
            <a:r>
              <a:rPr lang="en-US" altLang="zh-CN" sz="1600" b="1" dirty="0">
                <a:solidFill>
                  <a:srgbClr val="FF0000"/>
                </a:solidFill>
              </a:rPr>
              <a:t> (</a:t>
            </a:r>
            <a:r>
              <a:rPr lang="ko-KR" altLang="en-US" sz="1600" b="1" i="0" dirty="0">
                <a:solidFill>
                  <a:srgbClr val="FF0000"/>
                </a:solidFill>
                <a:effectLst/>
                <a:latin typeface="Apple SD Gothic Neo"/>
              </a:rPr>
              <a:t>용</a:t>
            </a:r>
            <a:r>
              <a:rPr lang="en-US" altLang="ko-KR" sz="1600" b="1" i="0" dirty="0">
                <a:solidFill>
                  <a:srgbClr val="FF0000"/>
                </a:solidFill>
                <a:effectLst/>
                <a:latin typeface="Apple SD Gothic Neo"/>
              </a:rPr>
              <a:t>) to use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丨 </a:t>
            </a:r>
            <a:r>
              <a:rPr lang="en-US" altLang="zh-CN" sz="1600" dirty="0" err="1"/>
              <a:t>gon</a:t>
            </a:r>
            <a:r>
              <a:rPr lang="en-US" altLang="zh-CN" sz="1600" dirty="0"/>
              <a:t> (</a:t>
            </a:r>
            <a:r>
              <a:rPr lang="ko-KR" altLang="en-US" sz="1600" dirty="0"/>
              <a:t>곤</a:t>
            </a:r>
            <a:r>
              <a:rPr lang="en-US" altLang="ko-KR" sz="1600" dirty="0"/>
              <a:t>) rod</a:t>
            </a:r>
            <a:endParaRPr lang="en-US" altLang="zh-CN" sz="1600" dirty="0"/>
          </a:p>
          <a:p>
            <a:r>
              <a:rPr lang="zh-CN" altLang="en-US" sz="1600" dirty="0"/>
              <a:t>月 </a:t>
            </a:r>
            <a:r>
              <a:rPr lang="en-US" altLang="zh-CN" sz="1600" dirty="0" err="1"/>
              <a:t>wol</a:t>
            </a:r>
            <a:r>
              <a:rPr lang="en-US" altLang="zh-CN" sz="1600" dirty="0"/>
              <a:t> (</a:t>
            </a:r>
            <a:r>
              <a:rPr lang="ko-KR" altLang="en-US" sz="1600" dirty="0"/>
              <a:t>월</a:t>
            </a:r>
            <a:r>
              <a:rPr lang="en-US" altLang="ko-KR" sz="1600" dirty="0"/>
              <a:t>) moon</a:t>
            </a:r>
            <a:endParaRPr lang="en-US" altLang="zh-CN" sz="1600" dirty="0"/>
          </a:p>
          <a:p>
            <a:endParaRPr lang="en-US" altLang="zh-CN" sz="1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</a:rPr>
              <a:t>罒 </a:t>
            </a:r>
            <a:r>
              <a:rPr lang="en-US" altLang="zh-CN" sz="1600" b="1" dirty="0" err="1">
                <a:solidFill>
                  <a:schemeClr val="accent2">
                    <a:lumMod val="75000"/>
                  </a:schemeClr>
                </a:solidFill>
              </a:rPr>
              <a:t>mang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</a:rPr>
              <a:t>망</a:t>
            </a:r>
            <a:r>
              <a:rPr lang="en-US" altLang="ko-KR" sz="1600" b="1" dirty="0">
                <a:solidFill>
                  <a:schemeClr val="accent2">
                    <a:lumMod val="75000"/>
                  </a:schemeClr>
                </a:solidFill>
              </a:rPr>
              <a:t>)  net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</a:rPr>
              <a:t>勹 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po (</a:t>
            </a:r>
            <a:r>
              <a:rPr lang="ko-KR" altLang="en-US" sz="1600" b="1" dirty="0">
                <a:solidFill>
                  <a:schemeClr val="accent1">
                    <a:lumMod val="75000"/>
                  </a:schemeClr>
                </a:solidFill>
              </a:rPr>
              <a:t>포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) wrap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1600" b="1" dirty="0">
                <a:solidFill>
                  <a:srgbClr val="7030A0"/>
                </a:solidFill>
              </a:rPr>
              <a:t>虫 </a:t>
            </a:r>
            <a:r>
              <a:rPr lang="en-US" altLang="zh-CN" sz="1600" b="1" dirty="0" err="1">
                <a:solidFill>
                  <a:srgbClr val="7030A0"/>
                </a:solidFill>
              </a:rPr>
              <a:t>chung</a:t>
            </a:r>
            <a:r>
              <a:rPr lang="en-US" altLang="zh-CN" sz="1600" b="1" dirty="0">
                <a:solidFill>
                  <a:srgbClr val="7030A0"/>
                </a:solidFill>
              </a:rPr>
              <a:t> (</a:t>
            </a:r>
            <a:r>
              <a:rPr lang="ko-KR" altLang="en-US" sz="1600" b="1" dirty="0">
                <a:solidFill>
                  <a:srgbClr val="7030A0"/>
                </a:solidFill>
              </a:rPr>
              <a:t>충</a:t>
            </a:r>
            <a:r>
              <a:rPr lang="en-US" altLang="ko-KR" sz="1600" b="1" dirty="0">
                <a:solidFill>
                  <a:srgbClr val="7030A0"/>
                </a:solidFill>
              </a:rPr>
              <a:t>) bug</a:t>
            </a:r>
            <a:endParaRPr lang="en-US" altLang="zh-CN" sz="1600" b="1" dirty="0">
              <a:solidFill>
                <a:srgbClr val="7030A0"/>
              </a:solidFill>
            </a:endParaRPr>
          </a:p>
          <a:p>
            <a:r>
              <a:rPr lang="zh-CN" altLang="en-US" sz="1600" dirty="0"/>
              <a:t>中 </a:t>
            </a:r>
            <a:r>
              <a:rPr lang="en-US" altLang="zh-CN" sz="1600" dirty="0" err="1"/>
              <a:t>jung</a:t>
            </a:r>
            <a:r>
              <a:rPr lang="en-US" altLang="zh-CN" sz="1600" dirty="0"/>
              <a:t> (</a:t>
            </a:r>
            <a:r>
              <a:rPr lang="ko-KR" altLang="en-US" sz="1600" dirty="0"/>
              <a:t>중</a:t>
            </a:r>
            <a:r>
              <a:rPr lang="en-US" altLang="ko-KR" sz="1600" dirty="0"/>
              <a:t>) among</a:t>
            </a:r>
            <a:endParaRPr lang="en-US" altLang="zh-CN" sz="1600" dirty="0"/>
          </a:p>
          <a:p>
            <a:r>
              <a:rPr lang="en-US" altLang="zh-CN" sz="1600" dirty="0"/>
              <a:t>㇀ rising stroke</a:t>
            </a:r>
          </a:p>
          <a:p>
            <a:r>
              <a:rPr lang="zh-CN" altLang="en-US" sz="1600" dirty="0"/>
              <a:t>丶 </a:t>
            </a:r>
            <a:r>
              <a:rPr lang="en-US" altLang="zh-CN" sz="1600" dirty="0" err="1"/>
              <a:t>ju</a:t>
            </a:r>
            <a:r>
              <a:rPr lang="en-US" altLang="zh-CN" sz="1600" dirty="0"/>
              <a:t> (</a:t>
            </a:r>
            <a:r>
              <a:rPr lang="ko-KR" altLang="en-US" sz="1600" dirty="0"/>
              <a:t>주</a:t>
            </a:r>
            <a:r>
              <a:rPr lang="en-US" altLang="ko-KR" sz="1600" dirty="0"/>
              <a:t>) lord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r>
              <a:rPr lang="zh-CN" altLang="en-US" sz="1600" dirty="0"/>
              <a:t>口 </a:t>
            </a:r>
            <a:r>
              <a:rPr lang="en-US" altLang="zh-CN" sz="1600" dirty="0" err="1"/>
              <a:t>gu</a:t>
            </a:r>
            <a:r>
              <a:rPr lang="en-US" altLang="zh-CN" sz="1600" dirty="0"/>
              <a:t> (</a:t>
            </a:r>
            <a:r>
              <a:rPr lang="ko-KR" altLang="en-US" sz="1600" dirty="0"/>
              <a:t>구</a:t>
            </a:r>
            <a:r>
              <a:rPr lang="en-US" altLang="ko-KR" sz="1600" dirty="0"/>
              <a:t>) mouth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AC490-FBBE-DBA8-94B6-E4921B3A079E}"/>
              </a:ext>
            </a:extLst>
          </p:cNvPr>
          <p:cNvSpPr/>
          <p:nvPr/>
        </p:nvSpPr>
        <p:spPr>
          <a:xfrm>
            <a:off x="6538502" y="4719233"/>
            <a:ext cx="4418802" cy="19598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34E75-DD01-72B1-9618-105DCA57E83B}"/>
              </a:ext>
            </a:extLst>
          </p:cNvPr>
          <p:cNvSpPr txBox="1"/>
          <p:nvPr/>
        </p:nvSpPr>
        <p:spPr>
          <a:xfrm>
            <a:off x="1067864" y="611299"/>
            <a:ext cx="63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193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00A0D-23B5-E308-0AAE-DE5D0475BF92}"/>
              </a:ext>
            </a:extLst>
          </p:cNvPr>
          <p:cNvSpPr txBox="1"/>
          <p:nvPr/>
        </p:nvSpPr>
        <p:spPr>
          <a:xfrm>
            <a:off x="3067630" y="611299"/>
            <a:ext cx="73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9C8F0-632F-5645-BF5D-F425CD2335DD}"/>
              </a:ext>
            </a:extLst>
          </p:cNvPr>
          <p:cNvSpPr txBox="1"/>
          <p:nvPr/>
        </p:nvSpPr>
        <p:spPr>
          <a:xfrm>
            <a:off x="4772827" y="611299"/>
            <a:ext cx="69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E48AF-EB54-22A2-9FC2-18171F512426}"/>
              </a:ext>
            </a:extLst>
          </p:cNvPr>
          <p:cNvSpPr txBox="1"/>
          <p:nvPr/>
        </p:nvSpPr>
        <p:spPr>
          <a:xfrm>
            <a:off x="3976410" y="1890166"/>
            <a:ext cx="54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B2066-4D38-04D9-CEE4-E450A7B2966A}"/>
              </a:ext>
            </a:extLst>
          </p:cNvPr>
          <p:cNvSpPr txBox="1"/>
          <p:nvPr/>
        </p:nvSpPr>
        <p:spPr>
          <a:xfrm>
            <a:off x="3884711" y="4117897"/>
            <a:ext cx="7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208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149AC-67F9-735C-76DC-376B6F452B05}"/>
              </a:ext>
            </a:extLst>
          </p:cNvPr>
          <p:cNvSpPr txBox="1"/>
          <p:nvPr/>
        </p:nvSpPr>
        <p:spPr>
          <a:xfrm>
            <a:off x="941294" y="1890166"/>
            <a:ext cx="76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41E39-1CB7-0D11-C14A-E8CD89F232CD}"/>
              </a:ext>
            </a:extLst>
          </p:cNvPr>
          <p:cNvSpPr txBox="1"/>
          <p:nvPr/>
        </p:nvSpPr>
        <p:spPr>
          <a:xfrm>
            <a:off x="2406555" y="1827737"/>
            <a:ext cx="869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142(5)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962C36-3F7A-1764-649B-043784736256}"/>
              </a:ext>
            </a:extLst>
          </p:cNvPr>
          <p:cNvSpPr txBox="1"/>
          <p:nvPr/>
        </p:nvSpPr>
        <p:spPr>
          <a:xfrm>
            <a:off x="2644588" y="3012141"/>
            <a:ext cx="977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40(2)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202B4-BF3D-5933-4BB7-CAE5795E419E}"/>
              </a:ext>
            </a:extLst>
          </p:cNvPr>
          <p:cNvSpPr txBox="1"/>
          <p:nvPr/>
        </p:nvSpPr>
        <p:spPr>
          <a:xfrm>
            <a:off x="4347882" y="3012141"/>
            <a:ext cx="1119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63(3)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DFE0F-0D23-8431-AE6F-BE17F1B3879F}"/>
              </a:ext>
            </a:extLst>
          </p:cNvPr>
          <p:cNvSpPr txBox="1"/>
          <p:nvPr/>
        </p:nvSpPr>
        <p:spPr>
          <a:xfrm>
            <a:off x="6194369" y="3024990"/>
            <a:ext cx="74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50(2)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8ABC5-9E23-73B4-4476-B2F490B1A573}"/>
              </a:ext>
            </a:extLst>
          </p:cNvPr>
          <p:cNvSpPr txBox="1"/>
          <p:nvPr/>
        </p:nvSpPr>
        <p:spPr>
          <a:xfrm>
            <a:off x="2487237" y="5178373"/>
            <a:ext cx="788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50(2)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6FD76-CCC2-88CF-1F31-3B88F0BF84C1}"/>
              </a:ext>
            </a:extLst>
          </p:cNvPr>
          <p:cNvSpPr txBox="1"/>
          <p:nvPr/>
        </p:nvSpPr>
        <p:spPr>
          <a:xfrm>
            <a:off x="4921416" y="5382205"/>
            <a:ext cx="1152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CC14A-7442-4568-2B23-5A98A8B7F828}"/>
              </a:ext>
            </a:extLst>
          </p:cNvPr>
          <p:cNvSpPr txBox="1"/>
          <p:nvPr/>
        </p:nvSpPr>
        <p:spPr>
          <a:xfrm>
            <a:off x="2442836" y="4115182"/>
            <a:ext cx="58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E8A086-5A64-251E-FBCA-5BB3C7C31561}"/>
              </a:ext>
            </a:extLst>
          </p:cNvPr>
          <p:cNvSpPr txBox="1"/>
          <p:nvPr/>
        </p:nvSpPr>
        <p:spPr>
          <a:xfrm>
            <a:off x="3976410" y="5137415"/>
            <a:ext cx="6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00FF00"/>
                </a:highlight>
              </a:rPr>
              <a:t>*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50427C5-AC8F-418D-04D8-57255CF7EC03}"/>
              </a:ext>
            </a:extLst>
          </p:cNvPr>
          <p:cNvSpPr/>
          <p:nvPr/>
        </p:nvSpPr>
        <p:spPr>
          <a:xfrm>
            <a:off x="2841343" y="207513"/>
            <a:ext cx="313388" cy="515645"/>
          </a:xfrm>
          <a:prstGeom prst="down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11853</TotalTime>
  <Words>4068</Words>
  <Application>Microsoft Office PowerPoint</Application>
  <PresentationFormat>Widescreen</PresentationFormat>
  <Paragraphs>530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Apple SD Gothic Neo</vt:lpstr>
      <vt:lpstr>-apple-system</vt:lpstr>
      <vt:lpstr>等线</vt:lpstr>
      <vt:lpstr>等线</vt:lpstr>
      <vt:lpstr>KaiTi</vt:lpstr>
      <vt:lpstr>맑은 고딕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Steinmetz</dc:creator>
  <cp:lastModifiedBy>Curtis Steinmetz</cp:lastModifiedBy>
  <cp:revision>53</cp:revision>
  <dcterms:created xsi:type="dcterms:W3CDTF">2023-08-11T16:50:35Z</dcterms:created>
  <dcterms:modified xsi:type="dcterms:W3CDTF">2023-09-04T00:10:45Z</dcterms:modified>
</cp:coreProperties>
</file>