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1" r:id="rId4"/>
    <p:sldId id="294" r:id="rId5"/>
    <p:sldId id="295" r:id="rId6"/>
    <p:sldId id="296" r:id="rId7"/>
    <p:sldId id="297" r:id="rId8"/>
    <p:sldId id="299" r:id="rId9"/>
    <p:sldId id="300" r:id="rId10"/>
    <p:sldId id="301" r:id="rId11"/>
    <p:sldId id="302" r:id="rId12"/>
    <p:sldId id="304" r:id="rId13"/>
    <p:sldId id="298" r:id="rId14"/>
    <p:sldId id="303" r:id="rId15"/>
    <p:sldId id="306" r:id="rId16"/>
    <p:sldId id="305" r:id="rId17"/>
    <p:sldId id="307" r:id="rId18"/>
    <p:sldId id="308" r:id="rId19"/>
    <p:sldId id="30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7" d="100"/>
          <a:sy n="97" d="100"/>
        </p:scale>
        <p:origin x="80"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E196-3CC1-6A37-5691-03B1CCC10B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973B1D-AF75-AD95-E01B-ED52F4B0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F45138-7194-6C9E-E88C-5C48815A690C}"/>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6F779C2D-6B7E-FDF5-8C63-378206C0A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87654-B957-2263-CE27-C0BCC40729EE}"/>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359701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7726-76AC-0B88-50C8-1E4E9F9D8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01F491-D544-557F-3CDC-8D1DCD8A4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4B713-214E-7D8C-9E72-7F9F5487ACD6}"/>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E4EF0BE6-F851-B4B8-BDB8-C308559D5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52220-69EF-8D25-44F1-426893088206}"/>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14589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4C30A-35AC-0100-97E9-9CB0C456F1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11639-6A4B-A650-5C6D-EAACD001B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BE1AE-C0D6-9382-62F4-B00FA9FD6C8F}"/>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57969293-B64A-28E8-BF7F-7DCB61B6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2537-B116-CAA2-413D-4B368D507408}"/>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243371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CD2C-8965-105D-A128-B1527A5CA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1211-891D-4DC1-2CAD-D1CFD7124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BA8BD-F915-817D-47FF-4087C033E52A}"/>
              </a:ext>
            </a:extLst>
          </p:cNvPr>
          <p:cNvSpPr>
            <a:spLocks noGrp="1"/>
          </p:cNvSpPr>
          <p:nvPr>
            <p:ph type="dt" sz="half" idx="10"/>
          </p:nvPr>
        </p:nvSpPr>
        <p:spPr/>
        <p:txBody>
          <a:bodyPr/>
          <a:lstStyle/>
          <a:p>
            <a:fld id="{4FB1A2E4-CCDF-44F0-B0BB-8B012B2FB405}" type="datetime1">
              <a:rPr lang="en-US" smtClean="0"/>
              <a:t>8/5/2023</a:t>
            </a:fld>
            <a:endParaRPr lang="en-US"/>
          </a:p>
        </p:txBody>
      </p:sp>
      <p:sp>
        <p:nvSpPr>
          <p:cNvPr id="5" name="Footer Placeholder 4">
            <a:extLst>
              <a:ext uri="{FF2B5EF4-FFF2-40B4-BE49-F238E27FC236}">
                <a16:creationId xmlns:a16="http://schemas.microsoft.com/office/drawing/2014/main" id="{9E9F2252-EF0B-3D78-0C9B-89164E7FA5C4}"/>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432F9152-B674-3B56-27B0-3748A727CE08}"/>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190388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84A5-70F0-9F1A-D7A1-2E8CD9132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0D5E6-4C7A-2757-2229-D9A51C643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64799-C00F-3675-A92A-17999DC58C88}"/>
              </a:ext>
            </a:extLst>
          </p:cNvPr>
          <p:cNvSpPr>
            <a:spLocks noGrp="1"/>
          </p:cNvSpPr>
          <p:nvPr>
            <p:ph type="dt" sz="half" idx="10"/>
          </p:nvPr>
        </p:nvSpPr>
        <p:spPr/>
        <p:txBody>
          <a:bodyPr/>
          <a:lstStyle/>
          <a:p>
            <a:fld id="{3016760A-0338-4A8F-8B82-8FBFD46CC936}" type="datetime1">
              <a:rPr lang="en-US" smtClean="0"/>
              <a:t>8/5/2023</a:t>
            </a:fld>
            <a:endParaRPr lang="en-US"/>
          </a:p>
        </p:txBody>
      </p:sp>
      <p:sp>
        <p:nvSpPr>
          <p:cNvPr id="5" name="Footer Placeholder 4">
            <a:extLst>
              <a:ext uri="{FF2B5EF4-FFF2-40B4-BE49-F238E27FC236}">
                <a16:creationId xmlns:a16="http://schemas.microsoft.com/office/drawing/2014/main" id="{ABBBACE4-0C13-9793-056E-1BB7DD51117C}"/>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97129213-35A6-6B76-3EC4-BF25296C36CE}"/>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67126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A0EC-92B6-630A-AA25-D234939CF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72794C-970E-8AAD-F51A-7B07AF4F3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2977E4-24D4-3270-DB59-6A557EFF2F10}"/>
              </a:ext>
            </a:extLst>
          </p:cNvPr>
          <p:cNvSpPr>
            <a:spLocks noGrp="1"/>
          </p:cNvSpPr>
          <p:nvPr>
            <p:ph type="dt" sz="half" idx="10"/>
          </p:nvPr>
        </p:nvSpPr>
        <p:spPr/>
        <p:txBody>
          <a:bodyPr/>
          <a:lstStyle/>
          <a:p>
            <a:fld id="{66910C06-F9EA-42A0-A4FC-126856C7A37A}" type="datetime1">
              <a:rPr lang="en-US" smtClean="0"/>
              <a:t>8/5/2023</a:t>
            </a:fld>
            <a:endParaRPr lang="en-US"/>
          </a:p>
        </p:txBody>
      </p:sp>
      <p:sp>
        <p:nvSpPr>
          <p:cNvPr id="5" name="Footer Placeholder 4">
            <a:extLst>
              <a:ext uri="{FF2B5EF4-FFF2-40B4-BE49-F238E27FC236}">
                <a16:creationId xmlns:a16="http://schemas.microsoft.com/office/drawing/2014/main" id="{AED62416-708E-A980-422D-F8DF458E0279}"/>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1A04994A-B151-9375-9540-F9D2311567AB}"/>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74226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1ACE-6B54-2EDF-FE59-6AA78EB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56722F-EBE5-DCF2-292A-2AD4BBBC8F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3894A-F61C-87C3-ED86-0BD2DA82B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A5F94-31FA-93C6-014B-DCCE3A72E028}"/>
              </a:ext>
            </a:extLst>
          </p:cNvPr>
          <p:cNvSpPr>
            <a:spLocks noGrp="1"/>
          </p:cNvSpPr>
          <p:nvPr>
            <p:ph type="dt" sz="half" idx="10"/>
          </p:nvPr>
        </p:nvSpPr>
        <p:spPr/>
        <p:txBody>
          <a:bodyPr/>
          <a:lstStyle/>
          <a:p>
            <a:fld id="{D4FFE419-8291-4830-A9DF-5284E13375C6}" type="datetime1">
              <a:rPr lang="en-US" smtClean="0"/>
              <a:t>8/5/2023</a:t>
            </a:fld>
            <a:endParaRPr lang="en-US"/>
          </a:p>
        </p:txBody>
      </p:sp>
      <p:sp>
        <p:nvSpPr>
          <p:cNvPr id="6" name="Footer Placeholder 5">
            <a:extLst>
              <a:ext uri="{FF2B5EF4-FFF2-40B4-BE49-F238E27FC236}">
                <a16:creationId xmlns:a16="http://schemas.microsoft.com/office/drawing/2014/main" id="{5367568C-151D-196E-8EC4-AE8430B2A318}"/>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A6601CA6-7FE6-6097-9747-016B52BD1216}"/>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374455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A3AB-B000-5088-3CB8-598859741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935DC-485F-D819-BA28-A9272FB74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F22FC-69E6-FF79-9633-BAFA73BB48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D4BCD-CAEF-4FD3-7206-416C9862F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D2547-6194-718C-7E9C-E4640E29B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B87EF2-F03B-5365-5CCF-2AFEE933003D}"/>
              </a:ext>
            </a:extLst>
          </p:cNvPr>
          <p:cNvSpPr>
            <a:spLocks noGrp="1"/>
          </p:cNvSpPr>
          <p:nvPr>
            <p:ph type="dt" sz="half" idx="10"/>
          </p:nvPr>
        </p:nvSpPr>
        <p:spPr/>
        <p:txBody>
          <a:bodyPr/>
          <a:lstStyle/>
          <a:p>
            <a:fld id="{45414DE7-1494-4472-B930-7F91B123DE0A}" type="datetime1">
              <a:rPr lang="en-US" smtClean="0"/>
              <a:t>8/5/2023</a:t>
            </a:fld>
            <a:endParaRPr lang="en-US"/>
          </a:p>
        </p:txBody>
      </p:sp>
      <p:sp>
        <p:nvSpPr>
          <p:cNvPr id="8" name="Footer Placeholder 7">
            <a:extLst>
              <a:ext uri="{FF2B5EF4-FFF2-40B4-BE49-F238E27FC236}">
                <a16:creationId xmlns:a16="http://schemas.microsoft.com/office/drawing/2014/main" id="{0DAF0147-BA65-2F30-5427-E4ED71833EFB}"/>
              </a:ext>
            </a:extLst>
          </p:cNvPr>
          <p:cNvSpPr>
            <a:spLocks noGrp="1"/>
          </p:cNvSpPr>
          <p:nvPr>
            <p:ph type="ftr" sz="quarter" idx="11"/>
          </p:nvPr>
        </p:nvSpPr>
        <p:spPr/>
        <p:txBody>
          <a:bodyPr/>
          <a:lstStyle/>
          <a:p>
            <a:r>
              <a:rPr lang="en-US"/>
              <a:t>Xuanzang's Heart Sutra in Sino-Korean</a:t>
            </a:r>
          </a:p>
        </p:txBody>
      </p:sp>
      <p:sp>
        <p:nvSpPr>
          <p:cNvPr id="9" name="Slide Number Placeholder 8">
            <a:extLst>
              <a:ext uri="{FF2B5EF4-FFF2-40B4-BE49-F238E27FC236}">
                <a16:creationId xmlns:a16="http://schemas.microsoft.com/office/drawing/2014/main" id="{E3284222-5E59-ECBA-23C7-F6B3B8380016}"/>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421397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C459-447D-3AAC-CBF0-FFD2C0075C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E75F5-FD84-6952-8B25-784797549B82}"/>
              </a:ext>
            </a:extLst>
          </p:cNvPr>
          <p:cNvSpPr>
            <a:spLocks noGrp="1"/>
          </p:cNvSpPr>
          <p:nvPr>
            <p:ph type="dt" sz="half" idx="10"/>
          </p:nvPr>
        </p:nvSpPr>
        <p:spPr/>
        <p:txBody>
          <a:bodyPr/>
          <a:lstStyle/>
          <a:p>
            <a:fld id="{05B9091F-4680-44DF-9426-5352D7588671}" type="datetime1">
              <a:rPr lang="en-US" smtClean="0"/>
              <a:t>8/5/2023</a:t>
            </a:fld>
            <a:endParaRPr lang="en-US"/>
          </a:p>
        </p:txBody>
      </p:sp>
      <p:sp>
        <p:nvSpPr>
          <p:cNvPr id="4" name="Footer Placeholder 3">
            <a:extLst>
              <a:ext uri="{FF2B5EF4-FFF2-40B4-BE49-F238E27FC236}">
                <a16:creationId xmlns:a16="http://schemas.microsoft.com/office/drawing/2014/main" id="{9F807DA5-ADED-4C0F-28E6-E150D6C663D2}"/>
              </a:ext>
            </a:extLst>
          </p:cNvPr>
          <p:cNvSpPr>
            <a:spLocks noGrp="1"/>
          </p:cNvSpPr>
          <p:nvPr>
            <p:ph type="ftr" sz="quarter" idx="11"/>
          </p:nvPr>
        </p:nvSpPr>
        <p:spPr/>
        <p:txBody>
          <a:bodyPr/>
          <a:lstStyle/>
          <a:p>
            <a:r>
              <a:rPr lang="en-US"/>
              <a:t>Xuanzang's Heart Sutra in Sino-Korean</a:t>
            </a:r>
          </a:p>
        </p:txBody>
      </p:sp>
      <p:sp>
        <p:nvSpPr>
          <p:cNvPr id="5" name="Slide Number Placeholder 4">
            <a:extLst>
              <a:ext uri="{FF2B5EF4-FFF2-40B4-BE49-F238E27FC236}">
                <a16:creationId xmlns:a16="http://schemas.microsoft.com/office/drawing/2014/main" id="{9592537B-51E5-DAFD-FEEA-F1F88971B56F}"/>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96888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01954-9D7D-B6D8-FD75-AA6E43E6FCB7}"/>
              </a:ext>
            </a:extLst>
          </p:cNvPr>
          <p:cNvSpPr>
            <a:spLocks noGrp="1"/>
          </p:cNvSpPr>
          <p:nvPr>
            <p:ph type="dt" sz="half" idx="10"/>
          </p:nvPr>
        </p:nvSpPr>
        <p:spPr/>
        <p:txBody>
          <a:bodyPr/>
          <a:lstStyle/>
          <a:p>
            <a:fld id="{06E7C708-0BCD-482C-A94E-A22AC20D9F68}" type="datetime1">
              <a:rPr lang="en-US" smtClean="0"/>
              <a:t>8/5/2023</a:t>
            </a:fld>
            <a:endParaRPr lang="en-US"/>
          </a:p>
        </p:txBody>
      </p:sp>
      <p:sp>
        <p:nvSpPr>
          <p:cNvPr id="3" name="Footer Placeholder 2">
            <a:extLst>
              <a:ext uri="{FF2B5EF4-FFF2-40B4-BE49-F238E27FC236}">
                <a16:creationId xmlns:a16="http://schemas.microsoft.com/office/drawing/2014/main" id="{F04CDCEB-E9C4-D2AD-1A80-40878A0A195D}"/>
              </a:ext>
            </a:extLst>
          </p:cNvPr>
          <p:cNvSpPr>
            <a:spLocks noGrp="1"/>
          </p:cNvSpPr>
          <p:nvPr>
            <p:ph type="ftr" sz="quarter" idx="11"/>
          </p:nvPr>
        </p:nvSpPr>
        <p:spPr/>
        <p:txBody>
          <a:bodyPr/>
          <a:lstStyle/>
          <a:p>
            <a:r>
              <a:rPr lang="en-US"/>
              <a:t>Xuanzang's Heart Sutra in Sino-Korean</a:t>
            </a:r>
          </a:p>
        </p:txBody>
      </p:sp>
      <p:sp>
        <p:nvSpPr>
          <p:cNvPr id="4" name="Slide Number Placeholder 3">
            <a:extLst>
              <a:ext uri="{FF2B5EF4-FFF2-40B4-BE49-F238E27FC236}">
                <a16:creationId xmlns:a16="http://schemas.microsoft.com/office/drawing/2014/main" id="{8768D910-AB2B-C370-DF70-2296C6743474}"/>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917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6855-9245-3FB3-2C14-155C0C644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9CF156-5FC4-8F74-3BC6-1899061EE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05B18-D296-FA51-8995-4822169CF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11855-F627-3089-BD16-A31047D16FAF}"/>
              </a:ext>
            </a:extLst>
          </p:cNvPr>
          <p:cNvSpPr>
            <a:spLocks noGrp="1"/>
          </p:cNvSpPr>
          <p:nvPr>
            <p:ph type="dt" sz="half" idx="10"/>
          </p:nvPr>
        </p:nvSpPr>
        <p:spPr/>
        <p:txBody>
          <a:bodyPr/>
          <a:lstStyle/>
          <a:p>
            <a:fld id="{18A4EBF9-5914-4B80-8CB9-4A8B0E53BA1F}" type="datetime1">
              <a:rPr lang="en-US" smtClean="0"/>
              <a:t>8/5/2023</a:t>
            </a:fld>
            <a:endParaRPr lang="en-US"/>
          </a:p>
        </p:txBody>
      </p:sp>
      <p:sp>
        <p:nvSpPr>
          <p:cNvPr id="6" name="Footer Placeholder 5">
            <a:extLst>
              <a:ext uri="{FF2B5EF4-FFF2-40B4-BE49-F238E27FC236}">
                <a16:creationId xmlns:a16="http://schemas.microsoft.com/office/drawing/2014/main" id="{565CE98C-197B-E4F7-1087-DA68221E2AD5}"/>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01444D3F-4458-7D31-94FF-22C2A8F7F2DF}"/>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56755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07E2-2F58-18BF-6DE4-A6B5DAF73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46104-10CA-2BEC-E1A3-C22954F66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B0B14-E2A6-0EB7-3D2E-E42B21559785}"/>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D6B57E39-E0A8-5B58-6777-04655383B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822E4-1A72-E847-9BB2-3299BF5CC0A9}"/>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2732873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36A4-9F93-0FB4-567A-E063EFB15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9715B3-A32C-D81B-3727-7D790A08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B9966-8026-694C-9CE8-BD41D9501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BBE7-5FAB-29C5-7C35-9F19A40A4EDE}"/>
              </a:ext>
            </a:extLst>
          </p:cNvPr>
          <p:cNvSpPr>
            <a:spLocks noGrp="1"/>
          </p:cNvSpPr>
          <p:nvPr>
            <p:ph type="dt" sz="half" idx="10"/>
          </p:nvPr>
        </p:nvSpPr>
        <p:spPr/>
        <p:txBody>
          <a:bodyPr/>
          <a:lstStyle/>
          <a:p>
            <a:fld id="{F98BDB0A-5391-409A-A926-FD5099361253}" type="datetime1">
              <a:rPr lang="en-US" smtClean="0"/>
              <a:t>8/5/2023</a:t>
            </a:fld>
            <a:endParaRPr lang="en-US"/>
          </a:p>
        </p:txBody>
      </p:sp>
      <p:sp>
        <p:nvSpPr>
          <p:cNvPr id="6" name="Footer Placeholder 5">
            <a:extLst>
              <a:ext uri="{FF2B5EF4-FFF2-40B4-BE49-F238E27FC236}">
                <a16:creationId xmlns:a16="http://schemas.microsoft.com/office/drawing/2014/main" id="{179D17BC-9CD1-B4CA-1702-4B9A5D6ABB23}"/>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646A2A31-77BB-FACC-4014-EE510FEE999C}"/>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61440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FCDE-A635-E4CE-13BB-C9630333B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BBF71C-345E-7D68-EC02-269F8200F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F735F-CABB-006B-F5E4-7ADF58A0D9FD}"/>
              </a:ext>
            </a:extLst>
          </p:cNvPr>
          <p:cNvSpPr>
            <a:spLocks noGrp="1"/>
          </p:cNvSpPr>
          <p:nvPr>
            <p:ph type="dt" sz="half" idx="10"/>
          </p:nvPr>
        </p:nvSpPr>
        <p:spPr/>
        <p:txBody>
          <a:bodyPr/>
          <a:lstStyle/>
          <a:p>
            <a:fld id="{F1359498-0F85-44E4-99CA-B315D7AF4793}" type="datetime1">
              <a:rPr lang="en-US" smtClean="0"/>
              <a:t>8/5/2023</a:t>
            </a:fld>
            <a:endParaRPr lang="en-US"/>
          </a:p>
        </p:txBody>
      </p:sp>
      <p:sp>
        <p:nvSpPr>
          <p:cNvPr id="5" name="Footer Placeholder 4">
            <a:extLst>
              <a:ext uri="{FF2B5EF4-FFF2-40B4-BE49-F238E27FC236}">
                <a16:creationId xmlns:a16="http://schemas.microsoft.com/office/drawing/2014/main" id="{A4EE1830-1C72-CF9C-A608-425F30741CA5}"/>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6ACF8686-618B-5498-A5EE-4009287AB2B3}"/>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323815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D4974-4560-E728-3B98-F14FD5D566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09309-1113-7E6E-0B53-32F95BBC2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614FC-ED93-E8C9-99BD-0362A113685B}"/>
              </a:ext>
            </a:extLst>
          </p:cNvPr>
          <p:cNvSpPr>
            <a:spLocks noGrp="1"/>
          </p:cNvSpPr>
          <p:nvPr>
            <p:ph type="dt" sz="half" idx="10"/>
          </p:nvPr>
        </p:nvSpPr>
        <p:spPr/>
        <p:txBody>
          <a:bodyPr/>
          <a:lstStyle/>
          <a:p>
            <a:fld id="{8C30E855-C06E-445F-9021-59CC59861C57}" type="datetime1">
              <a:rPr lang="en-US" smtClean="0"/>
              <a:t>8/5/2023</a:t>
            </a:fld>
            <a:endParaRPr lang="en-US"/>
          </a:p>
        </p:txBody>
      </p:sp>
      <p:sp>
        <p:nvSpPr>
          <p:cNvPr id="5" name="Footer Placeholder 4">
            <a:extLst>
              <a:ext uri="{FF2B5EF4-FFF2-40B4-BE49-F238E27FC236}">
                <a16:creationId xmlns:a16="http://schemas.microsoft.com/office/drawing/2014/main" id="{06E0460E-8C2E-55FB-4A20-BD93E2B54461}"/>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BD7623EB-2333-30A3-928E-5BDEFAF49DF7}"/>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130329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4E74-0AB2-0ACD-58BC-E03E5F5B1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5BC2B3-10CC-4B35-B502-4278F74C0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B3CE2-31D4-2BE9-D0DC-7A6FA8DBD087}"/>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E2D18CB2-73F8-E33C-65C7-AD5AE807B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DCAB5-40E3-5F00-B1F9-44269BFF29DC}"/>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306533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0E71-4D58-6FDE-991E-00EF326BB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C8B4C-DA14-09A6-DA15-AB3906632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0C0C6-933A-938D-88A9-93EA6326B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87E7B-E132-7687-FB35-ACB26CB2D3F5}"/>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6" name="Footer Placeholder 5">
            <a:extLst>
              <a:ext uri="{FF2B5EF4-FFF2-40B4-BE49-F238E27FC236}">
                <a16:creationId xmlns:a16="http://schemas.microsoft.com/office/drawing/2014/main" id="{5A3AF74D-7705-D6F1-4BB9-EFE9D2D76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1096D-385C-13AC-435F-D5307A9A5DD5}"/>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281978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179F-39E8-F7A5-F234-62EBA3EE5E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2D627-CF88-A2B2-0A87-779BA38AB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522BE1-5F70-C2F0-112F-EF9FEEAB0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8A49C-B41B-B05C-E6F1-377B6CFEF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FD088C-592E-8E3D-68F2-32A17B6EA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B535A-394C-B32D-0B86-54272C47AEED}"/>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8" name="Footer Placeholder 7">
            <a:extLst>
              <a:ext uri="{FF2B5EF4-FFF2-40B4-BE49-F238E27FC236}">
                <a16:creationId xmlns:a16="http://schemas.microsoft.com/office/drawing/2014/main" id="{2C4B7447-76B9-4D52-AFAF-18D9A0CEFD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C8AD6E-B03C-E32C-7698-6DC31ADC5458}"/>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419807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65A9-6AB9-44FE-59CF-01529B5949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F4FCED-89F2-F495-7082-9D05F7CCCACC}"/>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4" name="Footer Placeholder 3">
            <a:extLst>
              <a:ext uri="{FF2B5EF4-FFF2-40B4-BE49-F238E27FC236}">
                <a16:creationId xmlns:a16="http://schemas.microsoft.com/office/drawing/2014/main" id="{90B2E797-1BC5-FCFF-580D-23F7C4B7D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2F0CD-3F7E-9177-D87E-DD94E5D966F0}"/>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166588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AF813-127F-CB89-1789-8DC70324A5C7}"/>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3" name="Footer Placeholder 2">
            <a:extLst>
              <a:ext uri="{FF2B5EF4-FFF2-40B4-BE49-F238E27FC236}">
                <a16:creationId xmlns:a16="http://schemas.microsoft.com/office/drawing/2014/main" id="{D8A29A21-5A73-6BDF-4058-C4DEED7D3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830A13-560E-A866-B415-A387F32A4ED5}"/>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142249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1C4C-D84F-9EA0-07F3-D6D32FEF0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37D90-8D79-ED27-205F-7813B0FAA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1F7BE-322F-9C71-A29A-A2DD58C1D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F490-664A-296C-0C4B-4504EFB6BE3F}"/>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6" name="Footer Placeholder 5">
            <a:extLst>
              <a:ext uri="{FF2B5EF4-FFF2-40B4-BE49-F238E27FC236}">
                <a16:creationId xmlns:a16="http://schemas.microsoft.com/office/drawing/2014/main" id="{63ED0420-112C-8D9F-0C46-EFFDE547F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BF047-01E1-4416-950D-2FE704F48543}"/>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387911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FD62-2793-E82A-85A6-1DB4BD870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5F764A-51CB-0303-F63C-EA5BD2A92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1B9FD-B57E-E856-3B2B-CEA63C093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7D627-CC74-9C09-EEE2-220A8C58559C}"/>
              </a:ext>
            </a:extLst>
          </p:cNvPr>
          <p:cNvSpPr>
            <a:spLocks noGrp="1"/>
          </p:cNvSpPr>
          <p:nvPr>
            <p:ph type="dt" sz="half" idx="10"/>
          </p:nvPr>
        </p:nvSpPr>
        <p:spPr/>
        <p:txBody>
          <a:bodyPr/>
          <a:lstStyle/>
          <a:p>
            <a:fld id="{B7033846-DF21-45E4-8370-03E1BF361D06}" type="datetimeFigureOut">
              <a:rPr lang="en-US" smtClean="0"/>
              <a:t>8/5/2023</a:t>
            </a:fld>
            <a:endParaRPr lang="en-US"/>
          </a:p>
        </p:txBody>
      </p:sp>
      <p:sp>
        <p:nvSpPr>
          <p:cNvPr id="6" name="Footer Placeholder 5">
            <a:extLst>
              <a:ext uri="{FF2B5EF4-FFF2-40B4-BE49-F238E27FC236}">
                <a16:creationId xmlns:a16="http://schemas.microsoft.com/office/drawing/2014/main" id="{C973586F-6A86-15B1-489A-EBA54E64A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CECBE-4E75-78F0-76E7-29C668976048}"/>
              </a:ext>
            </a:extLst>
          </p:cNvPr>
          <p:cNvSpPr>
            <a:spLocks noGrp="1"/>
          </p:cNvSpPr>
          <p:nvPr>
            <p:ph type="sldNum" sz="quarter" idx="12"/>
          </p:nvPr>
        </p:nvSpPr>
        <p:spPr/>
        <p:txBody>
          <a:bodyPr/>
          <a:lstStyle/>
          <a:p>
            <a:fld id="{35337FB6-03CB-4ACD-B5C3-6B5E49475EED}" type="slidenum">
              <a:rPr lang="en-US" smtClean="0"/>
              <a:t>‹#›</a:t>
            </a:fld>
            <a:endParaRPr lang="en-US"/>
          </a:p>
        </p:txBody>
      </p:sp>
    </p:spTree>
    <p:extLst>
      <p:ext uri="{BB962C8B-B14F-4D97-AF65-F5344CB8AC3E}">
        <p14:creationId xmlns:p14="http://schemas.microsoft.com/office/powerpoint/2010/main" val="4971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33A5E-B9BB-0F46-A724-2DF5E73BA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FE952-7675-B55D-4491-9DD292A52E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C6C6A-B20E-A109-AE2F-8A439A393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33846-DF21-45E4-8370-03E1BF361D06}" type="datetimeFigureOut">
              <a:rPr lang="en-US" smtClean="0"/>
              <a:t>8/5/2023</a:t>
            </a:fld>
            <a:endParaRPr lang="en-US"/>
          </a:p>
        </p:txBody>
      </p:sp>
      <p:sp>
        <p:nvSpPr>
          <p:cNvPr id="5" name="Footer Placeholder 4">
            <a:extLst>
              <a:ext uri="{FF2B5EF4-FFF2-40B4-BE49-F238E27FC236}">
                <a16:creationId xmlns:a16="http://schemas.microsoft.com/office/drawing/2014/main" id="{72E305DE-B7E7-D74D-0517-FA7FC4934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B9CD4-D81E-A5D3-0EFF-24BDDE284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7FB6-03CB-4ACD-B5C3-6B5E49475EED}" type="slidenum">
              <a:rPr lang="en-US" smtClean="0"/>
              <a:t>‹#›</a:t>
            </a:fld>
            <a:endParaRPr lang="en-US"/>
          </a:p>
        </p:txBody>
      </p:sp>
    </p:spTree>
    <p:extLst>
      <p:ext uri="{BB962C8B-B14F-4D97-AF65-F5344CB8AC3E}">
        <p14:creationId xmlns:p14="http://schemas.microsoft.com/office/powerpoint/2010/main" val="128101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D14B1-F36E-493C-F79B-E80C17808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BBCC3A-9F77-BFB1-432A-4DDFD8A2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015FB-C9DF-D779-AA08-BE2ED47E6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83EE1-BC0C-44E4-8F1E-D19E7AB49A80}" type="datetime1">
              <a:rPr lang="en-US" smtClean="0"/>
              <a:t>8/5/2023</a:t>
            </a:fld>
            <a:endParaRPr lang="en-US"/>
          </a:p>
        </p:txBody>
      </p:sp>
      <p:sp>
        <p:nvSpPr>
          <p:cNvPr id="5" name="Footer Placeholder 4">
            <a:extLst>
              <a:ext uri="{FF2B5EF4-FFF2-40B4-BE49-F238E27FC236}">
                <a16:creationId xmlns:a16="http://schemas.microsoft.com/office/drawing/2014/main" id="{A7D96D1D-2AD9-7B93-FAF3-22F631212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Xuanzang's Heart Sutra in Sino-Korean</a:t>
            </a:r>
          </a:p>
        </p:txBody>
      </p:sp>
      <p:sp>
        <p:nvSpPr>
          <p:cNvPr id="6" name="Slide Number Placeholder 5">
            <a:extLst>
              <a:ext uri="{FF2B5EF4-FFF2-40B4-BE49-F238E27FC236}">
                <a16:creationId xmlns:a16="http://schemas.microsoft.com/office/drawing/2014/main" id="{A60DD67C-A31A-42D7-0042-0B4C29C8F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75997-C828-4424-9A40-96FB9233973E}" type="slidenum">
              <a:rPr lang="en-US" smtClean="0"/>
              <a:t>‹#›</a:t>
            </a:fld>
            <a:endParaRPr lang="en-US"/>
          </a:p>
        </p:txBody>
      </p:sp>
    </p:spTree>
    <p:extLst>
      <p:ext uri="{BB962C8B-B14F-4D97-AF65-F5344CB8AC3E}">
        <p14:creationId xmlns:p14="http://schemas.microsoft.com/office/powerpoint/2010/main" val="1733627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hk01.com/&#27494;&#20633;&#24535;/352194/&#27494;&#22120;-&#19968;&#31278;&#27794;&#33853;&#20102;&#30340;&#25136;&#22580;&#20853;&#22120;-&#25096;"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User:John_Hill"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hyperlink" Target="https://en.wikipedia.org/wiki/Xuanza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A6CEC-62E7-76A9-DFCC-AF32B2CFB39D}"/>
              </a:ext>
            </a:extLst>
          </p:cNvPr>
          <p:cNvSpPr txBox="1"/>
          <p:nvPr/>
        </p:nvSpPr>
        <p:spPr>
          <a:xfrm>
            <a:off x="246232" y="100575"/>
            <a:ext cx="1200864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Six)</a:t>
            </a:r>
          </a:p>
        </p:txBody>
      </p:sp>
      <p:sp>
        <p:nvSpPr>
          <p:cNvPr id="5" name="TextBox 4">
            <a:extLst>
              <a:ext uri="{FF2B5EF4-FFF2-40B4-BE49-F238E27FC236}">
                <a16:creationId xmlns:a16="http://schemas.microsoft.com/office/drawing/2014/main" id="{0C26B7C2-F898-0744-53E2-EE69742F0428}"/>
              </a:ext>
            </a:extLst>
          </p:cNvPr>
          <p:cNvSpPr txBox="1"/>
          <p:nvPr/>
        </p:nvSpPr>
        <p:spPr>
          <a:xfrm>
            <a:off x="278677" y="618159"/>
            <a:ext cx="8984076" cy="5262082"/>
          </a:xfrm>
          <a:prstGeom prst="rect">
            <a:avLst/>
          </a:prstGeom>
          <a:noFill/>
        </p:spPr>
        <p:txBody>
          <a:bodyPr wrap="square" rtlCol="0">
            <a:spAutoFit/>
          </a:bodyPr>
          <a:lstStyle/>
          <a:p>
            <a:pPr marL="0" marR="0">
              <a:lnSpc>
                <a:spcPct val="107000"/>
              </a:lnSpc>
              <a:spcBef>
                <a:spcPts val="0"/>
              </a:spcBef>
              <a:spcAft>
                <a:spcPts val="0"/>
              </a:spcAft>
            </a:pPr>
            <a:r>
              <a:rPr lang="zh-CN" altLang="en-US" sz="4800" b="1" dirty="0">
                <a:effectLst/>
                <a:latin typeface="Calibri" panose="020F0502020204030204" pitchFamily="34" charset="0"/>
                <a:ea typeface="DengXian" panose="02010600030101010101" pitchFamily="2" charset="-122"/>
                <a:cs typeface="Times New Roman" panose="02020603050405020304" pitchFamily="18" charset="0"/>
              </a:rPr>
              <a:t>受 想 行 識 亦 復 如 是  </a:t>
            </a:r>
            <a:r>
              <a:rPr lang="en-US" altLang="zh-CN" sz="4800" b="1" dirty="0">
                <a:effectLst/>
                <a:latin typeface="Calibri" panose="020F0502020204030204" pitchFamily="34" charset="0"/>
                <a:ea typeface="DengXian" panose="02010600030101010101" pitchFamily="2" charset="-122"/>
                <a:cs typeface="Times New Roman" panose="02020603050405020304" pitchFamily="18" charset="0"/>
              </a:rPr>
              <a:t>7</a:t>
            </a:r>
          </a:p>
          <a:p>
            <a:pPr marL="0" marR="0">
              <a:lnSpc>
                <a:spcPct val="107000"/>
              </a:lnSpc>
              <a:spcBef>
                <a:spcPts val="0"/>
              </a:spcBef>
              <a:spcAft>
                <a:spcPts val="0"/>
              </a:spcAft>
            </a:pP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su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sang</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haeng</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shik</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yeok</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a:latin typeface="Calibri" panose="020F0502020204030204" pitchFamily="34" charset="0"/>
                <a:ea typeface="DengXian" panose="02010600030101010101" pitchFamily="2" charset="-122"/>
                <a:cs typeface="Times New Roman" panose="02020603050405020304" pitchFamily="18" charset="0"/>
              </a:rPr>
              <a:t>b</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u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yeo</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err="1">
                <a:effectLst/>
                <a:latin typeface="Calibri" panose="020F0502020204030204" pitchFamily="34" charset="0"/>
                <a:ea typeface="DengXian" panose="02010600030101010101" pitchFamily="2" charset="-122"/>
                <a:cs typeface="Times New Roman" panose="02020603050405020304" pitchFamily="18" charset="0"/>
              </a:rPr>
              <a:t>shi</a:t>
            </a:r>
            <a:r>
              <a:rPr lang="es-ES" altLang="ko-KR" sz="2000" b="1" dirty="0">
                <a:effectLst/>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a:latin typeface="Calibri" panose="020F0502020204030204" pitchFamily="34" charset="0"/>
                <a:ea typeface="DengXian" panose="02010600030101010101" pitchFamily="2" charset="-122"/>
                <a:cs typeface="Times New Roman" panose="02020603050405020304" pitchFamily="18" charset="0"/>
              </a:rPr>
              <a:t> (</a:t>
            </a:r>
            <a:r>
              <a:rPr lang="ko-KR" altLang="en-US" sz="2000" b="1" dirty="0">
                <a:effectLst/>
                <a:latin typeface="+mn-ea"/>
                <a:cs typeface="Times New Roman" panose="02020603050405020304" pitchFamily="18" charset="0"/>
              </a:rPr>
              <a:t>수상행식역부여시</a:t>
            </a:r>
            <a:r>
              <a:rPr lang="en-US" altLang="ko-KR" sz="2000" b="1" dirty="0">
                <a:effectLst/>
                <a:latin typeface="+mn-ea"/>
                <a:cs typeface="Times New Roman" panose="02020603050405020304" pitchFamily="18" charset="0"/>
              </a:rPr>
              <a:t>)</a:t>
            </a:r>
          </a:p>
          <a:p>
            <a:pPr marL="0" marR="0">
              <a:lnSpc>
                <a:spcPct val="107000"/>
              </a:lnSpc>
              <a:spcBef>
                <a:spcPts val="0"/>
              </a:spcBef>
              <a:spcAft>
                <a:spcPts val="0"/>
              </a:spcAft>
            </a:pPr>
            <a:r>
              <a:rPr lang="en-US" altLang="ko-KR" sz="1200" b="1" dirty="0">
                <a:latin typeface="+mn-ea"/>
                <a:cs typeface="Times New Roman" panose="02020603050405020304" pitchFamily="18" charset="0"/>
              </a:rPr>
              <a:t>feelings, perceptions, impulses, consciousness, also originally like this</a:t>
            </a:r>
            <a:endParaRPr lang="en-US" altLang="ko-KR" sz="1200" b="1" dirty="0">
              <a:effectLst/>
              <a:latin typeface="+mn-ea"/>
              <a:cs typeface="Times New Roman" panose="02020603050405020304" pitchFamily="18" charset="0"/>
            </a:endParaRPr>
          </a:p>
          <a:p>
            <a:pPr marL="0" marR="0">
              <a:lnSpc>
                <a:spcPct val="107000"/>
              </a:lnSpc>
              <a:spcBef>
                <a:spcPts val="0"/>
              </a:spcBef>
              <a:spcAft>
                <a:spcPts val="0"/>
              </a:spcAft>
            </a:pPr>
            <a:endParaRPr lang="ko-KR" altLang="en-US" sz="2000" b="1" dirty="0">
              <a:effectLst/>
              <a:latin typeface="+mn-ea"/>
              <a:cs typeface="Times New Roman" panose="02020603050405020304" pitchFamily="18" charset="0"/>
            </a:endParaRPr>
          </a:p>
          <a:p>
            <a:pPr marL="0" marR="0">
              <a:lnSpc>
                <a:spcPct val="107000"/>
              </a:lnSpc>
              <a:spcBef>
                <a:spcPts val="0"/>
              </a:spcBef>
              <a:spcAft>
                <a:spcPts val="0"/>
              </a:spcAft>
            </a:pPr>
            <a:r>
              <a:rPr lang="zh-CN" altLang="en-US" sz="4800" b="1" dirty="0">
                <a:effectLst/>
                <a:latin typeface="Calibri" panose="020F0502020204030204" pitchFamily="34" charset="0"/>
                <a:ea typeface="DengXian" panose="02010600030101010101" pitchFamily="2" charset="-122"/>
                <a:cs typeface="Times New Roman" panose="02020603050405020304" pitchFamily="18" charset="0"/>
              </a:rPr>
              <a:t>舍 利 子 是 諸 法 空 相  </a:t>
            </a:r>
            <a:r>
              <a:rPr lang="en-US" altLang="zh-CN" sz="4800" b="1" dirty="0">
                <a:effectLst/>
                <a:latin typeface="Calibri" panose="020F0502020204030204" pitchFamily="34" charset="0"/>
                <a:ea typeface="DengXian" panose="02010600030101010101" pitchFamily="2" charset="-122"/>
                <a:cs typeface="Times New Roman" panose="02020603050405020304" pitchFamily="18" charset="0"/>
              </a:rPr>
              <a:t>8</a:t>
            </a:r>
          </a:p>
          <a:p>
            <a:pPr>
              <a:lnSpc>
                <a:spcPct val="107000"/>
              </a:lnSpc>
            </a:pP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sa</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ri</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ja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shi</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je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beop</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kong</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sang     </a:t>
            </a:r>
            <a:r>
              <a:rPr lang="en-US" altLang="zh-CN" sz="2000" b="1" dirty="0">
                <a:effectLst/>
                <a:latin typeface="Malgun Gothic" panose="020B0503020000020004" pitchFamily="34" charset="-127"/>
                <a:ea typeface="Malgun Gothic" panose="020B0503020000020004" pitchFamily="34" charset="-127"/>
                <a:cs typeface="Times New Roman" panose="02020603050405020304" pitchFamily="18" charset="0"/>
              </a:rPr>
              <a:t>(</a:t>
            </a:r>
            <a:r>
              <a:rPr lang="ko-KR" altLang="en-US" sz="2000" b="1" dirty="0">
                <a:effectLst/>
                <a:latin typeface="Malgun Gothic" panose="020B0503020000020004" pitchFamily="34" charset="-127"/>
                <a:ea typeface="Malgun Gothic" panose="020B0503020000020004" pitchFamily="34" charset="-127"/>
                <a:cs typeface="Times New Roman" panose="02020603050405020304" pitchFamily="18" charset="0"/>
              </a:rPr>
              <a:t>사리자시제법공상</a:t>
            </a:r>
            <a:r>
              <a:rPr lang="en-US" altLang="ko-KR" sz="2000" b="1" dirty="0">
                <a:effectLst/>
                <a:latin typeface="Malgun Gothic" panose="020B0503020000020004" pitchFamily="34" charset="-127"/>
                <a:ea typeface="Malgun Gothic" panose="020B0503020000020004" pitchFamily="34" charset="-127"/>
                <a:cs typeface="Times New Roman" panose="02020603050405020304" pitchFamily="18" charset="0"/>
              </a:rPr>
              <a:t>)</a:t>
            </a:r>
          </a:p>
          <a:p>
            <a:pPr>
              <a:lnSpc>
                <a:spcPct val="107000"/>
              </a:lnSpc>
            </a:pPr>
            <a:r>
              <a:rPr lang="en-US" altLang="ko-KR" sz="1200" b="1" dirty="0">
                <a:latin typeface="Malgun Gothic" panose="020B0503020000020004" pitchFamily="34" charset="-127"/>
                <a:ea typeface="Malgun Gothic" panose="020B0503020000020004" pitchFamily="34" charset="-127"/>
                <a:cs typeface="Times New Roman" panose="02020603050405020304" pitchFamily="18" charset="0"/>
              </a:rPr>
              <a:t>Shariputra, this all dharmas emptiness marked</a:t>
            </a:r>
            <a:endParaRPr lang="en-US" altLang="ko-KR" sz="1200" b="1"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nSpc>
                <a:spcPct val="107000"/>
              </a:lnSpc>
            </a:pPr>
            <a:endParaRPr lang="en-US" altLang="zh-CN" sz="2000" b="1" dirty="0">
              <a:effectLst/>
              <a:latin typeface="Malgun Gothic" panose="020B0503020000020004" pitchFamily="34" charset="-127"/>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zh-CN" altLang="en-US" sz="4800" b="1" dirty="0">
                <a:effectLst/>
                <a:latin typeface="Calibri" panose="020F0502020204030204" pitchFamily="34" charset="0"/>
                <a:ea typeface="DengXian" panose="02010600030101010101" pitchFamily="2" charset="-122"/>
                <a:cs typeface="Times New Roman" panose="02020603050405020304" pitchFamily="18" charset="0"/>
              </a:rPr>
              <a:t>不 生 不 滅 不 垢 不 淨  </a:t>
            </a:r>
            <a:r>
              <a:rPr lang="en-US" altLang="zh-CN" sz="4800" b="1" dirty="0">
                <a:effectLst/>
                <a:latin typeface="Calibri" panose="020F0502020204030204" pitchFamily="34" charset="0"/>
                <a:ea typeface="DengXian" panose="02010600030101010101" pitchFamily="2" charset="-122"/>
                <a:cs typeface="Times New Roman" panose="02020603050405020304" pitchFamily="18" charset="0"/>
              </a:rPr>
              <a:t>9</a:t>
            </a:r>
          </a:p>
          <a:p>
            <a:pPr>
              <a:lnSpc>
                <a:spcPct val="107000"/>
              </a:lnSpc>
            </a:pP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bul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saeng</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bul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myeol</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bul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gu</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bu</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latin typeface="Calibri" panose="020F0502020204030204" pitchFamily="34" charset="0"/>
                <a:ea typeface="DengXian" panose="02010600030101010101" pitchFamily="2" charset="-122"/>
                <a:cs typeface="Times New Roman" panose="02020603050405020304" pitchFamily="18" charset="0"/>
              </a:rPr>
              <a:t>jeong</a:t>
            </a:r>
            <a:r>
              <a:rPr lang="en-US" altLang="zh-CN"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effectLst/>
                <a:latin typeface="Malgun Gothic" panose="020B0503020000020004" pitchFamily="34" charset="-127"/>
                <a:ea typeface="Malgun Gothic" panose="020B0503020000020004" pitchFamily="34" charset="-127"/>
                <a:cs typeface="Times New Roman" panose="02020603050405020304" pitchFamily="18" charset="0"/>
              </a:rPr>
              <a:t>(</a:t>
            </a:r>
            <a:r>
              <a:rPr lang="ko-KR" altLang="en-US" sz="2000" b="1" dirty="0">
                <a:effectLst/>
                <a:latin typeface="Malgun Gothic" panose="020B0503020000020004" pitchFamily="34" charset="-127"/>
                <a:ea typeface="Malgun Gothic" panose="020B0503020000020004" pitchFamily="34" charset="-127"/>
                <a:cs typeface="Times New Roman" panose="02020603050405020304" pitchFamily="18" charset="0"/>
              </a:rPr>
              <a:t>불생불멸불구부정</a:t>
            </a:r>
            <a:r>
              <a:rPr lang="en-US" altLang="ko-KR" sz="2000" b="1" dirty="0">
                <a:effectLst/>
                <a:latin typeface="Malgun Gothic" panose="020B0503020000020004" pitchFamily="34" charset="-127"/>
                <a:ea typeface="Malgun Gothic" panose="020B0503020000020004" pitchFamily="34" charset="-127"/>
                <a:cs typeface="Times New Roman" panose="02020603050405020304" pitchFamily="18" charset="0"/>
              </a:rPr>
              <a:t>)</a:t>
            </a:r>
          </a:p>
          <a:p>
            <a:pPr>
              <a:lnSpc>
                <a:spcPct val="107000"/>
              </a:lnSpc>
            </a:pPr>
            <a:r>
              <a:rPr lang="en-US" altLang="zh-CN" sz="1200" b="1" dirty="0">
                <a:latin typeface="Malgun Gothic" panose="020B0503020000020004" pitchFamily="34" charset="-127"/>
                <a:ea typeface="Malgun Gothic" panose="020B0503020000020004" pitchFamily="34" charset="-127"/>
                <a:cs typeface="Times New Roman" panose="02020603050405020304" pitchFamily="18" charset="0"/>
              </a:rPr>
              <a:t>not born, not destroyed, not tainted, not pure</a:t>
            </a:r>
            <a:endParaRPr lang="en-US" altLang="zh-CN" sz="1200" b="1" dirty="0">
              <a:effectLst/>
              <a:latin typeface="Malgun Gothic" panose="020B0503020000020004" pitchFamily="34" charset="-127"/>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endParaRPr lang="en-US" sz="2800" b="1" dirty="0">
              <a:effectLst/>
              <a:latin typeface="+mj-ea"/>
              <a:ea typeface="+mj-ea"/>
              <a:cs typeface="Times New Roman" panose="02020603050405020304" pitchFamily="18" charset="0"/>
            </a:endParaRPr>
          </a:p>
        </p:txBody>
      </p:sp>
      <p:sp>
        <p:nvSpPr>
          <p:cNvPr id="2" name="Footer Placeholder 1">
            <a:extLst>
              <a:ext uri="{FF2B5EF4-FFF2-40B4-BE49-F238E27FC236}">
                <a16:creationId xmlns:a16="http://schemas.microsoft.com/office/drawing/2014/main" id="{9D4C0FB1-24F2-B4B0-02B4-F372AE584C45}"/>
              </a:ext>
            </a:extLst>
          </p:cNvPr>
          <p:cNvSpPr>
            <a:spLocks noGrp="1"/>
          </p:cNvSpPr>
          <p:nvPr>
            <p:ph type="ftr" sz="quarter" idx="11"/>
          </p:nvPr>
        </p:nvSpPr>
        <p:spPr>
          <a:xfrm>
            <a:off x="3127284" y="639978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8" name="TextBox 7">
            <a:extLst>
              <a:ext uri="{FF2B5EF4-FFF2-40B4-BE49-F238E27FC236}">
                <a16:creationId xmlns:a16="http://schemas.microsoft.com/office/drawing/2014/main" id="{D2B41877-0139-63BE-A670-E6E801B0C0FE}"/>
              </a:ext>
            </a:extLst>
          </p:cNvPr>
          <p:cNvSpPr txBox="1"/>
          <p:nvPr/>
        </p:nvSpPr>
        <p:spPr>
          <a:xfrm>
            <a:off x="9420024" y="951430"/>
            <a:ext cx="2493299" cy="1567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2023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Mar 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Apr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May 6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Jun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Jul 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Aug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Sep 2		Oct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Nov 4		Dec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2024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Jan 6	Feb 3</a:t>
            </a:r>
          </a:p>
        </p:txBody>
      </p:sp>
      <p:sp>
        <p:nvSpPr>
          <p:cNvPr id="7" name="Rectangle: Rounded Corners 6">
            <a:extLst>
              <a:ext uri="{FF2B5EF4-FFF2-40B4-BE49-F238E27FC236}">
                <a16:creationId xmlns:a16="http://schemas.microsoft.com/office/drawing/2014/main" id="{24ADE8A3-AA83-4D40-6E4F-2D63A8BE5F1B}"/>
              </a:ext>
            </a:extLst>
          </p:cNvPr>
          <p:cNvSpPr/>
          <p:nvPr/>
        </p:nvSpPr>
        <p:spPr>
          <a:xfrm>
            <a:off x="9420024" y="801452"/>
            <a:ext cx="2517641" cy="18101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F7A313F-425E-D281-BF32-E45A422275D5}"/>
              </a:ext>
            </a:extLst>
          </p:cNvPr>
          <p:cNvSpPr txBox="1"/>
          <p:nvPr/>
        </p:nvSpPr>
        <p:spPr>
          <a:xfrm>
            <a:off x="9564336" y="2866875"/>
            <a:ext cx="2373329" cy="2308324"/>
          </a:xfrm>
          <a:prstGeom prst="rect">
            <a:avLst/>
          </a:prstGeom>
          <a:noFill/>
        </p:spPr>
        <p:txBody>
          <a:bodyPr wrap="square" rtlCol="0">
            <a:spAutoFit/>
          </a:bodyPr>
          <a:lstStyle/>
          <a:p>
            <a:pPr algn="ctr"/>
            <a:r>
              <a:rPr lang="en-US" sz="1600" b="1" dirty="0"/>
              <a:t>Class schedule:</a:t>
            </a:r>
          </a:p>
          <a:p>
            <a:pPr algn="ctr"/>
            <a:r>
              <a:rPr lang="en-US" sz="1600" b="1" dirty="0"/>
              <a:t>3:00 to 3:35 pm </a:t>
            </a:r>
          </a:p>
          <a:p>
            <a:pPr algn="ctr"/>
            <a:r>
              <a:rPr lang="en-US" sz="1600" dirty="0"/>
              <a:t>first session</a:t>
            </a:r>
          </a:p>
          <a:p>
            <a:pPr algn="ctr"/>
            <a:r>
              <a:rPr lang="en-US" sz="1600" dirty="0"/>
              <a:t>--- 5 minute break ---</a:t>
            </a:r>
          </a:p>
          <a:p>
            <a:pPr algn="ctr"/>
            <a:r>
              <a:rPr lang="en-US" sz="1600" b="1" dirty="0"/>
              <a:t>3:40 to 4:15 pm</a:t>
            </a:r>
          </a:p>
          <a:p>
            <a:pPr algn="ctr"/>
            <a:r>
              <a:rPr lang="en-US" sz="1600" dirty="0"/>
              <a:t>second session</a:t>
            </a:r>
          </a:p>
          <a:p>
            <a:pPr algn="ctr"/>
            <a:r>
              <a:rPr lang="en-US" sz="1600" dirty="0"/>
              <a:t>--- 10 minute break ---</a:t>
            </a:r>
          </a:p>
          <a:p>
            <a:pPr algn="ctr"/>
            <a:r>
              <a:rPr lang="en-US" sz="1600" b="1" dirty="0"/>
              <a:t>4:25 to 5:00 pm</a:t>
            </a:r>
          </a:p>
          <a:p>
            <a:pPr algn="ctr"/>
            <a:r>
              <a:rPr lang="en-US" sz="1600" dirty="0"/>
              <a:t>third session</a:t>
            </a:r>
          </a:p>
        </p:txBody>
      </p:sp>
      <p:sp>
        <p:nvSpPr>
          <p:cNvPr id="16" name="Rectangle: Rounded Corners 15">
            <a:extLst>
              <a:ext uri="{FF2B5EF4-FFF2-40B4-BE49-F238E27FC236}">
                <a16:creationId xmlns:a16="http://schemas.microsoft.com/office/drawing/2014/main" id="{68518966-5BA4-178F-D729-3D9F3C47993F}"/>
              </a:ext>
            </a:extLst>
          </p:cNvPr>
          <p:cNvSpPr/>
          <p:nvPr/>
        </p:nvSpPr>
        <p:spPr>
          <a:xfrm>
            <a:off x="9777525" y="2779546"/>
            <a:ext cx="1979046" cy="246934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47C2EC-8138-5E53-C518-D086D87194E2}"/>
              </a:ext>
            </a:extLst>
          </p:cNvPr>
          <p:cNvSpPr txBox="1"/>
          <p:nvPr/>
        </p:nvSpPr>
        <p:spPr>
          <a:xfrm>
            <a:off x="7555669" y="1910354"/>
            <a:ext cx="1460665" cy="2062103"/>
          </a:xfrm>
          <a:prstGeom prst="rect">
            <a:avLst/>
          </a:prstGeom>
          <a:noFill/>
        </p:spPr>
        <p:txBody>
          <a:bodyPr wrap="square" rtlCol="0">
            <a:spAutoFit/>
          </a:bodyPr>
          <a:lstStyle/>
          <a:p>
            <a:r>
              <a:rPr lang="en-US" sz="3200" b="1" dirty="0"/>
              <a:t>Heart</a:t>
            </a:r>
          </a:p>
          <a:p>
            <a:r>
              <a:rPr lang="en-US" sz="3200" b="1" dirty="0"/>
              <a:t>Sutra</a:t>
            </a:r>
          </a:p>
          <a:p>
            <a:r>
              <a:rPr lang="en-US" sz="3200" b="1" dirty="0"/>
              <a:t>Lesson</a:t>
            </a:r>
          </a:p>
          <a:p>
            <a:r>
              <a:rPr lang="en-US" sz="3200" b="1" dirty="0"/>
              <a:t>Six</a:t>
            </a:r>
          </a:p>
        </p:txBody>
      </p:sp>
      <p:sp>
        <p:nvSpPr>
          <p:cNvPr id="6" name="Rectangle 5">
            <a:extLst>
              <a:ext uri="{FF2B5EF4-FFF2-40B4-BE49-F238E27FC236}">
                <a16:creationId xmlns:a16="http://schemas.microsoft.com/office/drawing/2014/main" id="{1E3B96CC-C2E3-336A-DED0-DE52BB5E7D42}"/>
              </a:ext>
            </a:extLst>
          </p:cNvPr>
          <p:cNvSpPr/>
          <p:nvPr/>
        </p:nvSpPr>
        <p:spPr>
          <a:xfrm>
            <a:off x="7363800" y="1760376"/>
            <a:ext cx="1652534" cy="2404886"/>
          </a:xfrm>
          <a:prstGeom prst="rect">
            <a:avLst/>
          </a:prstGeom>
          <a:noFill/>
          <a:ln w="76200">
            <a:solidFill>
              <a:srgbClr val="FFC0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14676C-72C6-6217-0A58-8BD261596F35}"/>
              </a:ext>
            </a:extLst>
          </p:cNvPr>
          <p:cNvSpPr txBox="1"/>
          <p:nvPr/>
        </p:nvSpPr>
        <p:spPr>
          <a:xfrm>
            <a:off x="6250554" y="5489282"/>
            <a:ext cx="3933624" cy="830997"/>
          </a:xfrm>
          <a:prstGeom prst="rect">
            <a:avLst/>
          </a:prstGeom>
          <a:noFill/>
        </p:spPr>
        <p:txBody>
          <a:bodyPr wrap="square" rtlCol="0">
            <a:spAutoFit/>
          </a:bodyPr>
          <a:lstStyle/>
          <a:p>
            <a:pPr algn="ctr"/>
            <a:r>
              <a:rPr lang="en-US" sz="2400" b="1" dirty="0"/>
              <a:t>In this lesson we cover </a:t>
            </a:r>
          </a:p>
          <a:p>
            <a:pPr algn="ctr"/>
            <a:r>
              <a:rPr lang="en-US" sz="2400" b="1" dirty="0"/>
              <a:t>lines 7 though 9</a:t>
            </a:r>
          </a:p>
        </p:txBody>
      </p:sp>
      <p:sp>
        <p:nvSpPr>
          <p:cNvPr id="10" name="Rectangle 9">
            <a:extLst>
              <a:ext uri="{FF2B5EF4-FFF2-40B4-BE49-F238E27FC236}">
                <a16:creationId xmlns:a16="http://schemas.microsoft.com/office/drawing/2014/main" id="{8F9BC620-7C52-8E53-6F14-388C4F39F5C6}"/>
              </a:ext>
            </a:extLst>
          </p:cNvPr>
          <p:cNvSpPr/>
          <p:nvPr/>
        </p:nvSpPr>
        <p:spPr>
          <a:xfrm>
            <a:off x="6630564" y="5396604"/>
            <a:ext cx="3146961" cy="996805"/>
          </a:xfrm>
          <a:prstGeom prst="rect">
            <a:avLst/>
          </a:prstGeom>
          <a:noFill/>
          <a:ln w="76200">
            <a:solidFill>
              <a:srgbClr val="FFC000"/>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9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3562E9-A9CE-B318-74A9-BA81E91CD8AB}"/>
              </a:ext>
            </a:extLst>
          </p:cNvPr>
          <p:cNvSpPr>
            <a:spLocks noGrp="1"/>
          </p:cNvSpPr>
          <p:nvPr>
            <p:ph type="ftr" sz="quarter" idx="11"/>
          </p:nvPr>
        </p:nvSpPr>
        <p:spPr/>
        <p:txBody>
          <a:bodyPr/>
          <a:lstStyle/>
          <a:p>
            <a:r>
              <a:rPr lang="en-US"/>
              <a:t>Xuanzang's Heart Sutra in Sino-Korean</a:t>
            </a:r>
          </a:p>
        </p:txBody>
      </p:sp>
      <p:sp>
        <p:nvSpPr>
          <p:cNvPr id="3" name="TextBox 2">
            <a:extLst>
              <a:ext uri="{FF2B5EF4-FFF2-40B4-BE49-F238E27FC236}">
                <a16:creationId xmlns:a16="http://schemas.microsoft.com/office/drawing/2014/main" id="{7307808B-D0C4-9B0C-8401-9F15817C888C}"/>
              </a:ext>
            </a:extLst>
          </p:cNvPr>
          <p:cNvSpPr txBox="1"/>
          <p:nvPr/>
        </p:nvSpPr>
        <p:spPr>
          <a:xfrm>
            <a:off x="414779" y="697313"/>
            <a:ext cx="6721312" cy="5659037"/>
          </a:xfrm>
          <a:prstGeom prst="rect">
            <a:avLst/>
          </a:prstGeom>
          <a:noFill/>
        </p:spPr>
        <p:txBody>
          <a:bodyPr wrap="square" rtlCol="0">
            <a:spAutoFit/>
          </a:bodyPr>
          <a:lstStyle/>
          <a:p>
            <a:r>
              <a:rPr lang="en-US" sz="2800" b="1" dirty="0"/>
              <a:t>Review characters:</a:t>
            </a:r>
          </a:p>
          <a:p>
            <a:endParaRPr lang="en-US" sz="1400" b="1" dirty="0"/>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受 想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行</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識 亦 復 如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是</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su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haeng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pu</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수상행식역부여시</a:t>
            </a:r>
            <a:r>
              <a:rPr kumimoji="0" lang="en-US" altLang="ko-KR"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feelings, perceptions, </a:t>
            </a:r>
            <a:r>
              <a:rPr kumimoji="0" lang="en-US" altLang="ko-KR" sz="1200" b="1" i="0" u="none" strike="noStrike" kern="1200" cap="none" spc="0" normalizeH="0" baseline="0" noProof="0" dirty="0">
                <a:ln>
                  <a:noFill/>
                </a:ln>
                <a:solidFill>
                  <a:prstClr val="black"/>
                </a:solidFill>
                <a:effectLst/>
                <a:highlight>
                  <a:srgbClr val="FFFF00"/>
                </a:highlight>
                <a:uLnTx/>
                <a:uFillTx/>
                <a:latin typeface="맑은 고딕" panose="020B0503020000020004" pitchFamily="34" charset="-127"/>
                <a:ea typeface="맑은 고딕" panose="020B0503020000020004" pitchFamily="34" charset="-127"/>
                <a:cs typeface="Times New Roman" panose="02020603050405020304" pitchFamily="18" charset="0"/>
              </a:rPr>
              <a:t>impulses</a:t>
            </a:r>
            <a:r>
              <a:rPr kumimoji="0" lang="en-US" altLang="ko-KR" sz="1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 consciousness, also originally like </a:t>
            </a:r>
            <a:r>
              <a:rPr kumimoji="0" lang="en-US" altLang="ko-KR" sz="1200" b="1" i="0" u="none" strike="noStrike" kern="1200" cap="none" spc="0" normalizeH="0" baseline="0" noProof="0" dirty="0">
                <a:ln>
                  <a:noFill/>
                </a:ln>
                <a:solidFill>
                  <a:prstClr val="black"/>
                </a:solidFill>
                <a:effectLst/>
                <a:highlight>
                  <a:srgbClr val="FFFF00"/>
                </a:highlight>
                <a:uLnTx/>
                <a:uFillTx/>
                <a:latin typeface="맑은 고딕" panose="020B0503020000020004" pitchFamily="34" charset="-127"/>
                <a:ea typeface="맑은 고딕" panose="020B0503020000020004" pitchFamily="34" charset="-127"/>
                <a:cs typeface="Times New Roman" panose="02020603050405020304" pitchFamily="18" charset="0"/>
              </a:rPr>
              <a:t>this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舍</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利</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子</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是</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諸 法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空</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相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ri</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ja</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je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beop</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kong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sang     </a:t>
            </a:r>
            <a:r>
              <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사리자시제법공상</a:t>
            </a:r>
            <a:r>
              <a:rPr kumimoji="0" lang="en-US" altLang="ko-KR"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Shariputra</a:t>
            </a:r>
            <a:r>
              <a:rPr kumimoji="0" lang="en-US" altLang="ko-KR"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a:t>
            </a:r>
            <a:r>
              <a:rPr kumimoji="0" lang="en-US" altLang="ko-KR"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this</a:t>
            </a:r>
            <a:r>
              <a:rPr kumimoji="0" lang="en-US" altLang="ko-KR"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all dharmas </a:t>
            </a:r>
            <a:r>
              <a:rPr kumimoji="0" lang="en-US" altLang="ko-KR"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emptiness</a:t>
            </a:r>
            <a:r>
              <a:rPr kumimoji="0" lang="en-US" altLang="ko-KR"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marked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不</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DengXian" panose="02010600030101010101" pitchFamily="2" charset="-122"/>
                <a:cs typeface="Times New Roman" panose="02020603050405020304" pitchFamily="18" charset="0"/>
              </a:rPr>
              <a:t>生</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不</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滅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不</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垢 </a:t>
            </a:r>
            <a:r>
              <a:rPr kumimoji="0" lang="zh-CN" altLang="en-US" sz="4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不</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淨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highlight>
                  <a:srgbClr val="00FFFF"/>
                </a:highlight>
                <a:uLnTx/>
                <a:uFillTx/>
                <a:latin typeface="Calibri" panose="020F0502020204030204" pitchFamily="34" charset="0"/>
                <a:ea typeface="DengXian" panose="02010600030101010101" pitchFamily="2" charset="-122"/>
                <a:cs typeface="Times New Roman" panose="02020603050405020304" pitchFamily="18" charset="0"/>
              </a:rPr>
              <a:t>saeng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jeong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불생불멸불구부정</a:t>
            </a:r>
            <a:r>
              <a:rPr kumimoji="0" lang="en-US" altLang="ko-KR"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not</a:t>
            </a: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a:t>
            </a:r>
            <a:r>
              <a:rPr kumimoji="0" lang="en-US" altLang="zh-CN" sz="1200" b="1" i="0" u="none" strike="noStrike" kern="1200" cap="none" spc="0" normalizeH="0" baseline="0" noProof="0" dirty="0">
                <a:ln>
                  <a:noFill/>
                </a:ln>
                <a:solidFill>
                  <a:prstClr val="black"/>
                </a:solidFill>
                <a:effectLst/>
                <a:highlight>
                  <a:srgbClr val="00FFFF"/>
                </a:highlight>
                <a:uLnTx/>
                <a:uFillTx/>
                <a:latin typeface="Malgun Gothic" panose="020B0503020000020004" pitchFamily="34" charset="-127"/>
                <a:ea typeface="Malgun Gothic" panose="020B0503020000020004" pitchFamily="34" charset="-127"/>
                <a:cs typeface="Times New Roman" panose="02020603050405020304" pitchFamily="18" charset="0"/>
              </a:rPr>
              <a:t>born</a:t>
            </a: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a:t>
            </a:r>
            <a:r>
              <a:rPr kumimoji="0" lang="en-US" altLang="zh-CN"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not</a:t>
            </a: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destroyed, </a:t>
            </a:r>
            <a:r>
              <a:rPr kumimoji="0" lang="en-US" altLang="zh-CN"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not</a:t>
            </a: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tainted, </a:t>
            </a:r>
            <a:r>
              <a:rPr kumimoji="0" lang="en-US" altLang="zh-CN" sz="1200" b="1" i="0" u="none" strike="noStrike" kern="1200" cap="none" spc="0" normalizeH="0" baseline="0" noProof="0" dirty="0">
                <a:ln>
                  <a:noFill/>
                </a:ln>
                <a:solidFill>
                  <a:prstClr val="black"/>
                </a:solidFill>
                <a:effectLst/>
                <a:highlight>
                  <a:srgbClr val="FFFF00"/>
                </a:highlight>
                <a:uLnTx/>
                <a:uFillTx/>
                <a:latin typeface="Malgun Gothic" panose="020B0503020000020004" pitchFamily="34" charset="-127"/>
                <a:ea typeface="Malgun Gothic" panose="020B0503020000020004" pitchFamily="34" charset="-127"/>
                <a:cs typeface="Times New Roman" panose="02020603050405020304" pitchFamily="18" charset="0"/>
              </a:rPr>
              <a:t>not</a:t>
            </a: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pure</a:t>
            </a:r>
            <a:endParaRPr lang="en-US" dirty="0"/>
          </a:p>
          <a:p>
            <a:endParaRPr lang="en-US" dirty="0"/>
          </a:p>
        </p:txBody>
      </p:sp>
      <p:sp>
        <p:nvSpPr>
          <p:cNvPr id="4" name="TextBox 3">
            <a:extLst>
              <a:ext uri="{FF2B5EF4-FFF2-40B4-BE49-F238E27FC236}">
                <a16:creationId xmlns:a16="http://schemas.microsoft.com/office/drawing/2014/main" id="{4A691F15-F4AF-CD93-DA22-97910B8C170F}"/>
              </a:ext>
            </a:extLst>
          </p:cNvPr>
          <p:cNvSpPr txBox="1"/>
          <p:nvPr/>
        </p:nvSpPr>
        <p:spPr>
          <a:xfrm>
            <a:off x="7475456" y="1374809"/>
            <a:ext cx="4114800" cy="3170099"/>
          </a:xfrm>
          <a:prstGeom prst="rect">
            <a:avLst/>
          </a:prstGeom>
          <a:noFill/>
        </p:spPr>
        <p:txBody>
          <a:bodyPr wrap="square" rtlCol="0">
            <a:spAutoFit/>
          </a:bodyPr>
          <a:lstStyle/>
          <a:p>
            <a:r>
              <a:rPr lang="zh-TW" altLang="en-US" sz="2000" b="1" dirty="0">
                <a:latin typeface="DengXian" panose="02010600030101010101" pitchFamily="2" charset="-122"/>
                <a:ea typeface="DengXian" panose="02010600030101010101" pitchFamily="2" charset="-122"/>
              </a:rPr>
              <a:t>摩 訶 般 若 波 羅 蜜 多 心 經  </a:t>
            </a:r>
            <a:r>
              <a:rPr lang="en-US" altLang="zh-TW" sz="2000" b="1" dirty="0">
                <a:latin typeface="DengXian" panose="02010600030101010101" pitchFamily="2" charset="-122"/>
                <a:ea typeface="DengXian" panose="02010600030101010101" pitchFamily="2" charset="-122"/>
              </a:rPr>
              <a:t>Title</a:t>
            </a:r>
          </a:p>
          <a:p>
            <a:r>
              <a:rPr lang="zh-TW" altLang="en-US" sz="2000" b="1" dirty="0">
                <a:latin typeface="DengXian" panose="02010600030101010101" pitchFamily="2" charset="-122"/>
                <a:ea typeface="DengXian" panose="02010600030101010101" pitchFamily="2" charset="-122"/>
              </a:rPr>
              <a:t>觀 自 在 菩 </a:t>
            </a:r>
            <a:r>
              <a:rPr lang="zh-TW" altLang="en-US" sz="2000" b="1" dirty="0">
                <a:highlight>
                  <a:srgbClr val="00FFFF"/>
                </a:highlight>
                <a:latin typeface="DengXian" panose="02010600030101010101" pitchFamily="2" charset="-122"/>
                <a:ea typeface="DengXian" panose="02010600030101010101" pitchFamily="2" charset="-122"/>
              </a:rPr>
              <a:t>薩</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行</a:t>
            </a:r>
            <a:r>
              <a:rPr lang="zh-TW" altLang="en-US" sz="2000" b="1" dirty="0">
                <a:latin typeface="DengXian" panose="02010600030101010101" pitchFamily="2" charset="-122"/>
                <a:ea typeface="DengXian" panose="02010600030101010101" pitchFamily="2" charset="-122"/>
              </a:rPr>
              <a:t> 深 般 若  </a:t>
            </a:r>
            <a:r>
              <a:rPr lang="en-US" altLang="zh-TW" sz="2000" b="1" dirty="0">
                <a:latin typeface="DengXian" panose="02010600030101010101" pitchFamily="2" charset="-122"/>
                <a:ea typeface="DengXian" panose="02010600030101010101" pitchFamily="2" charset="-122"/>
              </a:rPr>
              <a:t>1	 </a:t>
            </a:r>
          </a:p>
          <a:p>
            <a:r>
              <a:rPr lang="zh-TW" altLang="en-US" sz="2000" b="1" dirty="0">
                <a:latin typeface="DengXian" panose="02010600030101010101" pitchFamily="2" charset="-122"/>
                <a:ea typeface="DengXian" panose="02010600030101010101" pitchFamily="2" charset="-122"/>
              </a:rPr>
              <a:t>波 羅 蜜 多 時 照 見 五 蘊 皆 </a:t>
            </a:r>
            <a:r>
              <a:rPr lang="zh-TW" altLang="en-US" sz="2000" b="1" dirty="0">
                <a:highlight>
                  <a:srgbClr val="FFFF00"/>
                </a:highlight>
                <a:latin typeface="DengXian" panose="02010600030101010101" pitchFamily="2" charset="-122"/>
                <a:ea typeface="DengXian" panose="02010600030101010101" pitchFamily="2" charset="-122"/>
              </a:rPr>
              <a:t>空</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2</a:t>
            </a:r>
          </a:p>
          <a:p>
            <a:r>
              <a:rPr lang="zh-TW" altLang="en-US" sz="2000" b="1" dirty="0">
                <a:latin typeface="DengXian" panose="02010600030101010101" pitchFamily="2" charset="-122"/>
                <a:ea typeface="DengXian" panose="02010600030101010101" pitchFamily="2" charset="-122"/>
              </a:rPr>
              <a:t>度 一 切 苦 厄  </a:t>
            </a:r>
            <a:r>
              <a:rPr lang="en-US" altLang="zh-TW" sz="2000" b="1" dirty="0">
                <a:latin typeface="DengXian" panose="02010600030101010101" pitchFamily="2" charset="-122"/>
                <a:ea typeface="DengXian" panose="02010600030101010101" pitchFamily="2" charset="-122"/>
              </a:rPr>
              <a:t>3	</a:t>
            </a:r>
          </a:p>
          <a:p>
            <a:r>
              <a:rPr lang="zh-TW" altLang="en-US" sz="2000" b="1" dirty="0">
                <a:highlight>
                  <a:srgbClr val="FFFF00"/>
                </a:highlight>
                <a:latin typeface="DengXian" panose="02010600030101010101" pitchFamily="2" charset="-122"/>
                <a:ea typeface="DengXian" panose="02010600030101010101" pitchFamily="2" charset="-122"/>
              </a:rPr>
              <a:t>舍</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利</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子</a:t>
            </a:r>
            <a:r>
              <a:rPr lang="zh-TW" altLang="en-US" sz="2000" b="1" dirty="0">
                <a:latin typeface="DengXian" panose="02010600030101010101" pitchFamily="2" charset="-122"/>
                <a:ea typeface="DengXian" panose="02010600030101010101" pitchFamily="2" charset="-122"/>
              </a:rPr>
              <a:t> 色 </a:t>
            </a:r>
            <a:r>
              <a:rPr lang="zh-TW" altLang="en-US" sz="2000" b="1" dirty="0">
                <a:highlight>
                  <a:srgbClr val="FFFF00"/>
                </a:highlight>
                <a:latin typeface="DengXian" panose="02010600030101010101" pitchFamily="2" charset="-122"/>
                <a:ea typeface="DengXian" panose="02010600030101010101" pitchFamily="2" charset="-122"/>
              </a:rPr>
              <a:t>不</a:t>
            </a:r>
            <a:r>
              <a:rPr lang="zh-TW" altLang="en-US" sz="2000" b="1" dirty="0">
                <a:latin typeface="DengXian" panose="02010600030101010101" pitchFamily="2" charset="-122"/>
                <a:ea typeface="DengXian" panose="02010600030101010101" pitchFamily="2" charset="-122"/>
              </a:rPr>
              <a:t> 異 </a:t>
            </a:r>
            <a:r>
              <a:rPr lang="zh-TW" altLang="en-US" sz="2000" b="1" dirty="0">
                <a:highlight>
                  <a:srgbClr val="FFFF00"/>
                </a:highlight>
                <a:latin typeface="DengXian" panose="02010600030101010101" pitchFamily="2" charset="-122"/>
                <a:ea typeface="DengXian" panose="02010600030101010101" pitchFamily="2" charset="-122"/>
              </a:rPr>
              <a:t>空</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4	</a:t>
            </a:r>
          </a:p>
          <a:p>
            <a:r>
              <a:rPr lang="zh-TW" altLang="en-US" sz="2000" b="1" dirty="0">
                <a:highlight>
                  <a:srgbClr val="FFFF00"/>
                </a:highlight>
                <a:latin typeface="DengXian" panose="02010600030101010101" pitchFamily="2" charset="-122"/>
                <a:ea typeface="DengXian" panose="02010600030101010101" pitchFamily="2" charset="-122"/>
              </a:rPr>
              <a:t>空</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不</a:t>
            </a:r>
            <a:r>
              <a:rPr lang="zh-TW" altLang="en-US" sz="2000" b="1" dirty="0">
                <a:latin typeface="DengXian" panose="02010600030101010101" pitchFamily="2" charset="-122"/>
                <a:ea typeface="DengXian" panose="02010600030101010101" pitchFamily="2" charset="-122"/>
              </a:rPr>
              <a:t> 異 色 色 即 </a:t>
            </a:r>
            <a:r>
              <a:rPr lang="zh-TW" altLang="en-US" sz="2000" b="1" dirty="0">
                <a:highlight>
                  <a:srgbClr val="FFFF00"/>
                </a:highlight>
                <a:latin typeface="DengXian" panose="02010600030101010101" pitchFamily="2" charset="-122"/>
                <a:ea typeface="DengXian" panose="02010600030101010101" pitchFamily="2" charset="-122"/>
              </a:rPr>
              <a:t>是</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空</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5	 </a:t>
            </a:r>
          </a:p>
          <a:p>
            <a:r>
              <a:rPr lang="zh-TW" altLang="en-US" sz="2000" b="1" dirty="0">
                <a:highlight>
                  <a:srgbClr val="FFFF00"/>
                </a:highlight>
                <a:latin typeface="DengXian" panose="02010600030101010101" pitchFamily="2" charset="-122"/>
                <a:ea typeface="DengXian" panose="02010600030101010101" pitchFamily="2" charset="-122"/>
              </a:rPr>
              <a:t>空</a:t>
            </a:r>
            <a:r>
              <a:rPr lang="zh-TW" altLang="en-US" sz="2000" b="1" dirty="0">
                <a:latin typeface="DengXian" panose="02010600030101010101" pitchFamily="2" charset="-122"/>
                <a:ea typeface="DengXian" panose="02010600030101010101" pitchFamily="2" charset="-122"/>
              </a:rPr>
              <a:t> 即 </a:t>
            </a:r>
            <a:r>
              <a:rPr lang="zh-TW" altLang="en-US" sz="2000" b="1" dirty="0">
                <a:highlight>
                  <a:srgbClr val="FFFF00"/>
                </a:highlight>
                <a:latin typeface="DengXian" panose="02010600030101010101" pitchFamily="2" charset="-122"/>
                <a:ea typeface="DengXian" panose="02010600030101010101" pitchFamily="2" charset="-122"/>
              </a:rPr>
              <a:t>是</a:t>
            </a:r>
            <a:r>
              <a:rPr lang="zh-TW" altLang="en-US" sz="2000" b="1" dirty="0">
                <a:latin typeface="DengXian" panose="02010600030101010101" pitchFamily="2" charset="-122"/>
                <a:ea typeface="DengXian" panose="02010600030101010101" pitchFamily="2" charset="-122"/>
              </a:rPr>
              <a:t> 色  </a:t>
            </a:r>
            <a:r>
              <a:rPr lang="en-US" altLang="zh-TW" sz="2000" b="1" dirty="0">
                <a:latin typeface="DengXian" panose="02010600030101010101" pitchFamily="2" charset="-122"/>
                <a:ea typeface="DengXian" panose="02010600030101010101" pitchFamily="2" charset="-122"/>
              </a:rPr>
              <a:t>6</a:t>
            </a:r>
          </a:p>
          <a:p>
            <a:endParaRPr lang="en-US" altLang="zh-TW" sz="2000" b="1" dirty="0">
              <a:latin typeface="DengXian" panose="02010600030101010101" pitchFamily="2" charset="-122"/>
              <a:ea typeface="DengXian" panose="02010600030101010101" pitchFamily="2" charset="-122"/>
            </a:endParaRPr>
          </a:p>
          <a:p>
            <a:r>
              <a:rPr lang="zh-TW" altLang="en-US" sz="2000" b="1" dirty="0">
                <a:latin typeface="DengXian" panose="02010600030101010101" pitchFamily="2" charset="-122"/>
                <a:ea typeface="DengXian" panose="02010600030101010101" pitchFamily="2" charset="-122"/>
              </a:rPr>
              <a:t>揭 諦 揭 諦 波 羅 揭 諦 波 羅 僧 </a:t>
            </a:r>
            <a:endParaRPr lang="en-US" altLang="zh-TW" sz="2000" b="1" dirty="0">
              <a:latin typeface="DengXian" panose="02010600030101010101" pitchFamily="2" charset="-122"/>
              <a:ea typeface="DengXian" panose="02010600030101010101" pitchFamily="2" charset="-122"/>
            </a:endParaRPr>
          </a:p>
          <a:p>
            <a:r>
              <a:rPr lang="zh-TW" altLang="en-US" sz="2000" b="1" dirty="0">
                <a:latin typeface="DengXian" panose="02010600030101010101" pitchFamily="2" charset="-122"/>
                <a:ea typeface="DengXian" panose="02010600030101010101" pitchFamily="2" charset="-122"/>
              </a:rPr>
              <a:t>揭 諦 菩 </a:t>
            </a:r>
            <a:r>
              <a:rPr lang="zh-TW" altLang="en-US" sz="2000" b="1" dirty="0">
                <a:highlight>
                  <a:srgbClr val="FFFF00"/>
                </a:highlight>
                <a:latin typeface="DengXian" panose="02010600030101010101" pitchFamily="2" charset="-122"/>
                <a:ea typeface="DengXian" panose="02010600030101010101" pitchFamily="2" charset="-122"/>
              </a:rPr>
              <a:t>提</a:t>
            </a:r>
            <a:r>
              <a:rPr lang="zh-TW" altLang="en-US" sz="2000" b="1" dirty="0">
                <a:latin typeface="DengXian" panose="02010600030101010101" pitchFamily="2" charset="-122"/>
                <a:ea typeface="DengXian" panose="02010600030101010101" pitchFamily="2" charset="-122"/>
              </a:rPr>
              <a:t> 娑 婆 訶  </a:t>
            </a:r>
            <a:r>
              <a:rPr lang="en-US" altLang="zh-TW" sz="2000" b="1" dirty="0">
                <a:latin typeface="DengXian" panose="02010600030101010101" pitchFamily="2" charset="-122"/>
                <a:ea typeface="DengXian" panose="02010600030101010101" pitchFamily="2" charset="-122"/>
              </a:rPr>
              <a:t>Mantra</a:t>
            </a:r>
            <a:endParaRPr lang="en-US" sz="2000" b="1" dirty="0">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78D29634-E932-ED4D-6360-910C3082F83D}"/>
              </a:ext>
            </a:extLst>
          </p:cNvPr>
          <p:cNvSpPr/>
          <p:nvPr/>
        </p:nvSpPr>
        <p:spPr>
          <a:xfrm>
            <a:off x="7345937" y="1191026"/>
            <a:ext cx="4244320" cy="3465816"/>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C2F511-D446-603D-11FC-5096C787BC9F}"/>
              </a:ext>
            </a:extLst>
          </p:cNvPr>
          <p:cNvSpPr txBox="1"/>
          <p:nvPr/>
        </p:nvSpPr>
        <p:spPr>
          <a:xfrm>
            <a:off x="7622820" y="4973638"/>
            <a:ext cx="3758601" cy="70788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zh-CN" altLang="en-US" sz="2000" b="1" dirty="0">
                <a:highlight>
                  <a:srgbClr val="00FFFF"/>
                </a:highlight>
              </a:rPr>
              <a:t>生</a:t>
            </a:r>
            <a:r>
              <a:rPr lang="zh-CN" altLang="en-US" sz="2000" dirty="0"/>
              <a:t> </a:t>
            </a:r>
            <a:r>
              <a:rPr lang="en-US" altLang="zh-CN" sz="2000" dirty="0"/>
              <a:t>was already introduced as a component of </a:t>
            </a:r>
            <a:r>
              <a:rPr lang="zh-CN" altLang="en-US" sz="2000" b="1" dirty="0">
                <a:highlight>
                  <a:srgbClr val="00FFFF"/>
                </a:highlight>
              </a:rPr>
              <a:t>薩</a:t>
            </a:r>
            <a:r>
              <a:rPr lang="zh-CN" altLang="en-US" sz="2000" dirty="0"/>
              <a:t> </a:t>
            </a:r>
            <a:r>
              <a:rPr lang="en-US" altLang="zh-CN" sz="2000" dirty="0"/>
              <a:t>in Lesson 4</a:t>
            </a:r>
            <a:r>
              <a:rPr lang="zh-CN" altLang="en-US" sz="2000" dirty="0"/>
              <a:t> </a:t>
            </a:r>
          </a:p>
        </p:txBody>
      </p:sp>
      <p:sp>
        <p:nvSpPr>
          <p:cNvPr id="7" name="Rectangle 6">
            <a:extLst>
              <a:ext uri="{FF2B5EF4-FFF2-40B4-BE49-F238E27FC236}">
                <a16:creationId xmlns:a16="http://schemas.microsoft.com/office/drawing/2014/main" id="{19B719CF-70C1-D83B-63DC-0A44E4DE9FD2}"/>
              </a:ext>
            </a:extLst>
          </p:cNvPr>
          <p:cNvSpPr/>
          <p:nvPr/>
        </p:nvSpPr>
        <p:spPr>
          <a:xfrm>
            <a:off x="7554772" y="4849711"/>
            <a:ext cx="3826649" cy="955741"/>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D44731-6DB8-0988-D8CD-DB99C383EB61}"/>
              </a:ext>
            </a:extLst>
          </p:cNvPr>
          <p:cNvSpPr txBox="1"/>
          <p:nvPr/>
        </p:nvSpPr>
        <p:spPr>
          <a:xfrm>
            <a:off x="162732" y="136525"/>
            <a:ext cx="11817458"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98111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CD27A4-0564-FA3D-4FAB-AFE7F3326D97}"/>
              </a:ext>
            </a:extLst>
          </p:cNvPr>
          <p:cNvSpPr>
            <a:spLocks noGrp="1"/>
          </p:cNvSpPr>
          <p:nvPr>
            <p:ph type="ftr" sz="quarter" idx="11"/>
          </p:nvPr>
        </p:nvSpPr>
        <p:spPr/>
        <p:txBody>
          <a:bodyPr/>
          <a:lstStyle/>
          <a:p>
            <a:r>
              <a:rPr lang="en-US"/>
              <a:t>Xuanzang's Heart Sutra in Sino-Korean</a:t>
            </a:r>
          </a:p>
        </p:txBody>
      </p:sp>
      <p:sp>
        <p:nvSpPr>
          <p:cNvPr id="3" name="TextBox 2">
            <a:extLst>
              <a:ext uri="{FF2B5EF4-FFF2-40B4-BE49-F238E27FC236}">
                <a16:creationId xmlns:a16="http://schemas.microsoft.com/office/drawing/2014/main" id="{C709F447-47B2-CD1D-54B5-D7F50BC92CD3}"/>
              </a:ext>
            </a:extLst>
          </p:cNvPr>
          <p:cNvSpPr txBox="1"/>
          <p:nvPr/>
        </p:nvSpPr>
        <p:spPr>
          <a:xfrm>
            <a:off x="592291" y="542439"/>
            <a:ext cx="5366808" cy="6355586"/>
          </a:xfrm>
          <a:prstGeom prst="rect">
            <a:avLst/>
          </a:prstGeom>
          <a:noFill/>
        </p:spPr>
        <p:txBody>
          <a:bodyPr wrap="square" rtlCol="0">
            <a:spAutoFit/>
          </a:bodyPr>
          <a:lstStyle/>
          <a:p>
            <a:r>
              <a:rPr lang="en-US" sz="3200" b="1" dirty="0"/>
              <a:t>Review Components</a:t>
            </a:r>
          </a:p>
          <a:p>
            <a:r>
              <a:rPr lang="en-US" sz="900" dirty="0"/>
              <a:t> </a:t>
            </a:r>
          </a:p>
          <a:p>
            <a:pPr>
              <a:spcAft>
                <a:spcPts val="3600"/>
              </a:spcAft>
            </a:pPr>
            <a:r>
              <a:rPr lang="zh-CN" altLang="en-US" sz="4000" b="1" dirty="0">
                <a:latin typeface="+mn-ea"/>
              </a:rPr>
              <a:t>冖    又    木    目    心 </a:t>
            </a:r>
          </a:p>
          <a:p>
            <a:pPr>
              <a:spcAft>
                <a:spcPts val="3600"/>
              </a:spcAft>
            </a:pPr>
            <a:r>
              <a:rPr lang="zh-CN" altLang="en-US" sz="4000" b="1" dirty="0">
                <a:latin typeface="+mn-ea"/>
              </a:rPr>
              <a:t>囗    二    言    亠    一 </a:t>
            </a:r>
            <a:endParaRPr lang="en-US" altLang="zh-CN" sz="4000" b="1" dirty="0">
              <a:latin typeface="+mn-ea"/>
            </a:endParaRPr>
          </a:p>
          <a:p>
            <a:pPr>
              <a:spcAft>
                <a:spcPts val="3600"/>
              </a:spcAft>
            </a:pPr>
            <a:r>
              <a:rPr lang="zh-CN" altLang="en-US" sz="4000" b="1" dirty="0">
                <a:latin typeface="+mn-ea"/>
              </a:rPr>
              <a:t>丶    口    立    日    丿</a:t>
            </a:r>
            <a:endParaRPr lang="en-US" altLang="zh-CN" sz="4000" b="1" dirty="0">
              <a:latin typeface="+mn-ea"/>
            </a:endParaRPr>
          </a:p>
          <a:p>
            <a:pPr>
              <a:spcAft>
                <a:spcPts val="3600"/>
              </a:spcAft>
            </a:pPr>
            <a:r>
              <a:rPr lang="zh-CN" altLang="en-US" sz="4000" b="1" dirty="0">
                <a:latin typeface="+mn-ea"/>
              </a:rPr>
              <a:t>丷    䒑</a:t>
            </a:r>
            <a:r>
              <a:rPr lang="en-US" altLang="zh-CN" sz="4000" b="1" dirty="0">
                <a:latin typeface="+mn-ea"/>
              </a:rPr>
              <a:t>    </a:t>
            </a:r>
            <a:r>
              <a:rPr lang="zh-CN" altLang="en-US" sz="4000" b="1" dirty="0">
                <a:latin typeface="+mn-ea"/>
              </a:rPr>
              <a:t>彳    𠂉    女</a:t>
            </a:r>
            <a:endParaRPr lang="en-US" altLang="zh-CN" sz="4000" b="1" dirty="0">
              <a:latin typeface="+mn-ea"/>
            </a:endParaRPr>
          </a:p>
          <a:p>
            <a:pPr>
              <a:spcAft>
                <a:spcPts val="3600"/>
              </a:spcAft>
            </a:pPr>
            <a:r>
              <a:rPr lang="zh-CN" altLang="en-US" sz="4000" b="1" dirty="0">
                <a:latin typeface="+mn-ea"/>
              </a:rPr>
              <a:t>人    土    氵    厶    火</a:t>
            </a:r>
            <a:r>
              <a:rPr lang="en-US" altLang="zh-CN" sz="4000" b="1" dirty="0">
                <a:latin typeface="+mn-ea"/>
              </a:rPr>
              <a:t>    </a:t>
            </a:r>
          </a:p>
          <a:p>
            <a:endParaRPr lang="en-US" altLang="zh-CN" sz="1600" b="1" dirty="0">
              <a:latin typeface="+mn-ea"/>
            </a:endParaRPr>
          </a:p>
        </p:txBody>
      </p:sp>
      <p:sp>
        <p:nvSpPr>
          <p:cNvPr id="4" name="TextBox 3">
            <a:extLst>
              <a:ext uri="{FF2B5EF4-FFF2-40B4-BE49-F238E27FC236}">
                <a16:creationId xmlns:a16="http://schemas.microsoft.com/office/drawing/2014/main" id="{12793C39-8DD9-8BE3-D44A-91A62BFF4D6C}"/>
              </a:ext>
            </a:extLst>
          </p:cNvPr>
          <p:cNvSpPr txBox="1"/>
          <p:nvPr/>
        </p:nvSpPr>
        <p:spPr>
          <a:xfrm>
            <a:off x="6881247" y="1052446"/>
            <a:ext cx="5162746" cy="4154984"/>
          </a:xfrm>
          <a:prstGeom prst="rect">
            <a:avLst/>
          </a:prstGeom>
          <a:noFill/>
        </p:spPr>
        <p:txBody>
          <a:bodyPr wrap="square" rtlCol="0">
            <a:spAutoFit/>
          </a:bodyPr>
          <a:lstStyle/>
          <a:p>
            <a:r>
              <a:rPr lang="zh-TW" altLang="en-US" sz="2400" b="1" dirty="0">
                <a:highlight>
                  <a:srgbClr val="FFFF00"/>
                </a:highlight>
                <a:latin typeface="DengXian" panose="02010600030101010101" pitchFamily="2" charset="-122"/>
                <a:ea typeface="DengXian" panose="02010600030101010101" pitchFamily="2" charset="-122"/>
              </a:rPr>
              <a:t>摩</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訶</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般</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若</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波</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羅</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蜜</a:t>
            </a:r>
            <a:r>
              <a:rPr lang="zh-TW" altLang="en-US" sz="2400" b="1" dirty="0">
                <a:latin typeface="DengXian" panose="02010600030101010101" pitchFamily="2" charset="-122"/>
                <a:ea typeface="DengXian" panose="02010600030101010101" pitchFamily="2" charset="-122"/>
              </a:rPr>
              <a:t> 多 </a:t>
            </a:r>
            <a:r>
              <a:rPr lang="zh-TW" altLang="en-US" sz="2400" b="1" dirty="0">
                <a:highlight>
                  <a:srgbClr val="FFFF00"/>
                </a:highlight>
                <a:latin typeface="DengXian" panose="02010600030101010101" pitchFamily="2" charset="-122"/>
                <a:ea typeface="DengXian" panose="02010600030101010101" pitchFamily="2" charset="-122"/>
              </a:rPr>
              <a:t>心</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經</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Title</a:t>
            </a:r>
          </a:p>
          <a:p>
            <a:r>
              <a:rPr lang="zh-TW" altLang="en-US" sz="2400" b="1" dirty="0">
                <a:highlight>
                  <a:srgbClr val="FFFF00"/>
                </a:highlight>
                <a:latin typeface="DengXian" panose="02010600030101010101" pitchFamily="2" charset="-122"/>
                <a:ea typeface="DengXian" panose="02010600030101010101" pitchFamily="2" charset="-122"/>
              </a:rPr>
              <a:t>觀</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自</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在</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菩</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薩</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行</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深</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般</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若</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1	 </a:t>
            </a:r>
          </a:p>
          <a:p>
            <a:r>
              <a:rPr lang="zh-TW" altLang="en-US" sz="2400" b="1" dirty="0">
                <a:highlight>
                  <a:srgbClr val="FFFF00"/>
                </a:highlight>
                <a:latin typeface="DengXian" panose="02010600030101010101" pitchFamily="2" charset="-122"/>
                <a:ea typeface="DengXian" panose="02010600030101010101" pitchFamily="2" charset="-122"/>
              </a:rPr>
              <a:t>波</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羅</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蜜</a:t>
            </a:r>
            <a:r>
              <a:rPr lang="zh-TW" altLang="en-US" sz="2400" b="1" dirty="0">
                <a:latin typeface="DengXian" panose="02010600030101010101" pitchFamily="2" charset="-122"/>
                <a:ea typeface="DengXian" panose="02010600030101010101" pitchFamily="2" charset="-122"/>
              </a:rPr>
              <a:t> 多 </a:t>
            </a:r>
            <a:r>
              <a:rPr lang="zh-TW" altLang="en-US" sz="2400" b="1" dirty="0">
                <a:highlight>
                  <a:srgbClr val="FFFF00"/>
                </a:highlight>
                <a:latin typeface="DengXian" panose="02010600030101010101" pitchFamily="2" charset="-122"/>
                <a:ea typeface="DengXian" panose="02010600030101010101" pitchFamily="2" charset="-122"/>
              </a:rPr>
              <a:t>時</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照</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見</a:t>
            </a:r>
            <a:r>
              <a:rPr lang="zh-TW" altLang="en-US" sz="2400" b="1" dirty="0">
                <a:latin typeface="DengXian" panose="02010600030101010101" pitchFamily="2" charset="-122"/>
                <a:ea typeface="DengXian" panose="02010600030101010101" pitchFamily="2" charset="-122"/>
              </a:rPr>
              <a:t> 五 </a:t>
            </a:r>
            <a:r>
              <a:rPr lang="zh-TW" altLang="en-US" sz="2400" b="1" dirty="0">
                <a:highlight>
                  <a:srgbClr val="FFFF00"/>
                </a:highlight>
                <a:latin typeface="DengXian" panose="02010600030101010101" pitchFamily="2" charset="-122"/>
                <a:ea typeface="DengXian" panose="02010600030101010101" pitchFamily="2" charset="-122"/>
              </a:rPr>
              <a:t>蘊</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皆</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空</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2</a:t>
            </a:r>
          </a:p>
          <a:p>
            <a:r>
              <a:rPr lang="zh-TW" altLang="en-US" sz="2400" b="1" dirty="0">
                <a:highlight>
                  <a:srgbClr val="FFFF00"/>
                </a:highlight>
                <a:latin typeface="DengXian" panose="02010600030101010101" pitchFamily="2" charset="-122"/>
                <a:ea typeface="DengXian" panose="02010600030101010101" pitchFamily="2" charset="-122"/>
              </a:rPr>
              <a:t>度</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一</a:t>
            </a:r>
            <a:r>
              <a:rPr lang="zh-TW" altLang="en-US" sz="2400" b="1" dirty="0">
                <a:latin typeface="DengXian" panose="02010600030101010101" pitchFamily="2" charset="-122"/>
                <a:ea typeface="DengXian" panose="02010600030101010101" pitchFamily="2" charset="-122"/>
              </a:rPr>
              <a:t> 切 </a:t>
            </a:r>
            <a:r>
              <a:rPr lang="zh-TW" altLang="en-US" sz="2400" b="1" dirty="0">
                <a:highlight>
                  <a:srgbClr val="FFFF00"/>
                </a:highlight>
                <a:latin typeface="DengXian" panose="02010600030101010101" pitchFamily="2" charset="-122"/>
                <a:ea typeface="DengXian" panose="02010600030101010101" pitchFamily="2" charset="-122"/>
              </a:rPr>
              <a:t>苦</a:t>
            </a:r>
            <a:r>
              <a:rPr lang="zh-TW" altLang="en-US" sz="2400" b="1" dirty="0">
                <a:latin typeface="DengXian" panose="02010600030101010101" pitchFamily="2" charset="-122"/>
                <a:ea typeface="DengXian" panose="02010600030101010101" pitchFamily="2" charset="-122"/>
              </a:rPr>
              <a:t> 厄  </a:t>
            </a:r>
            <a:r>
              <a:rPr lang="en-US" altLang="zh-TW" sz="2400" b="1" dirty="0">
                <a:latin typeface="DengXian" panose="02010600030101010101" pitchFamily="2" charset="-122"/>
                <a:ea typeface="DengXian" panose="02010600030101010101" pitchFamily="2" charset="-122"/>
              </a:rPr>
              <a:t>3	</a:t>
            </a:r>
          </a:p>
          <a:p>
            <a:r>
              <a:rPr lang="zh-TW" altLang="en-US" sz="2400" b="1" dirty="0">
                <a:highlight>
                  <a:srgbClr val="FFFF00"/>
                </a:highlight>
                <a:latin typeface="DengXian" panose="02010600030101010101" pitchFamily="2" charset="-122"/>
                <a:ea typeface="DengXian" panose="02010600030101010101" pitchFamily="2" charset="-122"/>
              </a:rPr>
              <a:t>舍</a:t>
            </a:r>
            <a:r>
              <a:rPr lang="zh-TW" altLang="en-US" sz="2400" b="1" dirty="0">
                <a:latin typeface="DengXian" panose="02010600030101010101" pitchFamily="2" charset="-122"/>
                <a:ea typeface="DengXian" panose="02010600030101010101" pitchFamily="2" charset="-122"/>
              </a:rPr>
              <a:t> 利 </a:t>
            </a:r>
            <a:r>
              <a:rPr lang="zh-TW" altLang="en-US" sz="2400" b="1" dirty="0">
                <a:highlight>
                  <a:srgbClr val="FFFF00"/>
                </a:highlight>
                <a:latin typeface="DengXian" panose="02010600030101010101" pitchFamily="2" charset="-122"/>
                <a:ea typeface="DengXian" panose="02010600030101010101" pitchFamily="2" charset="-122"/>
              </a:rPr>
              <a:t>子</a:t>
            </a:r>
            <a:r>
              <a:rPr lang="zh-TW" altLang="en-US" sz="2400" b="1" dirty="0">
                <a:latin typeface="DengXian" panose="02010600030101010101" pitchFamily="2" charset="-122"/>
                <a:ea typeface="DengXian" panose="02010600030101010101" pitchFamily="2" charset="-122"/>
              </a:rPr>
              <a:t> 色 不 </a:t>
            </a:r>
            <a:r>
              <a:rPr lang="zh-TW" altLang="en-US" sz="2400" b="1" dirty="0">
                <a:highlight>
                  <a:srgbClr val="FFFF00"/>
                </a:highlight>
                <a:latin typeface="DengXian" panose="02010600030101010101" pitchFamily="2" charset="-122"/>
                <a:ea typeface="DengXian" panose="02010600030101010101" pitchFamily="2" charset="-122"/>
              </a:rPr>
              <a:t>異</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空</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4	</a:t>
            </a:r>
          </a:p>
          <a:p>
            <a:r>
              <a:rPr lang="zh-TW" altLang="en-US" sz="2400" b="1" dirty="0">
                <a:highlight>
                  <a:srgbClr val="FFFF00"/>
                </a:highlight>
                <a:latin typeface="DengXian" panose="02010600030101010101" pitchFamily="2" charset="-122"/>
                <a:ea typeface="DengXian" panose="02010600030101010101" pitchFamily="2" charset="-122"/>
              </a:rPr>
              <a:t>空</a:t>
            </a:r>
            <a:r>
              <a:rPr lang="zh-TW" altLang="en-US" sz="2400" b="1" dirty="0">
                <a:latin typeface="DengXian" panose="02010600030101010101" pitchFamily="2" charset="-122"/>
                <a:ea typeface="DengXian" panose="02010600030101010101" pitchFamily="2" charset="-122"/>
              </a:rPr>
              <a:t> 不 </a:t>
            </a:r>
            <a:r>
              <a:rPr lang="zh-TW" altLang="en-US" sz="2400" b="1" dirty="0">
                <a:highlight>
                  <a:srgbClr val="FFFF00"/>
                </a:highlight>
                <a:latin typeface="DengXian" panose="02010600030101010101" pitchFamily="2" charset="-122"/>
                <a:ea typeface="DengXian" panose="02010600030101010101" pitchFamily="2" charset="-122"/>
              </a:rPr>
              <a:t>異</a:t>
            </a:r>
            <a:r>
              <a:rPr lang="zh-TW" altLang="en-US" sz="2400" b="1" dirty="0">
                <a:latin typeface="DengXian" panose="02010600030101010101" pitchFamily="2" charset="-122"/>
                <a:ea typeface="DengXian" panose="02010600030101010101" pitchFamily="2" charset="-122"/>
              </a:rPr>
              <a:t> 色 色 </a:t>
            </a:r>
            <a:r>
              <a:rPr lang="zh-TW" altLang="en-US" sz="2400" b="1" dirty="0">
                <a:highlight>
                  <a:srgbClr val="FFFF00"/>
                </a:highlight>
                <a:latin typeface="DengXian" panose="02010600030101010101" pitchFamily="2" charset="-122"/>
                <a:ea typeface="DengXian" panose="02010600030101010101" pitchFamily="2" charset="-122"/>
              </a:rPr>
              <a:t>即</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是</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空</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5	 </a:t>
            </a:r>
          </a:p>
          <a:p>
            <a:r>
              <a:rPr lang="zh-TW" altLang="en-US" sz="2400" b="1" dirty="0">
                <a:highlight>
                  <a:srgbClr val="FFFF00"/>
                </a:highlight>
                <a:latin typeface="DengXian" panose="02010600030101010101" pitchFamily="2" charset="-122"/>
                <a:ea typeface="DengXian" panose="02010600030101010101" pitchFamily="2" charset="-122"/>
              </a:rPr>
              <a:t>空</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即</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是</a:t>
            </a:r>
            <a:r>
              <a:rPr lang="zh-TW" altLang="en-US" sz="2400" b="1" dirty="0">
                <a:latin typeface="DengXian" panose="02010600030101010101" pitchFamily="2" charset="-122"/>
                <a:ea typeface="DengXian" panose="02010600030101010101" pitchFamily="2" charset="-122"/>
              </a:rPr>
              <a:t> 色  </a:t>
            </a:r>
            <a:r>
              <a:rPr lang="en-US" altLang="zh-TW" sz="2400" b="1" dirty="0">
                <a:latin typeface="DengXian" panose="02010600030101010101" pitchFamily="2" charset="-122"/>
                <a:ea typeface="DengXian" panose="02010600030101010101" pitchFamily="2" charset="-122"/>
              </a:rPr>
              <a:t>6</a:t>
            </a:r>
          </a:p>
          <a:p>
            <a:endParaRPr lang="en-US" altLang="zh-TW" sz="2400" b="1" dirty="0">
              <a:latin typeface="DengXian" panose="02010600030101010101" pitchFamily="2" charset="-122"/>
              <a:ea typeface="DengXian" panose="02010600030101010101" pitchFamily="2" charset="-122"/>
            </a:endParaRPr>
          </a:p>
          <a:p>
            <a:r>
              <a:rPr lang="zh-TW" altLang="en-US" sz="2400" b="1" dirty="0">
                <a:highlight>
                  <a:srgbClr val="FFFF00"/>
                </a:highlight>
                <a:latin typeface="DengXian" panose="02010600030101010101" pitchFamily="2" charset="-122"/>
                <a:ea typeface="DengXian" panose="02010600030101010101" pitchFamily="2" charset="-122"/>
              </a:rPr>
              <a:t>揭</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諦</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揭</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諦</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波</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羅</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揭</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諦</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波</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羅</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僧</a:t>
            </a:r>
            <a:r>
              <a:rPr lang="zh-TW" altLang="en-US" sz="2400" b="1" dirty="0">
                <a:latin typeface="DengXian" panose="02010600030101010101" pitchFamily="2" charset="-122"/>
                <a:ea typeface="DengXian" panose="02010600030101010101" pitchFamily="2" charset="-122"/>
              </a:rPr>
              <a:t> </a:t>
            </a:r>
          </a:p>
          <a:p>
            <a:r>
              <a:rPr lang="zh-TW" altLang="en-US" sz="2400" b="1" dirty="0">
                <a:highlight>
                  <a:srgbClr val="FFFF00"/>
                </a:highlight>
                <a:latin typeface="DengXian" panose="02010600030101010101" pitchFamily="2" charset="-122"/>
                <a:ea typeface="DengXian" panose="02010600030101010101" pitchFamily="2" charset="-122"/>
              </a:rPr>
              <a:t>揭</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諦</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菩</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提</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娑</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婆</a:t>
            </a:r>
            <a:r>
              <a:rPr lang="zh-TW" altLang="en-US" sz="2400" b="1" dirty="0">
                <a:latin typeface="DengXian" panose="02010600030101010101" pitchFamily="2" charset="-122"/>
                <a:ea typeface="DengXian" panose="02010600030101010101" pitchFamily="2" charset="-122"/>
              </a:rPr>
              <a:t> </a:t>
            </a:r>
            <a:r>
              <a:rPr lang="zh-TW" altLang="en-US" sz="2400" b="1" dirty="0">
                <a:highlight>
                  <a:srgbClr val="FFFF00"/>
                </a:highlight>
                <a:latin typeface="DengXian" panose="02010600030101010101" pitchFamily="2" charset="-122"/>
                <a:ea typeface="DengXian" panose="02010600030101010101" pitchFamily="2" charset="-122"/>
              </a:rPr>
              <a:t>訶</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Mantra</a:t>
            </a:r>
          </a:p>
          <a:p>
            <a:endParaRPr lang="en-US" sz="2400" b="1" dirty="0">
              <a:latin typeface="DengXian" panose="02010600030101010101" pitchFamily="2" charset="-122"/>
              <a:ea typeface="DengXian" panose="02010600030101010101" pitchFamily="2" charset="-122"/>
            </a:endParaRPr>
          </a:p>
        </p:txBody>
      </p:sp>
      <p:sp>
        <p:nvSpPr>
          <p:cNvPr id="5" name="TextBox 4">
            <a:extLst>
              <a:ext uri="{FF2B5EF4-FFF2-40B4-BE49-F238E27FC236}">
                <a16:creationId xmlns:a16="http://schemas.microsoft.com/office/drawing/2014/main" id="{DF5B818F-EC51-1A0D-BB40-B633B118EE9D}"/>
              </a:ext>
            </a:extLst>
          </p:cNvPr>
          <p:cNvSpPr txBox="1"/>
          <p:nvPr/>
        </p:nvSpPr>
        <p:spPr>
          <a:xfrm>
            <a:off x="6881247" y="5066628"/>
            <a:ext cx="3936570" cy="923330"/>
          </a:xfrm>
          <a:prstGeom prst="rect">
            <a:avLst/>
          </a:prstGeom>
          <a:noFill/>
        </p:spPr>
        <p:txBody>
          <a:bodyPr wrap="square" rtlCol="0">
            <a:spAutoFit/>
          </a:bodyPr>
          <a:lstStyle/>
          <a:p>
            <a:r>
              <a:rPr lang="en-US" dirty="0"/>
              <a:t>Only these six previous characters don't have at least one component that is in this lesson: </a:t>
            </a:r>
            <a:r>
              <a:rPr lang="zh-TW" altLang="en-US" b="1" dirty="0">
                <a:latin typeface="DengXian" panose="02010600030101010101" pitchFamily="2" charset="-122"/>
                <a:ea typeface="DengXian" panose="02010600030101010101" pitchFamily="2" charset="-122"/>
              </a:rPr>
              <a:t>多 切 厄 利 色 不  </a:t>
            </a:r>
            <a:r>
              <a:rPr lang="en-US" b="1" dirty="0">
                <a:latin typeface="DengXian" panose="02010600030101010101" pitchFamily="2" charset="-122"/>
                <a:ea typeface="DengXian" panose="02010600030101010101" pitchFamily="2" charset="-122"/>
              </a:rPr>
              <a:t> </a:t>
            </a:r>
          </a:p>
        </p:txBody>
      </p:sp>
      <p:sp>
        <p:nvSpPr>
          <p:cNvPr id="6" name="TextBox 5">
            <a:extLst>
              <a:ext uri="{FF2B5EF4-FFF2-40B4-BE49-F238E27FC236}">
                <a16:creationId xmlns:a16="http://schemas.microsoft.com/office/drawing/2014/main" id="{A79D9666-A6B2-C7C2-8985-BE0C8663D35F}"/>
              </a:ext>
            </a:extLst>
          </p:cNvPr>
          <p:cNvSpPr txBox="1"/>
          <p:nvPr/>
        </p:nvSpPr>
        <p:spPr>
          <a:xfrm>
            <a:off x="525108" y="1766856"/>
            <a:ext cx="5501173" cy="261610"/>
          </a:xfrm>
          <a:prstGeom prst="rect">
            <a:avLst/>
          </a:prstGeom>
          <a:noFill/>
        </p:spPr>
        <p:txBody>
          <a:bodyPr wrap="square" rtlCol="0">
            <a:spAutoFit/>
          </a:bodyPr>
          <a:lstStyle/>
          <a:p>
            <a:r>
              <a:rPr lang="en-US" sz="1100" dirty="0" err="1"/>
              <a:t>myeok</a:t>
            </a:r>
            <a:r>
              <a:rPr lang="en-US" sz="1100" dirty="0"/>
              <a:t>; cover            u; again                  </a:t>
            </a:r>
            <a:r>
              <a:rPr lang="en-US" sz="1100" dirty="0" err="1"/>
              <a:t>mok</a:t>
            </a:r>
            <a:r>
              <a:rPr lang="en-US" sz="1100" dirty="0"/>
              <a:t>; tree                </a:t>
            </a:r>
            <a:r>
              <a:rPr lang="en-US" sz="1100" dirty="0" err="1"/>
              <a:t>mok</a:t>
            </a:r>
            <a:r>
              <a:rPr lang="en-US" sz="1100" dirty="0"/>
              <a:t>; eye               shim; mind               </a:t>
            </a:r>
          </a:p>
        </p:txBody>
      </p:sp>
      <p:sp>
        <p:nvSpPr>
          <p:cNvPr id="7" name="TextBox 6">
            <a:extLst>
              <a:ext uri="{FF2B5EF4-FFF2-40B4-BE49-F238E27FC236}">
                <a16:creationId xmlns:a16="http://schemas.microsoft.com/office/drawing/2014/main" id="{1BD36E17-52F3-BFCF-E56E-089F435734AD}"/>
              </a:ext>
            </a:extLst>
          </p:cNvPr>
          <p:cNvSpPr txBox="1"/>
          <p:nvPr/>
        </p:nvSpPr>
        <p:spPr>
          <a:xfrm>
            <a:off x="457925" y="2859962"/>
            <a:ext cx="5501173" cy="261610"/>
          </a:xfrm>
          <a:prstGeom prst="rect">
            <a:avLst/>
          </a:prstGeom>
          <a:noFill/>
        </p:spPr>
        <p:txBody>
          <a:bodyPr wrap="square" rtlCol="0">
            <a:spAutoFit/>
          </a:bodyPr>
          <a:lstStyle/>
          <a:p>
            <a:r>
              <a:rPr lang="en-US" sz="1100" dirty="0"/>
              <a:t>    </a:t>
            </a:r>
            <a:r>
              <a:rPr lang="en-US" sz="1100" dirty="0" err="1"/>
              <a:t>wi</a:t>
            </a:r>
            <a:r>
              <a:rPr lang="en-US" sz="1100" dirty="0"/>
              <a:t>; circle                     </a:t>
            </a:r>
            <a:r>
              <a:rPr lang="en-US" sz="1100" dirty="0" err="1"/>
              <a:t>i</a:t>
            </a:r>
            <a:r>
              <a:rPr lang="en-US" sz="1100" dirty="0"/>
              <a:t>; two                  eon; words                 du; lid                        il; one</a:t>
            </a:r>
          </a:p>
        </p:txBody>
      </p:sp>
      <p:sp>
        <p:nvSpPr>
          <p:cNvPr id="8" name="TextBox 7">
            <a:extLst>
              <a:ext uri="{FF2B5EF4-FFF2-40B4-BE49-F238E27FC236}">
                <a16:creationId xmlns:a16="http://schemas.microsoft.com/office/drawing/2014/main" id="{C7106B0C-0AAA-8451-640E-781A68B49F3A}"/>
              </a:ext>
            </a:extLst>
          </p:cNvPr>
          <p:cNvSpPr txBox="1"/>
          <p:nvPr/>
        </p:nvSpPr>
        <p:spPr>
          <a:xfrm>
            <a:off x="457925" y="3956387"/>
            <a:ext cx="5501173" cy="261610"/>
          </a:xfrm>
          <a:prstGeom prst="rect">
            <a:avLst/>
          </a:prstGeom>
          <a:noFill/>
        </p:spPr>
        <p:txBody>
          <a:bodyPr wrap="square" rtlCol="0">
            <a:spAutoFit/>
          </a:bodyPr>
          <a:lstStyle/>
          <a:p>
            <a:r>
              <a:rPr lang="en-US" sz="1100" dirty="0"/>
              <a:t>    </a:t>
            </a:r>
            <a:r>
              <a:rPr lang="en-US" sz="1100" dirty="0" err="1"/>
              <a:t>ju</a:t>
            </a:r>
            <a:r>
              <a:rPr lang="en-US" sz="1100" dirty="0"/>
              <a:t>; lord                    </a:t>
            </a:r>
            <a:r>
              <a:rPr lang="en-US" sz="1100" dirty="0" err="1"/>
              <a:t>gu</a:t>
            </a:r>
            <a:r>
              <a:rPr lang="en-US" sz="1100" dirty="0"/>
              <a:t>; mouth                rib; stand                   li; sun                  </a:t>
            </a:r>
            <a:r>
              <a:rPr lang="en-US" sz="1100" dirty="0" err="1"/>
              <a:t>byeol</a:t>
            </a:r>
            <a:r>
              <a:rPr lang="en-US" sz="1100" dirty="0"/>
              <a:t>; slash</a:t>
            </a:r>
          </a:p>
        </p:txBody>
      </p:sp>
      <p:sp>
        <p:nvSpPr>
          <p:cNvPr id="9" name="TextBox 8">
            <a:extLst>
              <a:ext uri="{FF2B5EF4-FFF2-40B4-BE49-F238E27FC236}">
                <a16:creationId xmlns:a16="http://schemas.microsoft.com/office/drawing/2014/main" id="{48602F7E-3E81-2171-404B-3580C0072B5D}"/>
              </a:ext>
            </a:extLst>
          </p:cNvPr>
          <p:cNvSpPr txBox="1"/>
          <p:nvPr/>
        </p:nvSpPr>
        <p:spPr>
          <a:xfrm>
            <a:off x="457924" y="4976816"/>
            <a:ext cx="5501173" cy="261610"/>
          </a:xfrm>
          <a:prstGeom prst="rect">
            <a:avLst/>
          </a:prstGeom>
          <a:noFill/>
        </p:spPr>
        <p:txBody>
          <a:bodyPr wrap="square" rtlCol="0">
            <a:spAutoFit/>
          </a:bodyPr>
          <a:lstStyle/>
          <a:p>
            <a:r>
              <a:rPr lang="en-US" sz="1100" dirty="0"/>
              <a:t>    pal; eight                </a:t>
            </a:r>
            <a:r>
              <a:rPr lang="en-US" sz="1100" dirty="0" err="1"/>
              <a:t>cho</a:t>
            </a:r>
            <a:r>
              <a:rPr lang="en-US" sz="1100" dirty="0"/>
              <a:t>; grass              </a:t>
            </a:r>
            <a:r>
              <a:rPr lang="en-US" sz="1100" dirty="0" err="1"/>
              <a:t>cheok</a:t>
            </a:r>
            <a:r>
              <a:rPr lang="en-US" sz="1100" dirty="0"/>
              <a:t>; step              in; person              yeo; female</a:t>
            </a:r>
          </a:p>
        </p:txBody>
      </p:sp>
      <p:sp>
        <p:nvSpPr>
          <p:cNvPr id="13" name="TextBox 12">
            <a:extLst>
              <a:ext uri="{FF2B5EF4-FFF2-40B4-BE49-F238E27FC236}">
                <a16:creationId xmlns:a16="http://schemas.microsoft.com/office/drawing/2014/main" id="{5EFC8ABD-BD89-0EF9-AE20-C49F99F126DF}"/>
              </a:ext>
            </a:extLst>
          </p:cNvPr>
          <p:cNvSpPr txBox="1"/>
          <p:nvPr/>
        </p:nvSpPr>
        <p:spPr>
          <a:xfrm>
            <a:off x="525108" y="6007747"/>
            <a:ext cx="6094708" cy="261610"/>
          </a:xfrm>
          <a:prstGeom prst="rect">
            <a:avLst/>
          </a:prstGeom>
          <a:noFill/>
        </p:spPr>
        <p:txBody>
          <a:bodyPr wrap="square">
            <a:spAutoFit/>
          </a:bodyPr>
          <a:lstStyle/>
          <a:p>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p</a:t>
            </a:r>
            <a:r>
              <a:rPr lang="en-US" sz="1100" dirty="0" err="1">
                <a:solidFill>
                  <a:prstClr val="black"/>
                </a:solidFill>
                <a:latin typeface="Calibri" panose="020F0502020204030204"/>
              </a:rPr>
              <a:t>erson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to; earth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water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secret            </a:t>
            </a:r>
            <a:r>
              <a:rPr lang="en-US" sz="1100" dirty="0">
                <a:solidFill>
                  <a:prstClr val="black"/>
                </a:solidFill>
                <a:latin typeface="Calibri" panose="020F0502020204030204"/>
              </a:rPr>
              <a:t>      </a:t>
            </a:r>
            <a:r>
              <a:rPr lang="en-US" sz="1100" dirty="0" err="1">
                <a:solidFill>
                  <a:prstClr val="black"/>
                </a:solidFill>
                <a:latin typeface="Calibri" panose="020F0502020204030204"/>
              </a:rPr>
              <a:t>hua</a:t>
            </a:r>
            <a:r>
              <a:rPr lang="en-US" sz="1100" dirty="0">
                <a:solidFill>
                  <a:prstClr val="black"/>
                </a:solidFill>
                <a:latin typeface="Calibri" panose="020F0502020204030204"/>
              </a:rPr>
              <a:t>; fire</a:t>
            </a:r>
            <a:endParaRPr lang="en-US" dirty="0"/>
          </a:p>
        </p:txBody>
      </p:sp>
      <p:sp>
        <p:nvSpPr>
          <p:cNvPr id="15" name="TextBox 14">
            <a:extLst>
              <a:ext uri="{FF2B5EF4-FFF2-40B4-BE49-F238E27FC236}">
                <a16:creationId xmlns:a16="http://schemas.microsoft.com/office/drawing/2014/main" id="{8DFDAE3D-6ED5-EA2C-8613-92DF19A381A5}"/>
              </a:ext>
            </a:extLst>
          </p:cNvPr>
          <p:cNvSpPr txBox="1"/>
          <p:nvPr/>
        </p:nvSpPr>
        <p:spPr>
          <a:xfrm>
            <a:off x="148007" y="46164"/>
            <a:ext cx="12043993" cy="54952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314999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267B21-F371-132A-04A2-40567A7241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818AE3DB-133E-C15B-F98A-BD0215464042}"/>
              </a:ext>
            </a:extLst>
          </p:cNvPr>
          <p:cNvSpPr txBox="1"/>
          <p:nvPr/>
        </p:nvSpPr>
        <p:spPr>
          <a:xfrm>
            <a:off x="529432" y="754817"/>
            <a:ext cx="11133135"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亠   爫   冖   宀   艹</a:t>
            </a:r>
            <a:r>
              <a:rPr kumimoji="0" lang="en-US" altLang="zh-CN"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丷   䒑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女    儿   八   灬    巾   丶</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Single strokes: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亅  丿   一   丶   </a:t>
            </a:r>
            <a:r>
              <a:rPr kumimoji="0" lang="en-US" altLang="zh-CN"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F5DCA09-7209-5425-B457-1E2981E3CABA}"/>
              </a:ext>
            </a:extLst>
          </p:cNvPr>
          <p:cNvSpPr txBox="1"/>
          <p:nvPr/>
        </p:nvSpPr>
        <p:spPr>
          <a:xfrm>
            <a:off x="667811" y="1909186"/>
            <a:ext cx="10934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 lid                 jo; claw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myeok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cover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myeon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roof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grass            pal; eight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grass</a:t>
            </a:r>
          </a:p>
        </p:txBody>
      </p:sp>
      <p:sp>
        <p:nvSpPr>
          <p:cNvPr id="5" name="TextBox 4">
            <a:extLst>
              <a:ext uri="{FF2B5EF4-FFF2-40B4-BE49-F238E27FC236}">
                <a16:creationId xmlns:a16="http://schemas.microsoft.com/office/drawing/2014/main" id="{A6CEEE4F-B776-B1A7-48E3-1CC4D0483C22}"/>
              </a:ext>
            </a:extLst>
          </p:cNvPr>
          <p:cNvSpPr txBox="1"/>
          <p:nvPr/>
        </p:nvSpPr>
        <p:spPr>
          <a:xfrm>
            <a:off x="424911" y="3948102"/>
            <a:ext cx="10625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yeo; female             in; person            pal; eight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hua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fire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kerchief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ju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lord          </a:t>
            </a:r>
          </a:p>
        </p:txBody>
      </p:sp>
      <p:sp>
        <p:nvSpPr>
          <p:cNvPr id="6" name="TextBox 5">
            <a:extLst>
              <a:ext uri="{FF2B5EF4-FFF2-40B4-BE49-F238E27FC236}">
                <a16:creationId xmlns:a16="http://schemas.microsoft.com/office/drawing/2014/main" id="{681E1C62-C516-E27A-4B03-916D6901C153}"/>
              </a:ext>
            </a:extLst>
          </p:cNvPr>
          <p:cNvSpPr txBox="1"/>
          <p:nvPr/>
        </p:nvSpPr>
        <p:spPr>
          <a:xfrm>
            <a:off x="341056" y="5997195"/>
            <a:ext cx="103451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gweol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hook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byeol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slash              il; one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ju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lord            rising stroke          left falling stroke </a:t>
            </a:r>
          </a:p>
        </p:txBody>
      </p:sp>
      <p:cxnSp>
        <p:nvCxnSpPr>
          <p:cNvPr id="8" name="Straight Connector 7">
            <a:extLst>
              <a:ext uri="{FF2B5EF4-FFF2-40B4-BE49-F238E27FC236}">
                <a16:creationId xmlns:a16="http://schemas.microsoft.com/office/drawing/2014/main" id="{995E296E-A246-192D-4324-F9CE5CD90199}"/>
              </a:ext>
            </a:extLst>
          </p:cNvPr>
          <p:cNvCxnSpPr/>
          <p:nvPr/>
        </p:nvCxnSpPr>
        <p:spPr>
          <a:xfrm>
            <a:off x="279062" y="2348260"/>
            <a:ext cx="11383505" cy="0"/>
          </a:xfrm>
          <a:prstGeom prst="line">
            <a:avLst/>
          </a:prstGeom>
          <a:ln w="28575">
            <a:solidFill>
              <a:srgbClr val="FF0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F5D283-DD33-4C50-18B9-A44E9B4C5297}"/>
              </a:ext>
            </a:extLst>
          </p:cNvPr>
          <p:cNvCxnSpPr/>
          <p:nvPr/>
        </p:nvCxnSpPr>
        <p:spPr>
          <a:xfrm>
            <a:off x="218361" y="4422450"/>
            <a:ext cx="11383505" cy="0"/>
          </a:xfrm>
          <a:prstGeom prst="line">
            <a:avLst/>
          </a:prstGeom>
          <a:ln w="28575">
            <a:solidFill>
              <a:srgbClr val="FF0000"/>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0EDE7CD-CE37-01EC-2D2F-2D7A82246C71}"/>
              </a:ext>
            </a:extLst>
          </p:cNvPr>
          <p:cNvSpPr/>
          <p:nvPr/>
        </p:nvSpPr>
        <p:spPr>
          <a:xfrm>
            <a:off x="529432" y="754817"/>
            <a:ext cx="857760" cy="487938"/>
          </a:xfrm>
          <a:prstGeom prst="rect">
            <a:avLst/>
          </a:prstGeom>
          <a:noFill/>
          <a:ln w="38100">
            <a:solidFill>
              <a:srgbClr val="FFFF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E6F638-A8CE-A436-A89C-6C2B0F4AE793}"/>
              </a:ext>
            </a:extLst>
          </p:cNvPr>
          <p:cNvSpPr/>
          <p:nvPr/>
        </p:nvSpPr>
        <p:spPr>
          <a:xfrm>
            <a:off x="529432" y="2457011"/>
            <a:ext cx="857760" cy="487938"/>
          </a:xfrm>
          <a:prstGeom prst="rect">
            <a:avLst/>
          </a:prstGeom>
          <a:noFill/>
          <a:ln w="38100">
            <a:solidFill>
              <a:srgbClr val="FFFF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C436E0-243B-A008-E7A3-447645B9A16E}"/>
              </a:ext>
            </a:extLst>
          </p:cNvPr>
          <p:cNvSpPr/>
          <p:nvPr/>
        </p:nvSpPr>
        <p:spPr>
          <a:xfrm>
            <a:off x="513933" y="4477917"/>
            <a:ext cx="2035631" cy="430190"/>
          </a:xfrm>
          <a:prstGeom prst="rect">
            <a:avLst/>
          </a:prstGeom>
          <a:noFill/>
          <a:ln w="38100">
            <a:solidFill>
              <a:srgbClr val="FFFF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8314E71-9288-BD41-47CB-F79D0B0842A0}"/>
              </a:ext>
            </a:extLst>
          </p:cNvPr>
          <p:cNvSpPr txBox="1"/>
          <p:nvPr/>
        </p:nvSpPr>
        <p:spPr>
          <a:xfrm>
            <a:off x="302217" y="0"/>
            <a:ext cx="11732217"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6.11</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139194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2CB997-1EC8-B6FD-5E19-9C7D54B24460}"/>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5C831A32-7F57-55E7-72C0-7231E6A40A5A}"/>
              </a:ext>
            </a:extLst>
          </p:cNvPr>
          <p:cNvSpPr txBox="1"/>
          <p:nvPr/>
        </p:nvSpPr>
        <p:spPr>
          <a:xfrm>
            <a:off x="721962" y="400545"/>
            <a:ext cx="11042544" cy="6586418"/>
          </a:xfrm>
          <a:prstGeom prst="rect">
            <a:avLst/>
          </a:prstGeom>
          <a:noFill/>
        </p:spPr>
        <p:txBody>
          <a:bodyPr wrap="square">
            <a:spAutoFit/>
          </a:bodyPr>
          <a:lstStyle/>
          <a:p>
            <a:r>
              <a:rPr lang="zh-CN" altLang="en-US" sz="3200" b="1" dirty="0"/>
              <a:t>戈</a:t>
            </a:r>
            <a:r>
              <a:rPr lang="zh-CN" altLang="en-US" dirty="0"/>
              <a:t> </a:t>
            </a:r>
            <a:r>
              <a:rPr lang="en-US" altLang="zh-CN" dirty="0"/>
              <a:t>is radical #62.</a:t>
            </a:r>
          </a:p>
          <a:p>
            <a:r>
              <a:rPr lang="en-US" altLang="zh-CN" dirty="0"/>
              <a:t>It is a component of two characters in this lesson: </a:t>
            </a:r>
            <a:r>
              <a:rPr lang="zh-CN" altLang="en-US" sz="2400" b="1" dirty="0"/>
              <a:t>識</a:t>
            </a:r>
            <a:r>
              <a:rPr lang="zh-CN" altLang="en-US" dirty="0"/>
              <a:t> </a:t>
            </a:r>
            <a:r>
              <a:rPr lang="en-US" altLang="zh-CN" dirty="0"/>
              <a:t>(</a:t>
            </a:r>
            <a:r>
              <a:rPr lang="en-US" altLang="zh-CN" dirty="0" err="1"/>
              <a:t>shik</a:t>
            </a:r>
            <a:r>
              <a:rPr lang="en-US" altLang="zh-CN" dirty="0"/>
              <a:t>; consciousness), and </a:t>
            </a:r>
            <a:r>
              <a:rPr lang="zh-CN" altLang="en-US" sz="2400" b="1" dirty="0"/>
              <a:t>滅</a:t>
            </a:r>
            <a:r>
              <a:rPr lang="zh-CN" altLang="en-US" dirty="0"/>
              <a:t> </a:t>
            </a:r>
            <a:r>
              <a:rPr lang="en-US" altLang="zh-CN" dirty="0"/>
              <a:t>(</a:t>
            </a:r>
            <a:r>
              <a:rPr lang="en-US" altLang="zh-CN" dirty="0" err="1"/>
              <a:t>myeol</a:t>
            </a:r>
            <a:r>
              <a:rPr lang="en-US" altLang="zh-CN" dirty="0"/>
              <a:t>; destroy)</a:t>
            </a:r>
          </a:p>
          <a:p>
            <a:r>
              <a:rPr lang="en-US" dirty="0"/>
              <a:t>It is made by combining </a:t>
            </a:r>
            <a:r>
              <a:rPr lang="zh-CN" altLang="en-US" sz="2400" b="1" dirty="0"/>
              <a:t>弋</a:t>
            </a:r>
            <a:r>
              <a:rPr lang="zh-CN" altLang="en-US" dirty="0"/>
              <a:t> </a:t>
            </a:r>
            <a:r>
              <a:rPr lang="en-US" altLang="zh-CN" dirty="0"/>
              <a:t>(</a:t>
            </a:r>
            <a:r>
              <a:rPr lang="en-US" altLang="zh-CN" dirty="0" err="1"/>
              <a:t>ik</a:t>
            </a:r>
            <a:r>
              <a:rPr lang="en-US" altLang="zh-CN" dirty="0"/>
              <a:t>; arrow; </a:t>
            </a:r>
            <a:r>
              <a:rPr lang="en-US" dirty="0"/>
              <a:t>radical #56) with </a:t>
            </a:r>
            <a:r>
              <a:rPr lang="zh-CN" altLang="en-US" sz="2400" b="1" dirty="0"/>
              <a:t>丿</a:t>
            </a:r>
            <a:r>
              <a:rPr lang="zh-CN" altLang="en-US" dirty="0"/>
              <a:t> </a:t>
            </a:r>
            <a:r>
              <a:rPr lang="en-US" altLang="zh-CN" dirty="0"/>
              <a:t>(</a:t>
            </a:r>
            <a:r>
              <a:rPr lang="en-US" altLang="zh-CN" dirty="0" err="1"/>
              <a:t>byeol</a:t>
            </a:r>
            <a:r>
              <a:rPr lang="en-US" altLang="zh-CN" dirty="0"/>
              <a:t>; slash; radical #4)</a:t>
            </a:r>
          </a:p>
          <a:p>
            <a:r>
              <a:rPr lang="zh-CN" altLang="en-US" sz="2800" b="1" dirty="0"/>
              <a:t>弋</a:t>
            </a:r>
            <a:r>
              <a:rPr lang="zh-CN" altLang="en-US" dirty="0"/>
              <a:t>   </a:t>
            </a:r>
            <a:r>
              <a:rPr lang="en-US" altLang="zh-CN" dirty="0" err="1"/>
              <a:t>ik</a:t>
            </a:r>
            <a:r>
              <a:rPr lang="en-US" altLang="zh-CN" dirty="0"/>
              <a:t>  		arrow</a:t>
            </a:r>
          </a:p>
          <a:p>
            <a:r>
              <a:rPr lang="zh-CN" altLang="en-US" sz="2800" b="1" dirty="0"/>
              <a:t>戈</a:t>
            </a:r>
            <a:r>
              <a:rPr lang="zh-CN" altLang="en-US" dirty="0"/>
              <a:t>   </a:t>
            </a:r>
            <a:r>
              <a:rPr lang="en-US" altLang="zh-CN" dirty="0" err="1"/>
              <a:t>gwa</a:t>
            </a:r>
            <a:r>
              <a:rPr lang="en-US" altLang="zh-CN" dirty="0"/>
              <a:t>  	halberd    (24 characters with this radical in Kroll's dictionary)</a:t>
            </a:r>
          </a:p>
          <a:p>
            <a:r>
              <a:rPr lang="zh-CN" altLang="en-US" sz="2800" b="1" dirty="0"/>
              <a:t>戌</a:t>
            </a:r>
            <a:r>
              <a:rPr lang="zh-CN" altLang="en-US" dirty="0"/>
              <a:t>   </a:t>
            </a:r>
            <a:r>
              <a:rPr lang="en-US" altLang="zh-CN" dirty="0" err="1"/>
              <a:t>sul</a:t>
            </a:r>
            <a:r>
              <a:rPr lang="en-US" altLang="zh-CN" dirty="0"/>
              <a:t>  		dog</a:t>
            </a:r>
          </a:p>
          <a:p>
            <a:r>
              <a:rPr lang="zh-CN" altLang="en-US" sz="2800" b="1" dirty="0"/>
              <a:t>戠</a:t>
            </a:r>
            <a:r>
              <a:rPr lang="zh-CN" altLang="en-US" dirty="0"/>
              <a:t>   </a:t>
            </a:r>
            <a:r>
              <a:rPr lang="en-US" altLang="zh-CN" dirty="0" err="1"/>
              <a:t>shi</a:t>
            </a:r>
            <a:r>
              <a:rPr lang="en-US" altLang="zh-CN" dirty="0"/>
              <a:t>   	sword</a:t>
            </a:r>
          </a:p>
          <a:p>
            <a:r>
              <a:rPr lang="zh-CN" altLang="en-US" sz="2800" b="1" dirty="0"/>
              <a:t>烕</a:t>
            </a:r>
            <a:r>
              <a:rPr lang="zh-CN" altLang="en-US" dirty="0"/>
              <a:t>   </a:t>
            </a:r>
            <a:r>
              <a:rPr lang="en-US" altLang="zh-CN" dirty="0" err="1"/>
              <a:t>myeol</a:t>
            </a:r>
            <a:r>
              <a:rPr lang="en-US" altLang="zh-CN" dirty="0"/>
              <a:t>	destroy (very rare)</a:t>
            </a:r>
          </a:p>
          <a:p>
            <a:r>
              <a:rPr lang="zh-CN" altLang="en-US" sz="2800" b="1" dirty="0"/>
              <a:t>滅</a:t>
            </a:r>
            <a:r>
              <a:rPr lang="en-US" altLang="zh-CN" dirty="0"/>
              <a:t>   </a:t>
            </a:r>
            <a:r>
              <a:rPr lang="en-US" altLang="zh-CN" dirty="0" err="1"/>
              <a:t>myeol</a:t>
            </a:r>
            <a:r>
              <a:rPr lang="en-US" altLang="zh-CN" dirty="0"/>
              <a:t>  	destroy</a:t>
            </a:r>
          </a:p>
          <a:p>
            <a:r>
              <a:rPr lang="zh-CN" altLang="en-US" sz="2800" b="1" dirty="0"/>
              <a:t>識</a:t>
            </a:r>
            <a:r>
              <a:rPr lang="zh-CN" altLang="en-US" dirty="0"/>
              <a:t>   </a:t>
            </a:r>
            <a:r>
              <a:rPr lang="en-US" altLang="zh-CN" dirty="0" err="1"/>
              <a:t>shik</a:t>
            </a:r>
            <a:r>
              <a:rPr lang="en-US" altLang="zh-CN" dirty="0"/>
              <a:t>  	consciousness; to know  (</a:t>
            </a:r>
            <a:r>
              <a:rPr lang="zh-CN" altLang="en-US" dirty="0"/>
              <a:t>不識</a:t>
            </a:r>
            <a:r>
              <a:rPr lang="en-US" altLang="zh-CN" dirty="0"/>
              <a:t> – Bodhidharma)</a:t>
            </a:r>
          </a:p>
          <a:p>
            <a:r>
              <a:rPr lang="zh-CN" altLang="en-US" sz="2800" b="1" dirty="0"/>
              <a:t>減</a:t>
            </a:r>
            <a:r>
              <a:rPr lang="zh-CN" altLang="en-US" dirty="0"/>
              <a:t>   </a:t>
            </a:r>
            <a:r>
              <a:rPr lang="en-US" altLang="zh-CN" dirty="0"/>
              <a:t>gam  	decrease (line 10 – Lesson 7)</a:t>
            </a:r>
          </a:p>
          <a:p>
            <a:r>
              <a:rPr lang="zh-CN" altLang="en-US" sz="2800" b="1" dirty="0"/>
              <a:t>咸</a:t>
            </a:r>
            <a:r>
              <a:rPr lang="zh-CN" altLang="en-US" dirty="0"/>
              <a:t>   </a:t>
            </a:r>
            <a:r>
              <a:rPr lang="en-US" altLang="zh-CN" dirty="0"/>
              <a:t>ham	all, completely; 31</a:t>
            </a:r>
            <a:r>
              <a:rPr lang="en-US" altLang="zh-CN" baseline="30000" dirty="0"/>
              <a:t>st</a:t>
            </a:r>
            <a:r>
              <a:rPr lang="en-US" altLang="zh-CN" dirty="0"/>
              <a:t> Hexagram of I Ching</a:t>
            </a:r>
          </a:p>
          <a:p>
            <a:r>
              <a:rPr lang="zh-CN" altLang="en-US" sz="2800" b="1" dirty="0"/>
              <a:t>我</a:t>
            </a:r>
            <a:r>
              <a:rPr lang="zh-CN" altLang="en-US" dirty="0"/>
              <a:t>   </a:t>
            </a:r>
            <a:r>
              <a:rPr lang="en-US" altLang="zh-CN" dirty="0"/>
              <a:t>a  		I, me, self   (Kanzeon:  </a:t>
            </a:r>
            <a:r>
              <a:rPr lang="zh-CN" altLang="en-US" dirty="0"/>
              <a:t>常樂</a:t>
            </a:r>
            <a:r>
              <a:rPr lang="zh-CN" altLang="en-US" b="1" dirty="0">
                <a:solidFill>
                  <a:srgbClr val="FF0000"/>
                </a:solidFill>
              </a:rPr>
              <a:t>我</a:t>
            </a:r>
            <a:r>
              <a:rPr lang="zh-CN" altLang="en-US" dirty="0"/>
              <a:t>淨</a:t>
            </a:r>
            <a:r>
              <a:rPr lang="en-US" altLang="zh-CN" dirty="0"/>
              <a:t>; jo raku </a:t>
            </a:r>
            <a:r>
              <a:rPr lang="en-US" altLang="zh-CN" b="1" dirty="0">
                <a:solidFill>
                  <a:srgbClr val="FF0000"/>
                </a:solidFill>
              </a:rPr>
              <a:t>ga</a:t>
            </a:r>
            <a:r>
              <a:rPr lang="en-US" altLang="zh-CN" dirty="0"/>
              <a:t> jo: eternity, joy, </a:t>
            </a:r>
            <a:r>
              <a:rPr lang="en-US" altLang="zh-CN" b="1" dirty="0">
                <a:solidFill>
                  <a:srgbClr val="FF0000"/>
                </a:solidFill>
              </a:rPr>
              <a:t>self</a:t>
            </a:r>
            <a:r>
              <a:rPr lang="en-US" altLang="zh-CN" dirty="0"/>
              <a:t>, purity)</a:t>
            </a:r>
          </a:p>
          <a:p>
            <a:r>
              <a:rPr lang="zh-CN" altLang="en-US" sz="2800" b="1" dirty="0"/>
              <a:t>成</a:t>
            </a:r>
            <a:r>
              <a:rPr lang="zh-CN" altLang="en-US" dirty="0"/>
              <a:t>   </a:t>
            </a:r>
            <a:r>
              <a:rPr lang="en-US" altLang="zh-CN" dirty="0" err="1"/>
              <a:t>seong</a:t>
            </a:r>
            <a:r>
              <a:rPr lang="en-US" altLang="zh-CN" dirty="0"/>
              <a:t>	accomplish (</a:t>
            </a:r>
            <a:r>
              <a:rPr lang="zh-TW" altLang="en-US" sz="1600" dirty="0">
                <a:latin typeface="DengXian" panose="02010600030101010101" pitchFamily="2" charset="-122"/>
                <a:ea typeface="DengXian" panose="02010600030101010101" pitchFamily="2" charset="-122"/>
              </a:rPr>
              <a:t>佛道無上誓願</a:t>
            </a:r>
            <a:r>
              <a:rPr lang="zh-TW" altLang="en-US" sz="1600" b="1" dirty="0">
                <a:solidFill>
                  <a:srgbClr val="FF0000"/>
                </a:solidFill>
                <a:latin typeface="DengXian" panose="02010600030101010101" pitchFamily="2" charset="-122"/>
                <a:ea typeface="DengXian" panose="02010600030101010101" pitchFamily="2" charset="-122"/>
              </a:rPr>
              <a:t>成</a:t>
            </a:r>
            <a:r>
              <a:rPr lang="en-US" altLang="zh-TW" dirty="0">
                <a:latin typeface="DengXian" panose="02010600030101010101" pitchFamily="2" charset="-122"/>
                <a:ea typeface="DengXian" panose="02010600030101010101" pitchFamily="2" charset="-122"/>
              </a:rPr>
              <a:t>; </a:t>
            </a:r>
            <a:r>
              <a:rPr lang="en-US" altLang="zh-TW" sz="1600" dirty="0">
                <a:latin typeface="Calibri" panose="020F0502020204030204" pitchFamily="34" charset="0"/>
                <a:ea typeface="DengXian" panose="02010600030101010101" pitchFamily="2" charset="-122"/>
                <a:cs typeface="Calibri" panose="020F0502020204030204" pitchFamily="34" charset="0"/>
              </a:rPr>
              <a:t>bul do mu sang </a:t>
            </a:r>
            <a:r>
              <a:rPr lang="en-US" altLang="zh-TW" sz="1600" dirty="0" err="1">
                <a:latin typeface="Calibri" panose="020F0502020204030204" pitchFamily="34" charset="0"/>
                <a:ea typeface="DengXian" panose="02010600030101010101" pitchFamily="2" charset="-122"/>
                <a:cs typeface="Calibri" panose="020F0502020204030204" pitchFamily="34" charset="0"/>
              </a:rPr>
              <a:t>seo</a:t>
            </a:r>
            <a:r>
              <a:rPr lang="en-US" altLang="zh-TW" sz="1600" dirty="0">
                <a:latin typeface="Calibri" panose="020F0502020204030204" pitchFamily="34" charset="0"/>
                <a:ea typeface="DengXian" panose="02010600030101010101" pitchFamily="2" charset="-122"/>
                <a:cs typeface="Calibri" panose="020F0502020204030204" pitchFamily="34" charset="0"/>
              </a:rPr>
              <a:t> won </a:t>
            </a:r>
            <a:r>
              <a:rPr lang="en-US" altLang="zh-TW" sz="1600" b="1" dirty="0" err="1">
                <a:solidFill>
                  <a:srgbClr val="FF0000"/>
                </a:solidFill>
                <a:latin typeface="Calibri" panose="020F0502020204030204" pitchFamily="34" charset="0"/>
                <a:ea typeface="DengXian" panose="02010600030101010101" pitchFamily="2" charset="-122"/>
                <a:cs typeface="Calibri" panose="020F0502020204030204" pitchFamily="34" charset="0"/>
              </a:rPr>
              <a:t>seong</a:t>
            </a:r>
            <a:r>
              <a:rPr lang="en-US" altLang="zh-TW" sz="1600" dirty="0">
                <a:latin typeface="Calibri" panose="020F0502020204030204" pitchFamily="34" charset="0"/>
                <a:ea typeface="DengXian" panose="02010600030101010101" pitchFamily="2" charset="-122"/>
                <a:cs typeface="Calibri" panose="020F0502020204030204" pitchFamily="34" charset="0"/>
              </a:rPr>
              <a:t>; Buddha Way unsurpassed vow </a:t>
            </a:r>
            <a:r>
              <a:rPr lang="en-US" altLang="zh-TW" sz="1600" b="1" dirty="0">
                <a:solidFill>
                  <a:srgbClr val="FF0000"/>
                </a:solidFill>
                <a:latin typeface="Calibri" panose="020F0502020204030204" pitchFamily="34" charset="0"/>
                <a:ea typeface="DengXian" panose="02010600030101010101" pitchFamily="2" charset="-122"/>
                <a:cs typeface="Calibri" panose="020F0502020204030204" pitchFamily="34" charset="0"/>
              </a:rPr>
              <a:t>accomplish</a:t>
            </a:r>
            <a:r>
              <a:rPr lang="en-US" altLang="zh-TW" sz="1600" dirty="0">
                <a:latin typeface="Calibri" panose="020F0502020204030204" pitchFamily="34" charset="0"/>
                <a:ea typeface="DengXian" panose="02010600030101010101" pitchFamily="2" charset="-122"/>
                <a:cs typeface="Calibri" panose="020F0502020204030204" pitchFamily="34" charset="0"/>
              </a:rPr>
              <a:t>)</a:t>
            </a:r>
          </a:p>
          <a:p>
            <a:endParaRPr lang="en-US" altLang="zh-CN" sz="1600" dirty="0">
              <a:latin typeface="Calibri" panose="020F0502020204030204" pitchFamily="34" charset="0"/>
              <a:ea typeface="DengXian" panose="02010600030101010101" pitchFamily="2" charset="-122"/>
              <a:cs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4EB73570-344B-296B-59CB-A17FFD13CD84}"/>
              </a:ext>
            </a:extLst>
          </p:cNvPr>
          <p:cNvSpPr txBox="1"/>
          <p:nvPr/>
        </p:nvSpPr>
        <p:spPr>
          <a:xfrm>
            <a:off x="152400" y="-50694"/>
            <a:ext cx="1188720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6.12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246918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17CDC1-2C9E-1BE9-5C65-BE92361352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p>
        </p:txBody>
      </p:sp>
      <p:sp>
        <p:nvSpPr>
          <p:cNvPr id="4" name="TextBox 3">
            <a:extLst>
              <a:ext uri="{FF2B5EF4-FFF2-40B4-BE49-F238E27FC236}">
                <a16:creationId xmlns:a16="http://schemas.microsoft.com/office/drawing/2014/main" id="{32EB47F3-CFD4-5E91-ED60-5DE654675D87}"/>
              </a:ext>
            </a:extLst>
          </p:cNvPr>
          <p:cNvSpPr txBox="1"/>
          <p:nvPr/>
        </p:nvSpPr>
        <p:spPr>
          <a:xfrm>
            <a:off x="528880" y="1818491"/>
            <a:ext cx="11358320" cy="42878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戠  </a:t>
            </a:r>
            <a:r>
              <a:rPr kumimoji="0" lang="zh-CN" altLang="en-US" sz="9600" b="0" i="0" u="none" strike="noStrike" kern="1200" cap="none" spc="0" normalizeH="0" baseline="0" noProof="0" dirty="0">
                <a:ln>
                  <a:noFill/>
                </a:ln>
                <a:solidFill>
                  <a:prstClr val="black"/>
                </a:solidFill>
                <a:effectLst/>
                <a:uLnTx/>
                <a:uFillTx/>
                <a:latin typeface="Batang" panose="02030600000101010101" pitchFamily="18" charset="-127"/>
                <a:ea typeface="Batang" panose="02030600000101010101" pitchFamily="18" charset="-127"/>
                <a:cs typeface="Angsana New" panose="020B0502040204020203" pitchFamily="18" charset="-34"/>
              </a:rPr>
              <a:t>戠  </a:t>
            </a:r>
            <a:r>
              <a:rPr kumimoji="0" lang="zh-CN" altLang="en-US" sz="96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Dubai" panose="020B0503030403030204" pitchFamily="34" charset="-78"/>
              </a:rPr>
              <a:t>戠  </a:t>
            </a:r>
            <a:r>
              <a:rPr kumimoji="0" lang="zh-CN" altLang="en-US" sz="96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mn-cs"/>
              </a:rPr>
              <a:t>戠  </a:t>
            </a:r>
            <a:r>
              <a:rPr kumimoji="0" lang="zh-CN" altLang="en-US" sz="96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DengXian</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Batang</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KaiTi</a:t>
            </a: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MS Mincho    Microsoft </a:t>
            </a:r>
            <a:r>
              <a:rPr kumimoji="0" lang="en-US" altLang="zh-CN" sz="32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JengHei</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20FEAD14-79B1-9B7A-FBD6-315D1B7128BC}"/>
              </a:ext>
            </a:extLst>
          </p:cNvPr>
          <p:cNvCxnSpPr/>
          <p:nvPr/>
        </p:nvCxnSpPr>
        <p:spPr>
          <a:xfrm flipV="1">
            <a:off x="1123628" y="3409628"/>
            <a:ext cx="0" cy="1015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163D38-610D-3A77-52FD-E2B9BD072D56}"/>
              </a:ext>
            </a:extLst>
          </p:cNvPr>
          <p:cNvCxnSpPr/>
          <p:nvPr/>
        </p:nvCxnSpPr>
        <p:spPr>
          <a:xfrm flipV="1">
            <a:off x="2880103" y="3306306"/>
            <a:ext cx="0" cy="1015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4B54A60-B2E6-51CA-86A8-762BEAB23C2F}"/>
              </a:ext>
            </a:extLst>
          </p:cNvPr>
          <p:cNvCxnSpPr/>
          <p:nvPr/>
        </p:nvCxnSpPr>
        <p:spPr>
          <a:xfrm flipV="1">
            <a:off x="4832889" y="3306306"/>
            <a:ext cx="0" cy="1015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81328D9-9B45-86F3-0D8F-86AF0C8A5171}"/>
              </a:ext>
            </a:extLst>
          </p:cNvPr>
          <p:cNvCxnSpPr/>
          <p:nvPr/>
        </p:nvCxnSpPr>
        <p:spPr>
          <a:xfrm flipV="1">
            <a:off x="7180882" y="3306306"/>
            <a:ext cx="0" cy="1015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1105AE-8D66-FD13-1792-5EA09C102920}"/>
              </a:ext>
            </a:extLst>
          </p:cNvPr>
          <p:cNvCxnSpPr/>
          <p:nvPr/>
        </p:nvCxnSpPr>
        <p:spPr>
          <a:xfrm flipV="1">
            <a:off x="9699357" y="3306306"/>
            <a:ext cx="0" cy="1015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63DB6C-8A69-E8A9-9728-762823508D00}"/>
              </a:ext>
            </a:extLst>
          </p:cNvPr>
          <p:cNvSpPr txBox="1"/>
          <p:nvPr/>
        </p:nvSpPr>
        <p:spPr>
          <a:xfrm>
            <a:off x="1325105" y="852407"/>
            <a:ext cx="9376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Single line                                                                                                      Two lines</a:t>
            </a:r>
          </a:p>
        </p:txBody>
      </p:sp>
      <p:cxnSp>
        <p:nvCxnSpPr>
          <p:cNvPr id="12" name="Straight Arrow Connector 11">
            <a:extLst>
              <a:ext uri="{FF2B5EF4-FFF2-40B4-BE49-F238E27FC236}">
                <a16:creationId xmlns:a16="http://schemas.microsoft.com/office/drawing/2014/main" id="{40912DE1-F607-A54F-9C76-A6636DD1AD7A}"/>
              </a:ext>
            </a:extLst>
          </p:cNvPr>
          <p:cNvCxnSpPr>
            <a:cxnSpLocks/>
          </p:cNvCxnSpPr>
          <p:nvPr/>
        </p:nvCxnSpPr>
        <p:spPr>
          <a:xfrm flipH="1">
            <a:off x="1790054" y="1221739"/>
            <a:ext cx="64576" cy="124249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554F70-3178-4E81-3584-F8B0EA44C331}"/>
              </a:ext>
            </a:extLst>
          </p:cNvPr>
          <p:cNvCxnSpPr>
            <a:cxnSpLocks/>
          </p:cNvCxnSpPr>
          <p:nvPr/>
        </p:nvCxnSpPr>
        <p:spPr>
          <a:xfrm>
            <a:off x="2162014" y="1221739"/>
            <a:ext cx="263471" cy="124249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73B41A-C01C-C482-880F-A1250E75CBC4}"/>
              </a:ext>
            </a:extLst>
          </p:cNvPr>
          <p:cNvCxnSpPr>
            <a:cxnSpLocks/>
          </p:cNvCxnSpPr>
          <p:nvPr/>
        </p:nvCxnSpPr>
        <p:spPr>
          <a:xfrm>
            <a:off x="2732869" y="1221739"/>
            <a:ext cx="1738392" cy="130448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A8F517-5D19-976D-DF32-68660A834277}"/>
              </a:ext>
            </a:extLst>
          </p:cNvPr>
          <p:cNvCxnSpPr>
            <a:cxnSpLocks/>
          </p:cNvCxnSpPr>
          <p:nvPr/>
        </p:nvCxnSpPr>
        <p:spPr>
          <a:xfrm flipH="1">
            <a:off x="8074617" y="1221739"/>
            <a:ext cx="170481" cy="114950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5B86F9-9FDF-D41C-73AA-69051D9C07C4}"/>
              </a:ext>
            </a:extLst>
          </p:cNvPr>
          <p:cNvCxnSpPr/>
          <p:nvPr/>
        </p:nvCxnSpPr>
        <p:spPr>
          <a:xfrm>
            <a:off x="8469824" y="1221739"/>
            <a:ext cx="860156" cy="124249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BB7657-F978-7186-801B-7ED9055B7E0C}"/>
              </a:ext>
            </a:extLst>
          </p:cNvPr>
          <p:cNvSpPr txBox="1"/>
          <p:nvPr/>
        </p:nvSpPr>
        <p:spPr>
          <a:xfrm>
            <a:off x="92990" y="69742"/>
            <a:ext cx="1194919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6.13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87487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56E3E0-C02C-667F-705C-137DA9461598}"/>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C9E9C530-DAEC-53C5-DCBB-AD79C5E7F7B2}"/>
              </a:ext>
            </a:extLst>
          </p:cNvPr>
          <p:cNvSpPr txBox="1"/>
          <p:nvPr/>
        </p:nvSpPr>
        <p:spPr>
          <a:xfrm>
            <a:off x="519193" y="596459"/>
            <a:ext cx="7322949" cy="575989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受 想 行 識 亦 復 如 是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su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haeng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s-ES" altLang="ko-KR" sz="20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b</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u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수상행식역부여시</a:t>
            </a:r>
            <a:r>
              <a:rPr kumimoji="0" lang="en-US" altLang="ko-KR"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feelings, perceptions, impulses, consciousness, also originally like this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ltLang="ko-KR" sz="1200" b="1" dirty="0">
              <a:solidFill>
                <a:prstClr val="black"/>
              </a:solidFill>
              <a:latin typeface="맑은 고딕" panose="020B0503020000020004" pitchFamily="34" charset="-127"/>
              <a:ea typeface="맑은 고딕"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altLang="ko-KR" sz="1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endParaRP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受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su</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feelings</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想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sang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상</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perceptions</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行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haeng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행</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impulses</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識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shik</a:t>
            </a:r>
            <a:r>
              <a:rPr lang="en-US" altLang="zh-CN"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CN"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식</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lang="en-US" altLang="zh-CN"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consiousness</a:t>
            </a:r>
            <a:endPar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亦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yeok</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역</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also</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復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부</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after all</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如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yeo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여</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r>
              <a:rPr kumimoji="0" lang="en-US" altLang="ko-KR" sz="3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like</a:t>
            </a:r>
          </a:p>
          <a:p>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是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시</a:t>
            </a:r>
            <a:r>
              <a:rPr kumimoji="0" lang="en-US" altLang="ko-KR" sz="24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		</a:t>
            </a:r>
            <a:r>
              <a:rPr lang="en-US" altLang="ko-KR"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this</a:t>
            </a:r>
            <a:endParaRPr lang="en-US" sz="3200" b="1" dirty="0"/>
          </a:p>
        </p:txBody>
      </p:sp>
      <p:sp>
        <p:nvSpPr>
          <p:cNvPr id="3" name="TextBox 2">
            <a:extLst>
              <a:ext uri="{FF2B5EF4-FFF2-40B4-BE49-F238E27FC236}">
                <a16:creationId xmlns:a16="http://schemas.microsoft.com/office/drawing/2014/main" id="{6A66D2FA-D177-E394-6C80-BC6EF4E964FD}"/>
              </a:ext>
            </a:extLst>
          </p:cNvPr>
          <p:cNvSpPr txBox="1"/>
          <p:nvPr/>
        </p:nvSpPr>
        <p:spPr>
          <a:xfrm>
            <a:off x="8043620" y="1089898"/>
            <a:ext cx="3572360" cy="4678204"/>
          </a:xfrm>
          <a:prstGeom prst="rect">
            <a:avLst/>
          </a:prstGeom>
          <a:noFill/>
        </p:spPr>
        <p:txBody>
          <a:bodyPr wrap="square" rtlCol="0">
            <a:spAutoFit/>
          </a:bodyPr>
          <a:lstStyle/>
          <a:p>
            <a:r>
              <a:rPr lang="en-US" altLang="zh-TW" sz="3200" b="1" dirty="0">
                <a:latin typeface="DengXian" panose="02010600030101010101" pitchFamily="2" charset="-122"/>
                <a:ea typeface="DengXian" panose="02010600030101010101" pitchFamily="2" charset="-122"/>
              </a:rPr>
              <a:t>5</a:t>
            </a:r>
          </a:p>
          <a:p>
            <a:r>
              <a:rPr lang="zh-TW" altLang="en-US" b="1" dirty="0">
                <a:latin typeface="DengXian" panose="02010600030101010101" pitchFamily="2" charset="-122"/>
                <a:ea typeface="DengXian" panose="02010600030101010101" pitchFamily="2" charset="-122"/>
              </a:rPr>
              <a:t>空 </a:t>
            </a:r>
            <a:r>
              <a:rPr lang="en-US" altLang="zh-TW" b="1" dirty="0">
                <a:latin typeface="DengXian" panose="02010600030101010101" pitchFamily="2" charset="-122"/>
                <a:ea typeface="DengXian" panose="02010600030101010101" pitchFamily="2" charset="-122"/>
              </a:rPr>
              <a:t>gong 		emptiness</a:t>
            </a:r>
            <a:r>
              <a:rPr lang="zh-TW" altLang="en-US" b="1" dirty="0">
                <a:latin typeface="DengXian" panose="02010600030101010101" pitchFamily="2" charset="-122"/>
                <a:ea typeface="DengXian" panose="02010600030101010101" pitchFamily="2" charset="-122"/>
              </a:rPr>
              <a:t> </a:t>
            </a:r>
            <a:endParaRPr lang="en-US" altLang="zh-TW" b="1" dirty="0">
              <a:latin typeface="DengXian" panose="02010600030101010101" pitchFamily="2" charset="-122"/>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不 </a:t>
            </a:r>
            <a:r>
              <a:rPr lang="en-US" altLang="zh-TW" b="1" dirty="0" err="1">
                <a:latin typeface="DengXian" panose="02010600030101010101" pitchFamily="2" charset="-122"/>
                <a:ea typeface="DengXian" panose="02010600030101010101" pitchFamily="2" charset="-122"/>
              </a:rPr>
              <a:t>bu</a:t>
            </a:r>
            <a:r>
              <a:rPr lang="en-US" altLang="zh-TW" b="1" dirty="0">
                <a:latin typeface="DengXian" panose="02010600030101010101" pitchFamily="2" charset="-122"/>
                <a:ea typeface="DengXian" panose="02010600030101010101" pitchFamily="2" charset="-122"/>
              </a:rPr>
              <a:t> 		not</a:t>
            </a:r>
          </a:p>
          <a:p>
            <a:r>
              <a:rPr lang="zh-TW" altLang="en-US" b="1" dirty="0">
                <a:latin typeface="DengXian" panose="02010600030101010101" pitchFamily="2" charset="-122"/>
                <a:ea typeface="DengXian" panose="02010600030101010101" pitchFamily="2" charset="-122"/>
              </a:rPr>
              <a:t>異 </a:t>
            </a:r>
            <a:r>
              <a:rPr lang="en-US" altLang="zh-TW" b="1" dirty="0" err="1">
                <a:latin typeface="DengXian" panose="02010600030101010101" pitchFamily="2" charset="-122"/>
                <a:ea typeface="DengXian" panose="02010600030101010101" pitchFamily="2" charset="-122"/>
              </a:rPr>
              <a:t>i</a:t>
            </a:r>
            <a:r>
              <a:rPr lang="en-US" altLang="zh-TW" b="1" dirty="0">
                <a:latin typeface="DengXian" panose="02010600030101010101" pitchFamily="2" charset="-122"/>
                <a:ea typeface="DengXian" panose="02010600030101010101" pitchFamily="2" charset="-122"/>
              </a:rPr>
              <a:t> 		different</a:t>
            </a:r>
          </a:p>
          <a:p>
            <a:r>
              <a:rPr lang="zh-TW" altLang="en-US" b="1" dirty="0">
                <a:latin typeface="DengXian" panose="02010600030101010101" pitchFamily="2" charset="-122"/>
                <a:ea typeface="DengXian" panose="02010600030101010101" pitchFamily="2" charset="-122"/>
              </a:rPr>
              <a:t>色 </a:t>
            </a:r>
            <a:r>
              <a:rPr lang="en-US" altLang="zh-TW" b="1" dirty="0" err="1">
                <a:latin typeface="DengXian" panose="02010600030101010101" pitchFamily="2" charset="-122"/>
                <a:ea typeface="DengXian" panose="02010600030101010101" pitchFamily="2" charset="-122"/>
              </a:rPr>
              <a:t>saek</a:t>
            </a:r>
            <a:r>
              <a:rPr lang="en-US" altLang="zh-TW" b="1" dirty="0">
                <a:latin typeface="DengXian" panose="02010600030101010101" pitchFamily="2" charset="-122"/>
                <a:ea typeface="DengXian" panose="02010600030101010101" pitchFamily="2" charset="-122"/>
              </a:rPr>
              <a:t> 		form</a:t>
            </a:r>
          </a:p>
          <a:p>
            <a:r>
              <a:rPr lang="zh-TW" altLang="en-US" b="1" dirty="0">
                <a:latin typeface="DengXian" panose="02010600030101010101" pitchFamily="2" charset="-122"/>
                <a:ea typeface="DengXian" panose="02010600030101010101" pitchFamily="2" charset="-122"/>
              </a:rPr>
              <a:t>色 </a:t>
            </a:r>
            <a:r>
              <a:rPr lang="en-US" altLang="zh-TW" b="1" dirty="0" err="1">
                <a:latin typeface="DengXian" panose="02010600030101010101" pitchFamily="2" charset="-122"/>
                <a:ea typeface="DengXian" panose="02010600030101010101" pitchFamily="2" charset="-122"/>
              </a:rPr>
              <a:t>saek</a:t>
            </a:r>
            <a:r>
              <a:rPr lang="en-US" altLang="zh-TW" b="1" dirty="0">
                <a:latin typeface="DengXian" panose="02010600030101010101" pitchFamily="2" charset="-122"/>
                <a:ea typeface="DengXian" panose="02010600030101010101" pitchFamily="2" charset="-122"/>
              </a:rPr>
              <a:t> 		form</a:t>
            </a:r>
          </a:p>
          <a:p>
            <a:r>
              <a:rPr lang="zh-TW" altLang="en-US" b="1" dirty="0">
                <a:latin typeface="DengXian" panose="02010600030101010101" pitchFamily="2" charset="-122"/>
                <a:ea typeface="DengXian" panose="02010600030101010101" pitchFamily="2" charset="-122"/>
              </a:rPr>
              <a:t>即 </a:t>
            </a:r>
            <a:r>
              <a:rPr lang="en-US" altLang="zh-TW" b="1" dirty="0" err="1">
                <a:latin typeface="DengXian" panose="02010600030101010101" pitchFamily="2" charset="-122"/>
                <a:ea typeface="DengXian" panose="02010600030101010101" pitchFamily="2" charset="-122"/>
              </a:rPr>
              <a:t>jeug</a:t>
            </a:r>
            <a:r>
              <a:rPr lang="en-US" altLang="zh-TW" b="1" dirty="0">
                <a:latin typeface="DengXian" panose="02010600030101010101" pitchFamily="2" charset="-122"/>
                <a:ea typeface="DengXian" panose="02010600030101010101" pitchFamily="2" charset="-122"/>
              </a:rPr>
              <a:t> 		same</a:t>
            </a:r>
          </a:p>
          <a:p>
            <a:r>
              <a:rPr lang="zh-TW" altLang="en-US" b="1" dirty="0">
                <a:latin typeface="DengXian" panose="02010600030101010101" pitchFamily="2" charset="-122"/>
                <a:ea typeface="DengXian" panose="02010600030101010101" pitchFamily="2" charset="-122"/>
              </a:rPr>
              <a:t>是 </a:t>
            </a:r>
            <a:r>
              <a:rPr lang="en-US" altLang="zh-TW" b="1" dirty="0" err="1">
                <a:latin typeface="DengXian" panose="02010600030101010101" pitchFamily="2" charset="-122"/>
                <a:ea typeface="DengXian" panose="02010600030101010101" pitchFamily="2" charset="-122"/>
              </a:rPr>
              <a:t>shi</a:t>
            </a:r>
            <a:r>
              <a:rPr lang="en-US" altLang="zh-TW" b="1" dirty="0">
                <a:latin typeface="DengXian" panose="02010600030101010101" pitchFamily="2" charset="-122"/>
                <a:ea typeface="DengXian" panose="02010600030101010101" pitchFamily="2" charset="-122"/>
              </a:rPr>
              <a:t> 		is</a:t>
            </a:r>
          </a:p>
          <a:p>
            <a:r>
              <a:rPr lang="zh-TW" altLang="en-US" b="1" dirty="0">
                <a:latin typeface="DengXian" panose="02010600030101010101" pitchFamily="2" charset="-122"/>
                <a:ea typeface="DengXian" panose="02010600030101010101" pitchFamily="2" charset="-122"/>
              </a:rPr>
              <a:t>空 </a:t>
            </a:r>
            <a:r>
              <a:rPr lang="en-US" altLang="zh-TW" b="1" dirty="0">
                <a:latin typeface="DengXian" panose="02010600030101010101" pitchFamily="2" charset="-122"/>
                <a:ea typeface="DengXian" panose="02010600030101010101" pitchFamily="2" charset="-122"/>
              </a:rPr>
              <a:t>gong 		emptiness</a:t>
            </a:r>
          </a:p>
          <a:p>
            <a:endParaRPr lang="en-US" b="1" dirty="0">
              <a:latin typeface="DengXian" panose="02010600030101010101" pitchFamily="2" charset="-122"/>
              <a:ea typeface="DengXian" panose="02010600030101010101" pitchFamily="2" charset="-122"/>
            </a:endParaRPr>
          </a:p>
          <a:p>
            <a:r>
              <a:rPr lang="en-US" sz="3200" b="1" dirty="0">
                <a:latin typeface="DengXian" panose="02010600030101010101" pitchFamily="2" charset="-122"/>
                <a:ea typeface="DengXian" panose="02010600030101010101" pitchFamily="2" charset="-122"/>
              </a:rPr>
              <a:t>6</a:t>
            </a:r>
          </a:p>
          <a:p>
            <a:r>
              <a:rPr lang="zh-CN" altLang="en-US" b="1" dirty="0">
                <a:latin typeface="DengXian" panose="02010600030101010101" pitchFamily="2" charset="-122"/>
                <a:ea typeface="DengXian" panose="02010600030101010101" pitchFamily="2" charset="-122"/>
              </a:rPr>
              <a:t>空 </a:t>
            </a:r>
            <a:r>
              <a:rPr lang="en-US" altLang="zh-CN" b="1" dirty="0">
                <a:latin typeface="DengXian" panose="02010600030101010101" pitchFamily="2" charset="-122"/>
                <a:ea typeface="DengXian" panose="02010600030101010101" pitchFamily="2" charset="-122"/>
              </a:rPr>
              <a:t>gong 		emptiness</a:t>
            </a:r>
          </a:p>
          <a:p>
            <a:r>
              <a:rPr lang="zh-CN" altLang="en-US" b="1" dirty="0">
                <a:latin typeface="DengXian" panose="02010600030101010101" pitchFamily="2" charset="-122"/>
                <a:ea typeface="DengXian" panose="02010600030101010101" pitchFamily="2" charset="-122"/>
              </a:rPr>
              <a:t>即 </a:t>
            </a:r>
            <a:r>
              <a:rPr lang="en-US" altLang="zh-CN" b="1" dirty="0" err="1">
                <a:latin typeface="DengXian" panose="02010600030101010101" pitchFamily="2" charset="-122"/>
                <a:ea typeface="DengXian" panose="02010600030101010101" pitchFamily="2" charset="-122"/>
              </a:rPr>
              <a:t>jeug</a:t>
            </a:r>
            <a:r>
              <a:rPr lang="en-US" altLang="zh-CN" b="1" dirty="0">
                <a:latin typeface="DengXian" panose="02010600030101010101" pitchFamily="2" charset="-122"/>
                <a:ea typeface="DengXian" panose="02010600030101010101" pitchFamily="2" charset="-122"/>
              </a:rPr>
              <a:t> 		same</a:t>
            </a:r>
          </a:p>
          <a:p>
            <a:r>
              <a:rPr lang="zh-CN" altLang="en-US" b="1" dirty="0">
                <a:latin typeface="DengXian" panose="02010600030101010101" pitchFamily="2" charset="-122"/>
                <a:ea typeface="DengXian" panose="02010600030101010101" pitchFamily="2" charset="-122"/>
              </a:rPr>
              <a:t>是 </a:t>
            </a:r>
            <a:r>
              <a:rPr lang="en-US" altLang="zh-CN" b="1" dirty="0" err="1">
                <a:latin typeface="DengXian" panose="02010600030101010101" pitchFamily="2" charset="-122"/>
                <a:ea typeface="DengXian" panose="02010600030101010101" pitchFamily="2" charset="-122"/>
              </a:rPr>
              <a:t>shi</a:t>
            </a:r>
            <a:r>
              <a:rPr lang="en-US" altLang="zh-CN" b="1" dirty="0">
                <a:latin typeface="DengXian" panose="02010600030101010101" pitchFamily="2" charset="-122"/>
                <a:ea typeface="DengXian" panose="02010600030101010101" pitchFamily="2" charset="-122"/>
              </a:rPr>
              <a:t> 		is</a:t>
            </a:r>
          </a:p>
          <a:p>
            <a:r>
              <a:rPr lang="zh-CN" altLang="en-US" b="1" dirty="0">
                <a:latin typeface="DengXian" panose="02010600030101010101" pitchFamily="2" charset="-122"/>
                <a:ea typeface="DengXian" panose="02010600030101010101" pitchFamily="2" charset="-122"/>
              </a:rPr>
              <a:t>色 </a:t>
            </a:r>
            <a:r>
              <a:rPr lang="en-US" altLang="zh-CN" b="1" dirty="0" err="1">
                <a:latin typeface="DengXian" panose="02010600030101010101" pitchFamily="2" charset="-122"/>
                <a:ea typeface="DengXian" panose="02010600030101010101" pitchFamily="2" charset="-122"/>
              </a:rPr>
              <a:t>saek</a:t>
            </a:r>
            <a:r>
              <a:rPr lang="en-US" altLang="zh-CN" b="1" dirty="0">
                <a:latin typeface="DengXian" panose="02010600030101010101" pitchFamily="2" charset="-122"/>
                <a:ea typeface="DengXian" panose="02010600030101010101" pitchFamily="2" charset="-122"/>
              </a:rPr>
              <a:t>		form</a:t>
            </a:r>
            <a:endParaRPr lang="en-US" b="1" dirty="0">
              <a:latin typeface="DengXian" panose="02010600030101010101" pitchFamily="2" charset="-122"/>
              <a:ea typeface="DengXian" panose="02010600030101010101" pitchFamily="2" charset="-122"/>
            </a:endParaRPr>
          </a:p>
        </p:txBody>
      </p:sp>
      <p:sp>
        <p:nvSpPr>
          <p:cNvPr id="5" name="Rectangle 4">
            <a:extLst>
              <a:ext uri="{FF2B5EF4-FFF2-40B4-BE49-F238E27FC236}">
                <a16:creationId xmlns:a16="http://schemas.microsoft.com/office/drawing/2014/main" id="{4CFDCC3E-C0E0-2F6D-DC89-BEA1ACAADD0B}"/>
              </a:ext>
            </a:extLst>
          </p:cNvPr>
          <p:cNvSpPr/>
          <p:nvPr/>
        </p:nvSpPr>
        <p:spPr>
          <a:xfrm>
            <a:off x="7842142" y="937647"/>
            <a:ext cx="3642102" cy="512219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F64B0D-36A1-8823-9242-BABA8675C5A9}"/>
              </a:ext>
            </a:extLst>
          </p:cNvPr>
          <p:cNvSpPr txBox="1"/>
          <p:nvPr/>
        </p:nvSpPr>
        <p:spPr>
          <a:xfrm>
            <a:off x="148525" y="33494"/>
            <a:ext cx="11894949"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6.14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164509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DF728F-D9C9-93A0-C9CF-17215EB95EB6}"/>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6777E79B-6C6E-F915-EBAB-61BC6CEB81C6}"/>
              </a:ext>
            </a:extLst>
          </p:cNvPr>
          <p:cNvSpPr txBox="1"/>
          <p:nvPr/>
        </p:nvSpPr>
        <p:spPr>
          <a:xfrm>
            <a:off x="497883" y="603629"/>
            <a:ext cx="6094708" cy="566456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是 </a:t>
            </a:r>
            <a:r>
              <a:rPr kumimoji="0" lang="zh-CN" altLang="en-US" sz="4400" b="1" i="0" u="none" strike="noStrike" kern="1200" cap="none" spc="0" normalizeH="0" baseline="0" noProof="0" dirty="0">
                <a:ln>
                  <a:noFill/>
                </a:ln>
                <a:effectLst/>
                <a:uLnTx/>
                <a:uFillTx/>
                <a:latin typeface="Calibri" panose="020F0502020204030204" pitchFamily="34" charset="0"/>
                <a:ea typeface="DengXian" panose="02010600030101010101" pitchFamily="2" charset="-122"/>
                <a:cs typeface="Times New Roman" panose="02020603050405020304" pitchFamily="18" charset="0"/>
              </a:rPr>
              <a:t>諸</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400" b="1" i="0" u="none" strike="noStrike" kern="1200" cap="none" spc="0" normalizeH="0" baseline="0" noProof="0" dirty="0">
                <a:ln>
                  <a:noFill/>
                </a:ln>
                <a:effectLst/>
                <a:uLnTx/>
                <a:uFillTx/>
                <a:latin typeface="Calibri" panose="020F0502020204030204" pitchFamily="34" charset="0"/>
                <a:ea typeface="DengXian" panose="02010600030101010101" pitchFamily="2" charset="-122"/>
                <a:cs typeface="Times New Roman" panose="02020603050405020304" pitchFamily="18" charset="0"/>
              </a:rPr>
              <a:t>法</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空 </a:t>
            </a:r>
            <a:r>
              <a:rPr kumimoji="0" lang="zh-CN" altLang="en-US" sz="4400" b="1" i="0" u="none" strike="noStrike" kern="1200" cap="none" spc="0" normalizeH="0" baseline="0" noProof="0" dirty="0">
                <a:ln>
                  <a:noFill/>
                </a:ln>
                <a:effectLst/>
                <a:uLnTx/>
                <a:uFillTx/>
                <a:latin typeface="Calibri" panose="020F0502020204030204" pitchFamily="34" charset="0"/>
                <a:ea typeface="DengXian" panose="02010600030101010101" pitchFamily="2" charset="-122"/>
                <a:cs typeface="Times New Roman" panose="02020603050405020304" pitchFamily="18" charset="0"/>
              </a:rPr>
              <a:t>相</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ri</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ja </a:t>
            </a:r>
            <a:r>
              <a:rPr kumimoji="0" lang="en-US" altLang="zh-CN"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je </a:t>
            </a:r>
            <a:r>
              <a:rPr kumimoji="0" lang="en-US" altLang="zh-CN"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beop</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kong</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sang     </a:t>
            </a:r>
            <a:r>
              <a:rPr kumimoji="0" lang="en-US" altLang="zh-CN" sz="1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1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사리자시제법공상</a:t>
            </a:r>
            <a:r>
              <a:rPr kumimoji="0" lang="en-US" altLang="ko-KR" sz="1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100" b="1" i="0" u="none" strike="noStrike" kern="1200" cap="none" spc="0" normalizeH="0" baseline="0" noProof="0" dirty="0" err="1">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Shariputra</a:t>
            </a:r>
            <a:r>
              <a:rPr kumimoji="0" lang="en-US" altLang="ko-KR" sz="11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is all dharmas emptiness marked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ltLang="ko-KR" sz="1100" b="1" dirty="0">
              <a:solidFill>
                <a:prstClr val="black"/>
              </a:solidFill>
              <a:latin typeface="Malgun Gothic" panose="020B0503020000020004" pitchFamily="34" charset="-127"/>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舍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endPar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利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ri</a:t>
            </a:r>
            <a:endPar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子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ja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Shariputra</a:t>
            </a:r>
            <a:endPar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是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諸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je		all</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法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boep</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dharmas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空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gong		emptiness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相</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sang		marked</a:t>
            </a:r>
            <a:endParaRPr kumimoji="0" lang="en-US" altLang="ko-KR" sz="3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5" name="TextBox 4">
            <a:extLst>
              <a:ext uri="{FF2B5EF4-FFF2-40B4-BE49-F238E27FC236}">
                <a16:creationId xmlns:a16="http://schemas.microsoft.com/office/drawing/2014/main" id="{AE1D03DF-9A34-3363-3D32-CB106D18766B}"/>
              </a:ext>
            </a:extLst>
          </p:cNvPr>
          <p:cNvSpPr txBox="1"/>
          <p:nvPr/>
        </p:nvSpPr>
        <p:spPr>
          <a:xfrm>
            <a:off x="7012983" y="681311"/>
            <a:ext cx="4881966" cy="5509200"/>
          </a:xfrm>
          <a:prstGeom prst="rect">
            <a:avLst/>
          </a:prstGeom>
          <a:noFill/>
        </p:spPr>
        <p:txBody>
          <a:bodyPr wrap="square" rtlCol="0">
            <a:spAutoFit/>
          </a:bodyPr>
          <a:lstStyle/>
          <a:p>
            <a:r>
              <a:rPr lang="en-US" sz="1600" dirty="0"/>
              <a:t>From the Digital Dictionary of Buddhism entry on </a:t>
            </a:r>
            <a:r>
              <a:rPr lang="zh-CN" altLang="en-US" sz="1600" b="1" dirty="0"/>
              <a:t>法 </a:t>
            </a:r>
            <a:r>
              <a:rPr lang="en-US" sz="1600" b="1" dirty="0"/>
              <a:t>Dharma: </a:t>
            </a:r>
          </a:p>
          <a:p>
            <a:r>
              <a:rPr lang="en-US" sz="1600" b="1" dirty="0"/>
              <a:t>• </a:t>
            </a:r>
            <a:r>
              <a:rPr lang="en-US" sz="1600" dirty="0"/>
              <a:t>Rendered into English variously according to the context as: truth, reality; phenomenon, element, constituent, (mental) factor; things, quality (Tib. </a:t>
            </a:r>
            <a:r>
              <a:rPr lang="en-US" sz="1600" dirty="0" err="1"/>
              <a:t>chos</a:t>
            </a:r>
            <a:r>
              <a:rPr lang="en-US" sz="1600" dirty="0"/>
              <a:t>; </a:t>
            </a:r>
            <a:r>
              <a:rPr lang="en-US" sz="1600" dirty="0" err="1"/>
              <a:t>Pāli</a:t>
            </a:r>
            <a:r>
              <a:rPr lang="en-US" sz="1600" dirty="0"/>
              <a:t> dhamma). The word dharma is originally derived from the Indic root </a:t>
            </a:r>
            <a:r>
              <a:rPr lang="en-US" sz="1600" dirty="0" err="1"/>
              <a:t>dhr</a:t>
            </a:r>
            <a:r>
              <a:rPr lang="en-US" sz="1600" dirty="0"/>
              <a:t>, with the meaning of "that which preserves or maintains," especially that which preserves or maintains human activity…..</a:t>
            </a:r>
          </a:p>
          <a:p>
            <a:r>
              <a:rPr lang="en-US" sz="1600" b="1" dirty="0"/>
              <a:t>•  </a:t>
            </a:r>
            <a:r>
              <a:rPr lang="en-US" sz="1600" dirty="0"/>
              <a:t>It is used in the sense of </a:t>
            </a:r>
            <a:r>
              <a:rPr lang="en-US" sz="1600" dirty="0" err="1"/>
              <a:t>一切</a:t>
            </a:r>
            <a:r>
              <a:rPr lang="en-US" sz="1600" dirty="0"/>
              <a:t> all things, or anything small or great, visible or invisible, real or unreal, affairs, truth, principle, method, concrete things, abstract ideas, etc. Dharma is described as that which has entity and bears its own attributes.</a:t>
            </a:r>
          </a:p>
          <a:p>
            <a:endParaRPr lang="en-US" sz="1600" dirty="0"/>
          </a:p>
          <a:p>
            <a:r>
              <a:rPr lang="en-US" sz="1600" dirty="0"/>
              <a:t>Entry for </a:t>
            </a:r>
            <a:r>
              <a:rPr lang="zh-CN" altLang="en-US" sz="1600" b="1" dirty="0"/>
              <a:t>相 </a:t>
            </a:r>
            <a:endParaRPr lang="en-US" sz="1600" b="1" dirty="0"/>
          </a:p>
          <a:p>
            <a:r>
              <a:rPr lang="en-US" sz="1600" dirty="0"/>
              <a:t>A characteristic; an attribute, a mark; distinctive feature (Skt. </a:t>
            </a:r>
            <a:r>
              <a:rPr lang="en-US" sz="1600" dirty="0" err="1"/>
              <a:t>lakṣaṇa</a:t>
            </a:r>
            <a:r>
              <a:rPr lang="en-US" sz="1600" dirty="0"/>
              <a:t>; Tib. </a:t>
            </a:r>
            <a:r>
              <a:rPr lang="en-US" sz="1600" dirty="0" err="1"/>
              <a:t>mtshan</a:t>
            </a:r>
            <a:r>
              <a:rPr lang="en-US" sz="1600" dirty="0"/>
              <a:t> </a:t>
            </a:r>
            <a:r>
              <a:rPr lang="en-US" sz="1600" dirty="0" err="1"/>
              <a:t>nyid</a:t>
            </a:r>
            <a:r>
              <a:rPr lang="en-US" sz="1600" dirty="0"/>
              <a:t>). A perceptual quality, a perceptual form, a sign; defining attribute (Skt. </a:t>
            </a:r>
            <a:r>
              <a:rPr lang="en-US" sz="1600" dirty="0" err="1"/>
              <a:t>nimitta</a:t>
            </a:r>
            <a:r>
              <a:rPr lang="en-US" sz="1600" dirty="0"/>
              <a:t>; Tib. </a:t>
            </a:r>
            <a:r>
              <a:rPr lang="en-US" sz="1600" dirty="0" err="1"/>
              <a:t>mtshan</a:t>
            </a:r>
            <a:r>
              <a:rPr lang="en-US" sz="1600" dirty="0"/>
              <a:t> ma). Perceptual image (Skt. </a:t>
            </a:r>
            <a:r>
              <a:rPr lang="en-US" sz="1600" dirty="0" err="1"/>
              <a:t>ākāra</a:t>
            </a:r>
            <a:r>
              <a:rPr lang="en-US" sz="1600" dirty="0"/>
              <a:t>; Tib. </a:t>
            </a:r>
            <a:r>
              <a:rPr lang="en-US" sz="1600" dirty="0" err="1"/>
              <a:t>rnam</a:t>
            </a:r>
            <a:r>
              <a:rPr lang="en-US" sz="1600" dirty="0"/>
              <a:t> pa). [Charles Muller; source(s): Yokoi, Stephen Hodge, JEBD]</a:t>
            </a:r>
          </a:p>
        </p:txBody>
      </p:sp>
      <p:sp>
        <p:nvSpPr>
          <p:cNvPr id="6" name="Rectangle 5">
            <a:extLst>
              <a:ext uri="{FF2B5EF4-FFF2-40B4-BE49-F238E27FC236}">
                <a16:creationId xmlns:a16="http://schemas.microsoft.com/office/drawing/2014/main" id="{329D9B03-1657-2153-39BC-F257808D107C}"/>
              </a:ext>
            </a:extLst>
          </p:cNvPr>
          <p:cNvSpPr/>
          <p:nvPr/>
        </p:nvSpPr>
        <p:spPr>
          <a:xfrm>
            <a:off x="6958739" y="603629"/>
            <a:ext cx="4936210" cy="558688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6FF3F4-BA77-46E4-6C27-698BF083278E}"/>
              </a:ext>
            </a:extLst>
          </p:cNvPr>
          <p:cNvSpPr txBox="1"/>
          <p:nvPr/>
        </p:nvSpPr>
        <p:spPr>
          <a:xfrm>
            <a:off x="116237" y="0"/>
            <a:ext cx="1194144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6.15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297673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F993AC-B3D9-7483-42EF-EAD92D275E3F}"/>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9477A874-7B16-1ADD-103F-76FBAD3A3574}"/>
              </a:ext>
            </a:extLst>
          </p:cNvPr>
          <p:cNvSpPr txBox="1"/>
          <p:nvPr/>
        </p:nvSpPr>
        <p:spPr>
          <a:xfrm>
            <a:off x="854344" y="658403"/>
            <a:ext cx="7142782" cy="580037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生 不 滅 不 垢 不 淨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saeng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jeong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불생불멸불구부정</a:t>
            </a:r>
            <a:r>
              <a:rPr kumimoji="0" lang="en-US" altLang="ko-KR"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not born, not destroyed, not tainted, not pure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solidFill>
                <a:prstClr val="black"/>
              </a:solidFill>
              <a:latin typeface="Malgun Gothic" panose="020B0503020000020004" pitchFamily="34" charset="-127"/>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not</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生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saeng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생</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appear</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not</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滅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myeol</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멸</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disappear</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not</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垢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gu</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구</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tainted</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부</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not </a:t>
            </a:r>
            <a:endPar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淨</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jeong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ko-KR" altLang="en-US"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정</a:t>
            </a:r>
            <a:r>
              <a:rPr kumimoji="0" lang="en-US" altLang="ko-KR" sz="2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	pure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D2BCAD4-5B01-46EE-15B0-84C451A20C33}"/>
              </a:ext>
            </a:extLst>
          </p:cNvPr>
          <p:cNvSpPr txBox="1"/>
          <p:nvPr/>
        </p:nvSpPr>
        <p:spPr>
          <a:xfrm>
            <a:off x="7919634" y="728420"/>
            <a:ext cx="3704095" cy="5510035"/>
          </a:xfrm>
          <a:prstGeom prst="rect">
            <a:avLst/>
          </a:prstGeom>
          <a:noFill/>
        </p:spPr>
        <p:txBody>
          <a:bodyPr wrap="square" rtlCol="0">
            <a:spAutoFit/>
          </a:bodyPr>
          <a:lstStyle/>
          <a:p>
            <a:r>
              <a:rPr lang="en-US" altLang="zh-TW" sz="3200" b="1" dirty="0">
                <a:latin typeface="DengXian" panose="02010600030101010101" pitchFamily="2" charset="-122"/>
                <a:ea typeface="DengXian" panose="02010600030101010101" pitchFamily="2" charset="-122"/>
              </a:rPr>
              <a:t>10</a:t>
            </a:r>
          </a:p>
          <a:p>
            <a:r>
              <a:rPr lang="zh-TW" altLang="en-US" b="1" dirty="0">
                <a:latin typeface="DengXian" panose="02010600030101010101" pitchFamily="2" charset="-122"/>
                <a:ea typeface="DengXian" panose="02010600030101010101" pitchFamily="2" charset="-122"/>
              </a:rPr>
              <a:t>不  </a:t>
            </a:r>
            <a:r>
              <a:rPr lang="en-US" altLang="zh-TW" b="1" dirty="0" err="1">
                <a:latin typeface="DengXian" panose="02010600030101010101" pitchFamily="2" charset="-122"/>
                <a:ea typeface="DengXian" panose="02010600030101010101" pitchFamily="2" charset="-122"/>
              </a:rPr>
              <a:t>bu</a:t>
            </a:r>
            <a:r>
              <a:rPr lang="en-US" altLang="zh-TW" b="1" dirty="0">
                <a:latin typeface="DengXian" panose="02010600030101010101" pitchFamily="2" charset="-122"/>
                <a:ea typeface="DengXian" panose="02010600030101010101" pitchFamily="2" charset="-122"/>
              </a:rPr>
              <a:t>		not</a:t>
            </a:r>
          </a:p>
          <a:p>
            <a:r>
              <a:rPr lang="zh-TW" altLang="en-US" b="1" dirty="0">
                <a:latin typeface="DengXian" panose="02010600030101010101" pitchFamily="2" charset="-122"/>
                <a:ea typeface="DengXian" panose="02010600030101010101" pitchFamily="2" charset="-122"/>
              </a:rPr>
              <a:t>增  </a:t>
            </a:r>
            <a:r>
              <a:rPr lang="en-US" altLang="zh-TW" b="1" dirty="0" err="1">
                <a:latin typeface="DengXian" panose="02010600030101010101" pitchFamily="2" charset="-122"/>
                <a:ea typeface="DengXian" panose="02010600030101010101" pitchFamily="2" charset="-122"/>
              </a:rPr>
              <a:t>jeung</a:t>
            </a:r>
            <a:r>
              <a:rPr lang="en-US" altLang="zh-TW" b="1" dirty="0">
                <a:latin typeface="DengXian" panose="02010600030101010101" pitchFamily="2" charset="-122"/>
                <a:ea typeface="DengXian" panose="02010600030101010101" pitchFamily="2" charset="-122"/>
              </a:rPr>
              <a:t>  	increase	</a:t>
            </a:r>
          </a:p>
          <a:p>
            <a:r>
              <a:rPr lang="zh-TW" altLang="en-US" b="1" dirty="0">
                <a:latin typeface="DengXian" panose="02010600030101010101" pitchFamily="2" charset="-122"/>
                <a:ea typeface="DengXian" panose="02010600030101010101" pitchFamily="2" charset="-122"/>
              </a:rPr>
              <a:t>不  </a:t>
            </a:r>
            <a:r>
              <a:rPr lang="en-US" altLang="zh-TW" b="1" dirty="0" err="1">
                <a:latin typeface="DengXian" panose="02010600030101010101" pitchFamily="2" charset="-122"/>
                <a:ea typeface="DengXian" panose="02010600030101010101" pitchFamily="2" charset="-122"/>
              </a:rPr>
              <a:t>bu</a:t>
            </a:r>
            <a:r>
              <a:rPr lang="en-US" altLang="zh-TW" b="1" dirty="0">
                <a:latin typeface="DengXian" panose="02010600030101010101" pitchFamily="2" charset="-122"/>
                <a:ea typeface="DengXian" panose="02010600030101010101" pitchFamily="2" charset="-122"/>
              </a:rPr>
              <a:t>		not</a:t>
            </a:r>
          </a:p>
          <a:p>
            <a:r>
              <a:rPr lang="zh-TW" altLang="en-US" b="1" dirty="0">
                <a:latin typeface="DengXian" panose="02010600030101010101" pitchFamily="2" charset="-122"/>
                <a:ea typeface="DengXian" panose="02010600030101010101" pitchFamily="2" charset="-122"/>
              </a:rPr>
              <a:t>減  </a:t>
            </a:r>
            <a:r>
              <a:rPr lang="en-US" altLang="zh-TW" b="1" dirty="0">
                <a:latin typeface="DengXian" panose="02010600030101010101" pitchFamily="2" charset="-122"/>
                <a:ea typeface="DengXian" panose="02010600030101010101" pitchFamily="2" charset="-122"/>
              </a:rPr>
              <a:t>gam		decrease</a:t>
            </a:r>
          </a:p>
          <a:p>
            <a:r>
              <a:rPr lang="zh-TW" altLang="en-US" b="1" dirty="0">
                <a:latin typeface="DengXian" panose="02010600030101010101" pitchFamily="2" charset="-122"/>
                <a:ea typeface="DengXian" panose="02010600030101010101" pitchFamily="2" charset="-122"/>
              </a:rPr>
              <a:t>是  </a:t>
            </a:r>
            <a:r>
              <a:rPr lang="en-US" altLang="zh-TW" b="1" dirty="0" err="1">
                <a:latin typeface="DengXian" panose="02010600030101010101" pitchFamily="2" charset="-122"/>
                <a:ea typeface="DengXian" panose="02010600030101010101" pitchFamily="2" charset="-122"/>
              </a:rPr>
              <a:t>shi</a:t>
            </a:r>
            <a:r>
              <a:rPr lang="en-US" altLang="zh-TW" b="1" dirty="0">
                <a:latin typeface="DengXian" panose="02010600030101010101" pitchFamily="2" charset="-122"/>
                <a:ea typeface="DengXian" panose="02010600030101010101" pitchFamily="2" charset="-122"/>
              </a:rPr>
              <a:t>		is</a:t>
            </a:r>
          </a:p>
          <a:p>
            <a:r>
              <a:rPr lang="zh-TW" altLang="en-US" b="1" dirty="0">
                <a:latin typeface="DengXian" panose="02010600030101010101" pitchFamily="2" charset="-122"/>
                <a:ea typeface="DengXian" panose="02010600030101010101" pitchFamily="2" charset="-122"/>
              </a:rPr>
              <a:t>故  </a:t>
            </a:r>
            <a:r>
              <a:rPr lang="en-US" altLang="zh-TW" b="1" dirty="0">
                <a:latin typeface="DengXian" panose="02010600030101010101" pitchFamily="2" charset="-122"/>
                <a:ea typeface="DengXian" panose="02010600030101010101" pitchFamily="2" charset="-122"/>
              </a:rPr>
              <a:t>go		therefore</a:t>
            </a:r>
          </a:p>
          <a:p>
            <a:r>
              <a:rPr lang="zh-TW" altLang="en-US" b="1" dirty="0">
                <a:latin typeface="DengXian" panose="02010600030101010101" pitchFamily="2" charset="-122"/>
                <a:ea typeface="DengXian" panose="02010600030101010101" pitchFamily="2" charset="-122"/>
              </a:rPr>
              <a:t>空  </a:t>
            </a:r>
            <a:r>
              <a:rPr lang="en-US" altLang="zh-TW" b="1" dirty="0">
                <a:latin typeface="DengXian" panose="02010600030101010101" pitchFamily="2" charset="-122"/>
                <a:ea typeface="DengXian" panose="02010600030101010101" pitchFamily="2" charset="-122"/>
              </a:rPr>
              <a:t>gong   	emptiness</a:t>
            </a:r>
          </a:p>
          <a:p>
            <a:r>
              <a:rPr lang="zh-TW" altLang="en-US" b="1" dirty="0">
                <a:latin typeface="DengXian" panose="02010600030101010101" pitchFamily="2" charset="-122"/>
                <a:ea typeface="DengXian" panose="02010600030101010101" pitchFamily="2" charset="-122"/>
              </a:rPr>
              <a:t>中  </a:t>
            </a:r>
            <a:r>
              <a:rPr lang="en-US" altLang="zh-TW" b="1" dirty="0" err="1">
                <a:latin typeface="DengXian" panose="02010600030101010101" pitchFamily="2" charset="-122"/>
                <a:ea typeface="DengXian" panose="02010600030101010101" pitchFamily="2" charset="-122"/>
              </a:rPr>
              <a:t>jung</a:t>
            </a:r>
            <a:r>
              <a:rPr lang="en-US" altLang="zh-TW" b="1" dirty="0">
                <a:latin typeface="DengXian" panose="02010600030101010101" pitchFamily="2" charset="-122"/>
                <a:ea typeface="DengXian" panose="02010600030101010101" pitchFamily="2" charset="-122"/>
              </a:rPr>
              <a:t> 		in the midst of</a:t>
            </a:r>
          </a:p>
          <a:p>
            <a:r>
              <a:rPr lang="zh-TW" altLang="en-US" b="1" dirty="0">
                <a:latin typeface="DengXian" panose="02010600030101010101" pitchFamily="2" charset="-122"/>
                <a:ea typeface="DengXian" panose="02010600030101010101" pitchFamily="2" charset="-122"/>
              </a:rPr>
              <a:t>無 </a:t>
            </a:r>
            <a:r>
              <a:rPr lang="en-US" altLang="zh-TW" b="1" dirty="0">
                <a:latin typeface="DengXian" panose="02010600030101010101" pitchFamily="2" charset="-122"/>
                <a:ea typeface="DengXian" panose="02010600030101010101" pitchFamily="2" charset="-122"/>
              </a:rPr>
              <a:t> mu    	no</a:t>
            </a:r>
          </a:p>
          <a:p>
            <a:r>
              <a:rPr lang="zh-TW" altLang="en-US" b="1" dirty="0">
                <a:latin typeface="DengXian" panose="02010600030101010101" pitchFamily="2" charset="-122"/>
                <a:ea typeface="DengXian" panose="02010600030101010101" pitchFamily="2" charset="-122"/>
              </a:rPr>
              <a:t>色  </a:t>
            </a:r>
            <a:r>
              <a:rPr lang="en-US" altLang="zh-TW" b="1" dirty="0" err="1">
                <a:latin typeface="DengXian" panose="02010600030101010101" pitchFamily="2" charset="-122"/>
                <a:ea typeface="DengXian" panose="02010600030101010101" pitchFamily="2" charset="-122"/>
              </a:rPr>
              <a:t>saek</a:t>
            </a:r>
            <a:r>
              <a:rPr lang="en-US" altLang="zh-TW" b="1" dirty="0">
                <a:latin typeface="DengXian" panose="02010600030101010101" pitchFamily="2" charset="-122"/>
                <a:ea typeface="DengXian" panose="02010600030101010101" pitchFamily="2" charset="-122"/>
              </a:rPr>
              <a:t>		form</a:t>
            </a:r>
          </a:p>
          <a:p>
            <a:endParaRPr lang="en-US" b="1" dirty="0">
              <a:latin typeface="DengXian" panose="02010600030101010101" pitchFamily="2" charset="-122"/>
              <a:ea typeface="DengXian" panose="02010600030101010101" pitchFamily="2" charset="-122"/>
            </a:endParaRPr>
          </a:p>
          <a:p>
            <a:r>
              <a:rPr lang="en-US" altLang="zh-TW" sz="3200" b="1" dirty="0">
                <a:latin typeface="DengXian" panose="02010600030101010101" pitchFamily="2" charset="-122"/>
                <a:ea typeface="DengXian" panose="02010600030101010101" pitchFamily="2" charset="-122"/>
              </a:rPr>
              <a:t>11</a:t>
            </a:r>
          </a:p>
          <a:p>
            <a:r>
              <a:rPr lang="zh-TW" altLang="en-US" b="1" dirty="0">
                <a:latin typeface="DengXian" panose="02010600030101010101" pitchFamily="2" charset="-122"/>
                <a:ea typeface="DengXian" panose="02010600030101010101" pitchFamily="2" charset="-122"/>
              </a:rPr>
              <a:t>無 </a:t>
            </a:r>
            <a:r>
              <a:rPr lang="en-US" altLang="zh-TW" b="1" dirty="0">
                <a:latin typeface="DengXian" panose="02010600030101010101" pitchFamily="2" charset="-122"/>
                <a:ea typeface="DengXian" panose="02010600030101010101" pitchFamily="2" charset="-122"/>
              </a:rPr>
              <a:t>mu		no</a:t>
            </a:r>
          </a:p>
          <a:p>
            <a:r>
              <a:rPr lang="zh-TW" altLang="en-US" b="1" dirty="0">
                <a:latin typeface="DengXian" panose="02010600030101010101" pitchFamily="2" charset="-122"/>
                <a:ea typeface="DengXian" panose="02010600030101010101" pitchFamily="2" charset="-122"/>
              </a:rPr>
              <a:t>受 </a:t>
            </a:r>
            <a:r>
              <a:rPr lang="en-US" altLang="zh-TW" b="1" dirty="0" err="1">
                <a:latin typeface="DengXian" panose="02010600030101010101" pitchFamily="2" charset="-122"/>
                <a:ea typeface="DengXian" panose="02010600030101010101" pitchFamily="2" charset="-122"/>
              </a:rPr>
              <a:t>su</a:t>
            </a:r>
            <a:r>
              <a:rPr lang="en-US" altLang="zh-TW" b="1" dirty="0">
                <a:latin typeface="DengXian" panose="02010600030101010101" pitchFamily="2" charset="-122"/>
                <a:ea typeface="DengXian" panose="02010600030101010101" pitchFamily="2" charset="-122"/>
              </a:rPr>
              <a:t>		feelings</a:t>
            </a:r>
          </a:p>
          <a:p>
            <a:r>
              <a:rPr lang="zh-TW" altLang="en-US" b="1" dirty="0">
                <a:latin typeface="DengXian" panose="02010600030101010101" pitchFamily="2" charset="-122"/>
                <a:ea typeface="DengXian" panose="02010600030101010101" pitchFamily="2" charset="-122"/>
              </a:rPr>
              <a:t>想 </a:t>
            </a:r>
            <a:r>
              <a:rPr lang="en-US" altLang="zh-TW" b="1" dirty="0">
                <a:latin typeface="DengXian" panose="02010600030101010101" pitchFamily="2" charset="-122"/>
                <a:ea typeface="DengXian" panose="02010600030101010101" pitchFamily="2" charset="-122"/>
              </a:rPr>
              <a:t>sang		perceptions</a:t>
            </a:r>
          </a:p>
          <a:p>
            <a:r>
              <a:rPr lang="zh-TW" altLang="en-US" b="1" dirty="0">
                <a:latin typeface="DengXian" panose="02010600030101010101" pitchFamily="2" charset="-122"/>
                <a:ea typeface="DengXian" panose="02010600030101010101" pitchFamily="2" charset="-122"/>
              </a:rPr>
              <a:t>行 </a:t>
            </a:r>
            <a:r>
              <a:rPr lang="en-US" altLang="zh-TW" b="1" dirty="0" err="1">
                <a:latin typeface="DengXian" panose="02010600030101010101" pitchFamily="2" charset="-122"/>
                <a:ea typeface="DengXian" panose="02010600030101010101" pitchFamily="2" charset="-122"/>
              </a:rPr>
              <a:t>haeg</a:t>
            </a:r>
            <a:r>
              <a:rPr lang="en-US" altLang="zh-TW" b="1" dirty="0">
                <a:latin typeface="DengXian" panose="02010600030101010101" pitchFamily="2" charset="-122"/>
                <a:ea typeface="DengXian" panose="02010600030101010101" pitchFamily="2" charset="-122"/>
              </a:rPr>
              <a:t>		impulses</a:t>
            </a:r>
          </a:p>
          <a:p>
            <a:r>
              <a:rPr lang="zh-TW" altLang="en-US" b="1" dirty="0">
                <a:latin typeface="DengXian" panose="02010600030101010101" pitchFamily="2" charset="-122"/>
                <a:ea typeface="DengXian" panose="02010600030101010101" pitchFamily="2" charset="-122"/>
              </a:rPr>
              <a:t>識</a:t>
            </a:r>
            <a:r>
              <a:rPr lang="en-US" altLang="zh-TW" b="1" dirty="0">
                <a:latin typeface="DengXian" panose="02010600030101010101" pitchFamily="2" charset="-122"/>
                <a:ea typeface="DengXian" panose="02010600030101010101" pitchFamily="2" charset="-122"/>
              </a:rPr>
              <a:t> </a:t>
            </a:r>
            <a:r>
              <a:rPr lang="en-US" altLang="zh-TW" b="1" dirty="0" err="1">
                <a:latin typeface="DengXian" panose="02010600030101010101" pitchFamily="2" charset="-122"/>
                <a:ea typeface="DengXian" panose="02010600030101010101" pitchFamily="2" charset="-122"/>
              </a:rPr>
              <a:t>shik</a:t>
            </a:r>
            <a:r>
              <a:rPr lang="en-US" altLang="zh-TW" b="1" dirty="0">
                <a:latin typeface="DengXian" panose="02010600030101010101" pitchFamily="2" charset="-122"/>
                <a:ea typeface="DengXian" panose="02010600030101010101" pitchFamily="2" charset="-122"/>
              </a:rPr>
              <a:t>		consciousness</a:t>
            </a:r>
            <a:endParaRPr lang="en-US" b="1" dirty="0">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22225217-A924-D6D1-D988-5F7199347579}"/>
              </a:ext>
            </a:extLst>
          </p:cNvPr>
          <p:cNvSpPr/>
          <p:nvPr/>
        </p:nvSpPr>
        <p:spPr>
          <a:xfrm>
            <a:off x="7772400" y="658403"/>
            <a:ext cx="3704095" cy="580037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7F5988-E205-9D12-1CE1-1BCD854C4AAF}"/>
              </a:ext>
            </a:extLst>
          </p:cNvPr>
          <p:cNvSpPr txBox="1"/>
          <p:nvPr/>
        </p:nvSpPr>
        <p:spPr>
          <a:xfrm>
            <a:off x="123986" y="77492"/>
            <a:ext cx="12068014" cy="54205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6.16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285129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503F6-1C2D-E4BD-DB84-55A7E4E09F80}"/>
              </a:ext>
            </a:extLst>
          </p:cNvPr>
          <p:cNvSpPr>
            <a:spLocks noGrp="1"/>
          </p:cNvSpPr>
          <p:nvPr>
            <p:ph type="ftr" sz="quarter" idx="11"/>
          </p:nvPr>
        </p:nvSpPr>
        <p:spPr>
          <a:xfrm>
            <a:off x="4038600" y="6492875"/>
            <a:ext cx="4114800" cy="365125"/>
          </a:xfrm>
        </p:spPr>
        <p:txBody>
          <a:bodyPr/>
          <a:lstStyle/>
          <a:p>
            <a:r>
              <a:rPr lang="en-US" dirty="0" err="1"/>
              <a:t>Xuanzang's</a:t>
            </a:r>
            <a:r>
              <a:rPr lang="en-US" dirty="0"/>
              <a:t> Heart Sutra in Sino-Korean</a:t>
            </a:r>
          </a:p>
        </p:txBody>
      </p:sp>
      <p:pic>
        <p:nvPicPr>
          <p:cNvPr id="11" name="Picture 10">
            <a:extLst>
              <a:ext uri="{FF2B5EF4-FFF2-40B4-BE49-F238E27FC236}">
                <a16:creationId xmlns:a16="http://schemas.microsoft.com/office/drawing/2014/main" id="{005C8830-0768-7CAD-A42F-716698DAA787}"/>
              </a:ext>
            </a:extLst>
          </p:cNvPr>
          <p:cNvPicPr>
            <a:picLocks noChangeAspect="1"/>
          </p:cNvPicPr>
          <p:nvPr/>
        </p:nvPicPr>
        <p:blipFill>
          <a:blip r:embed="rId2"/>
          <a:stretch>
            <a:fillRect/>
          </a:stretch>
        </p:blipFill>
        <p:spPr>
          <a:xfrm>
            <a:off x="3568588" y="707691"/>
            <a:ext cx="8003023" cy="5800960"/>
          </a:xfrm>
          <a:prstGeom prst="rect">
            <a:avLst/>
          </a:prstGeom>
        </p:spPr>
      </p:pic>
      <p:sp>
        <p:nvSpPr>
          <p:cNvPr id="12" name="TextBox 11">
            <a:extLst>
              <a:ext uri="{FF2B5EF4-FFF2-40B4-BE49-F238E27FC236}">
                <a16:creationId xmlns:a16="http://schemas.microsoft.com/office/drawing/2014/main" id="{5B985052-6DE3-5AA3-EFD7-E1BABEA28A95}"/>
              </a:ext>
            </a:extLst>
          </p:cNvPr>
          <p:cNvSpPr txBox="1"/>
          <p:nvPr/>
        </p:nvSpPr>
        <p:spPr>
          <a:xfrm>
            <a:off x="328921" y="1166842"/>
            <a:ext cx="3085278" cy="4524315"/>
          </a:xfrm>
          <a:prstGeom prst="rect">
            <a:avLst/>
          </a:prstGeom>
          <a:noFill/>
        </p:spPr>
        <p:txBody>
          <a:bodyPr wrap="square" rtlCol="0">
            <a:spAutoFit/>
          </a:bodyPr>
          <a:lstStyle/>
          <a:p>
            <a:r>
              <a:rPr lang="zh-CN" altLang="en-US" sz="3600" b="1" dirty="0"/>
              <a:t>是</a:t>
            </a:r>
            <a:r>
              <a:rPr lang="zh-CN" altLang="en-US" sz="3600" dirty="0"/>
              <a:t> </a:t>
            </a:r>
            <a:r>
              <a:rPr lang="en-US" altLang="zh-CN" sz="3600" dirty="0"/>
              <a:t>(</a:t>
            </a:r>
            <a:r>
              <a:rPr lang="en-US" altLang="zh-CN" sz="3600" dirty="0" err="1"/>
              <a:t>shi</a:t>
            </a:r>
            <a:r>
              <a:rPr lang="en-US" altLang="zh-CN" sz="3600" dirty="0"/>
              <a:t>) occurs nine times in the Heart Sutra. It also shows up as a component of </a:t>
            </a:r>
            <a:r>
              <a:rPr lang="zh-CN" altLang="en-US" sz="3600" b="1" dirty="0"/>
              <a:t>提</a:t>
            </a:r>
            <a:r>
              <a:rPr lang="zh-CN" altLang="en-US" sz="3600" dirty="0"/>
              <a:t> </a:t>
            </a:r>
            <a:r>
              <a:rPr lang="en-US" altLang="zh-CN" sz="3600" dirty="0"/>
              <a:t>(ji/</a:t>
            </a:r>
            <a:r>
              <a:rPr lang="en-US" altLang="zh-CN" sz="3600" dirty="0" err="1"/>
              <a:t>ri</a:t>
            </a:r>
            <a:r>
              <a:rPr lang="en-US" altLang="zh-CN" sz="3600" dirty="0"/>
              <a:t>) three times.</a:t>
            </a:r>
            <a:endParaRPr lang="en-US" sz="3600" dirty="0"/>
          </a:p>
        </p:txBody>
      </p:sp>
      <p:sp>
        <p:nvSpPr>
          <p:cNvPr id="14" name="TextBox 13">
            <a:extLst>
              <a:ext uri="{FF2B5EF4-FFF2-40B4-BE49-F238E27FC236}">
                <a16:creationId xmlns:a16="http://schemas.microsoft.com/office/drawing/2014/main" id="{AFDB86BB-0AB7-50DC-B4C3-D5176A56FB2D}"/>
              </a:ext>
            </a:extLst>
          </p:cNvPr>
          <p:cNvSpPr txBox="1"/>
          <p:nvPr/>
        </p:nvSpPr>
        <p:spPr>
          <a:xfrm>
            <a:off x="124990" y="0"/>
            <a:ext cx="12113059"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6.17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200933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54E774-ABB2-75F3-A573-F26A47506F9B}"/>
              </a:ext>
            </a:extLst>
          </p:cNvPr>
          <p:cNvSpPr>
            <a:spLocks noGrp="1"/>
          </p:cNvSpPr>
          <p:nvPr>
            <p:ph type="ftr" sz="quarter" idx="11"/>
          </p:nvPr>
        </p:nvSpPr>
        <p:spPr/>
        <p:txBody>
          <a:bodyPr/>
          <a:lstStyle/>
          <a:p>
            <a:r>
              <a:rPr lang="en-US"/>
              <a:t>Xuanzang's Heart Sutra in Sino-Korean</a:t>
            </a:r>
          </a:p>
        </p:txBody>
      </p:sp>
      <p:sp>
        <p:nvSpPr>
          <p:cNvPr id="3" name="TextBox 2">
            <a:extLst>
              <a:ext uri="{FF2B5EF4-FFF2-40B4-BE49-F238E27FC236}">
                <a16:creationId xmlns:a16="http://schemas.microsoft.com/office/drawing/2014/main" id="{5FD03A8C-6558-AB16-5AF6-36DA882F3F79}"/>
              </a:ext>
            </a:extLst>
          </p:cNvPr>
          <p:cNvSpPr txBox="1"/>
          <p:nvPr/>
        </p:nvSpPr>
        <p:spPr>
          <a:xfrm>
            <a:off x="519695" y="815724"/>
            <a:ext cx="5723223" cy="5570756"/>
          </a:xfrm>
          <a:prstGeom prst="rect">
            <a:avLst/>
          </a:prstGeom>
          <a:noFill/>
        </p:spPr>
        <p:txBody>
          <a:bodyPr wrap="square" rtlCol="0">
            <a:spAutoFit/>
          </a:bodyPr>
          <a:lstStyle/>
          <a:p>
            <a:r>
              <a:rPr lang="en-US" altLang="zh-CN" dirty="0"/>
              <a:t>Sometimes </a:t>
            </a:r>
            <a:r>
              <a:rPr lang="zh-CN" altLang="en-US" sz="2800" b="1" dirty="0"/>
              <a:t>是</a:t>
            </a:r>
            <a:r>
              <a:rPr lang="zh-CN" altLang="en-US" dirty="0"/>
              <a:t> </a:t>
            </a:r>
            <a:r>
              <a:rPr lang="en-US" altLang="zh-CN" dirty="0"/>
              <a:t>means "is", and sometimes it means "this". </a:t>
            </a:r>
            <a:r>
              <a:rPr lang="en-US" dirty="0"/>
              <a:t>BUT both "is" and "this" can mean different things!</a:t>
            </a:r>
          </a:p>
          <a:p>
            <a:endParaRPr lang="en-US" dirty="0"/>
          </a:p>
          <a:p>
            <a:r>
              <a:rPr lang="en-US" dirty="0"/>
              <a:t>In Chinese, </a:t>
            </a:r>
            <a:r>
              <a:rPr lang="zh-CN" altLang="en-US" sz="2800" b="1" dirty="0"/>
              <a:t>是</a:t>
            </a:r>
            <a:r>
              <a:rPr lang="zh-CN" altLang="en-US" dirty="0"/>
              <a:t> </a:t>
            </a:r>
            <a:r>
              <a:rPr lang="en-US" altLang="zh-CN" dirty="0"/>
              <a:t>is primarily a "anaphoric demonstrative pronoun". </a:t>
            </a:r>
            <a:r>
              <a:rPr lang="en-US" altLang="zh-CN" b="1" dirty="0"/>
              <a:t>This</a:t>
            </a:r>
            <a:r>
              <a:rPr lang="en-US" altLang="zh-CN" dirty="0"/>
              <a:t> means that </a:t>
            </a:r>
            <a:r>
              <a:rPr lang="zh-CN" altLang="en-US" sz="2800" b="1" dirty="0"/>
              <a:t>是</a:t>
            </a:r>
            <a:r>
              <a:rPr lang="zh-CN" altLang="en-US" dirty="0"/>
              <a:t> </a:t>
            </a:r>
            <a:r>
              <a:rPr lang="en-US" altLang="zh-CN" dirty="0"/>
              <a:t>refers back to something already mentioned. As in "feelings, perceptions, impulses, and consciousness are also like </a:t>
            </a:r>
            <a:r>
              <a:rPr lang="en-US" altLang="zh-CN" b="1" dirty="0"/>
              <a:t>THIS</a:t>
            </a:r>
            <a:r>
              <a:rPr lang="en-US" altLang="zh-CN" dirty="0"/>
              <a:t>."</a:t>
            </a:r>
          </a:p>
          <a:p>
            <a:endParaRPr lang="en-US" dirty="0"/>
          </a:p>
          <a:p>
            <a:r>
              <a:rPr lang="en-US" dirty="0"/>
              <a:t>But Buddhist translators also used </a:t>
            </a:r>
            <a:r>
              <a:rPr lang="zh-CN" altLang="en-US" sz="2800" b="1" dirty="0"/>
              <a:t>是</a:t>
            </a:r>
            <a:r>
              <a:rPr lang="zh-CN" altLang="en-US" dirty="0"/>
              <a:t> </a:t>
            </a:r>
            <a:r>
              <a:rPr lang="en-US" altLang="zh-CN" dirty="0"/>
              <a:t>as a "copula", which means a word that it links (aka a "linking verb") the subject of a sentence to a "subject complement", as in "The loving father of the four kinds of beings </a:t>
            </a:r>
            <a:r>
              <a:rPr lang="en-US" altLang="zh-CN" b="1" dirty="0">
                <a:solidFill>
                  <a:srgbClr val="FF0000"/>
                </a:solidFill>
              </a:rPr>
              <a:t>IS</a:t>
            </a:r>
            <a:r>
              <a:rPr lang="en-US" altLang="zh-CN" dirty="0"/>
              <a:t> our root teacher, Shakyamuni Buddha" (</a:t>
            </a:r>
            <a:r>
              <a:rPr kumimoji="0" lang="zh-TW"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四生慈父</a:t>
            </a:r>
            <a:r>
              <a:rPr kumimoji="0" lang="zh-TW" altLang="en-US" sz="1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是</a:t>
            </a:r>
            <a:r>
              <a:rPr kumimoji="0" lang="zh-TW"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我本師釋迦牟尼佛  </a:t>
            </a:r>
            <a:r>
              <a:rPr kumimoji="0" lang="en-US" altLang="zh-TW"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altLang="zh-TW"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TW"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saeng</a:t>
            </a:r>
            <a:r>
              <a:rPr kumimoji="0" lang="en-US" altLang="zh-TW"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ja </a:t>
            </a:r>
            <a:r>
              <a:rPr kumimoji="0" lang="en-US" altLang="zh-TW"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lang="en-US" altLang="zh-TW"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kumimoji="0" lang="en-US" altLang="zh-TW" sz="1800" b="1" i="0" u="none" strike="noStrike" kern="12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TW"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 bon </a:t>
            </a:r>
            <a:r>
              <a:rPr kumimoji="0" lang="en-US" altLang="zh-TW"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altLang="zh-TW"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TW"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seo</a:t>
            </a:r>
            <a:r>
              <a:rPr kumimoji="0" lang="en-US" altLang="zh-TW"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g</a:t>
            </a:r>
            <a:r>
              <a:rPr lang="en-US" altLang="zh-TW" sz="18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a mu </a:t>
            </a:r>
            <a:r>
              <a:rPr lang="en-US" altLang="zh-TW" sz="18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ni</a:t>
            </a:r>
            <a:r>
              <a:rPr lang="en-US" altLang="zh-TW" sz="18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TW" sz="18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bul</a:t>
            </a:r>
            <a:r>
              <a:rPr lang="en-US" altLang="zh-TW"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p>
          <a:p>
            <a:endParaRPr lang="en-US" altLang="zh-TW"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r>
              <a:rPr lang="en-US" altLang="zh-TW" dirty="0">
                <a:solidFill>
                  <a:prstClr val="black"/>
                </a:solidFill>
                <a:latin typeface="Calibri" panose="020F0502020204030204" pitchFamily="34" charset="0"/>
                <a:ea typeface="DengXian" panose="02010600030101010101" pitchFamily="2" charset="-122"/>
                <a:cs typeface="Times New Roman" panose="02020603050405020304" pitchFamily="18" charset="0"/>
              </a:rPr>
              <a:t>Many Chinese language experts believe that prior to the medieval period </a:t>
            </a:r>
            <a:r>
              <a:rPr lang="zh-CN" altLang="en-US" sz="28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是</a:t>
            </a:r>
            <a:r>
              <a:rPr lang="zh-CN" altLang="en-US"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CN" dirty="0">
                <a:solidFill>
                  <a:prstClr val="black"/>
                </a:solidFill>
                <a:latin typeface="Calibri" panose="020F0502020204030204" pitchFamily="34" charset="0"/>
                <a:ea typeface="DengXian" panose="02010600030101010101" pitchFamily="2" charset="-122"/>
                <a:cs typeface="Times New Roman" panose="02020603050405020304" pitchFamily="18" charset="0"/>
              </a:rPr>
              <a:t>only meant "this" and never "is".</a:t>
            </a:r>
            <a:endParaRPr lang="en-US" altLang="zh-TW"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p:txBody>
      </p:sp>
      <p:pic>
        <p:nvPicPr>
          <p:cNvPr id="11" name="Picture 10">
            <a:extLst>
              <a:ext uri="{FF2B5EF4-FFF2-40B4-BE49-F238E27FC236}">
                <a16:creationId xmlns:a16="http://schemas.microsoft.com/office/drawing/2014/main" id="{D5734BF3-ACE7-AD4B-8EA7-8318E79A6383}"/>
              </a:ext>
            </a:extLst>
          </p:cNvPr>
          <p:cNvPicPr>
            <a:picLocks noChangeAspect="1"/>
          </p:cNvPicPr>
          <p:nvPr/>
        </p:nvPicPr>
        <p:blipFill>
          <a:blip r:embed="rId2"/>
          <a:stretch>
            <a:fillRect/>
          </a:stretch>
        </p:blipFill>
        <p:spPr>
          <a:xfrm>
            <a:off x="7857367" y="596294"/>
            <a:ext cx="3406746" cy="6044713"/>
          </a:xfrm>
          <a:prstGeom prst="rect">
            <a:avLst/>
          </a:prstGeom>
        </p:spPr>
      </p:pic>
      <p:sp>
        <p:nvSpPr>
          <p:cNvPr id="13" name="Arrow: Right 12">
            <a:extLst>
              <a:ext uri="{FF2B5EF4-FFF2-40B4-BE49-F238E27FC236}">
                <a16:creationId xmlns:a16="http://schemas.microsoft.com/office/drawing/2014/main" id="{DC8B18BF-07DC-69A5-BC72-543E25E54BFB}"/>
              </a:ext>
            </a:extLst>
          </p:cNvPr>
          <p:cNvSpPr/>
          <p:nvPr/>
        </p:nvSpPr>
        <p:spPr>
          <a:xfrm>
            <a:off x="7223102" y="1059125"/>
            <a:ext cx="684156" cy="243402"/>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90AC993-6C66-53F8-E6EB-5FD498275B0E}"/>
              </a:ext>
            </a:extLst>
          </p:cNvPr>
          <p:cNvSpPr/>
          <p:nvPr/>
        </p:nvSpPr>
        <p:spPr>
          <a:xfrm>
            <a:off x="7223102" y="5869044"/>
            <a:ext cx="684156" cy="243402"/>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9547E89-3C26-9355-399B-BFC89F49B60E}"/>
              </a:ext>
            </a:extLst>
          </p:cNvPr>
          <p:cNvSpPr txBox="1"/>
          <p:nvPr/>
        </p:nvSpPr>
        <p:spPr>
          <a:xfrm>
            <a:off x="6453427" y="2335338"/>
            <a:ext cx="1315684" cy="1384995"/>
          </a:xfrm>
          <a:prstGeom prst="rect">
            <a:avLst/>
          </a:prstGeom>
          <a:noFill/>
        </p:spPr>
        <p:txBody>
          <a:bodyPr wrap="square" rtlCol="0">
            <a:spAutoFit/>
          </a:bodyPr>
          <a:lstStyle/>
          <a:p>
            <a:r>
              <a:rPr lang="en-US" sz="1400" dirty="0"/>
              <a:t>Paul W. Kroll's </a:t>
            </a:r>
            <a:r>
              <a:rPr lang="en-US" sz="1400" b="1" i="1" dirty="0"/>
              <a:t>A Student's Dictionary of Classical and Medieval Chinese</a:t>
            </a:r>
          </a:p>
        </p:txBody>
      </p:sp>
      <p:sp>
        <p:nvSpPr>
          <p:cNvPr id="16" name="Rectangle 15">
            <a:extLst>
              <a:ext uri="{FF2B5EF4-FFF2-40B4-BE49-F238E27FC236}">
                <a16:creationId xmlns:a16="http://schemas.microsoft.com/office/drawing/2014/main" id="{5D07CED8-2783-67CD-2A2D-F1E131E01938}"/>
              </a:ext>
            </a:extLst>
          </p:cNvPr>
          <p:cNvSpPr/>
          <p:nvPr/>
        </p:nvSpPr>
        <p:spPr>
          <a:xfrm>
            <a:off x="6453428" y="2335338"/>
            <a:ext cx="1217008" cy="1384995"/>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789466D-E73D-C8A3-4D47-27AB66DE75ED}"/>
              </a:ext>
            </a:extLst>
          </p:cNvPr>
          <p:cNvSpPr txBox="1"/>
          <p:nvPr/>
        </p:nvSpPr>
        <p:spPr>
          <a:xfrm>
            <a:off x="105255" y="59206"/>
            <a:ext cx="1199245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6.18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118920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7335E-C392-69B8-D266-CB1136D92B42}"/>
              </a:ext>
            </a:extLst>
          </p:cNvPr>
          <p:cNvSpPr txBox="1"/>
          <p:nvPr/>
        </p:nvSpPr>
        <p:spPr>
          <a:xfrm>
            <a:off x="894522" y="1134789"/>
            <a:ext cx="890546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摩 訶 般 若 波 羅 蜜 多 心 經</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觀 自 在 </a:t>
            </a:r>
            <a:r>
              <a:rPr kumimoji="0" lang="zh-TW" alt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新細明體" panose="02020500000000000000" pitchFamily="18" charset="-120"/>
                <a:cs typeface="+mn-cs"/>
              </a:rPr>
              <a:t>菩 薩 行 深 般 若</a:t>
            </a:r>
            <a:r>
              <a:rPr kumimoji="0" lang="zh-TW" altLang="en-US" sz="1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乃 至 無 老 死 亦 無 老 死 盡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新細明體" panose="02020500000000000000" pitchFamily="18" charset="-120"/>
                <a:cs typeface="+mn-cs"/>
              </a:rPr>
              <a:t>波 羅 蜜 多 時 照 見 五 蘊 皆 空</a:t>
            </a:r>
            <a:r>
              <a:rPr kumimoji="0" lang="zh-TW" altLang="en-US" sz="1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苦 集 滅 道 無 智 亦 無 得 以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00"/>
                </a:highlight>
                <a:uLnTx/>
                <a:uFillTx/>
                <a:latin typeface="Calibri" panose="020F0502020204030204"/>
                <a:ea typeface="新細明體" panose="02020500000000000000" pitchFamily="18" charset="-120"/>
                <a:cs typeface="+mn-cs"/>
              </a:rPr>
              <a:t>度 一 切 苦 厄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所 得 故 菩 提 薩 埵 依</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00"/>
                </a:highlight>
                <a:uLnTx/>
                <a:uFillTx/>
                <a:latin typeface="Calibri" panose="020F0502020204030204"/>
                <a:ea typeface="新細明體" panose="02020500000000000000" pitchFamily="18" charset="-120"/>
                <a:cs typeface="+mn-cs"/>
              </a:rPr>
              <a:t>舍 利 子 色 不 異 空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般 若 波 羅 蜜 多 故 心 無 罣 礙</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00"/>
                </a:highlight>
                <a:uLnTx/>
                <a:uFillTx/>
                <a:latin typeface="Calibri" panose="020F0502020204030204"/>
                <a:ea typeface="新細明體" panose="02020500000000000000" pitchFamily="18" charset="-120"/>
                <a:cs typeface="+mn-cs"/>
              </a:rPr>
              <a:t>空 不 異 色 色 即 是 空</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罣 礙 故 無 有 恐 怖</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00"/>
                </a:highlight>
                <a:uLnTx/>
                <a:uFillTx/>
                <a:latin typeface="Calibri" panose="020F0502020204030204"/>
                <a:ea typeface="新細明體" panose="02020500000000000000" pitchFamily="18" charset="-120"/>
                <a:cs typeface="+mn-cs"/>
              </a:rPr>
              <a:t>空 即 是 色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6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遠 離 顚 倒 夢 想 究 竟 涅 槃</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highlight>
                  <a:srgbClr val="008000"/>
                </a:highlight>
                <a:uLnTx/>
                <a:uFillTx/>
                <a:latin typeface="Calibri" panose="020F0502020204030204"/>
                <a:ea typeface="新細明體" panose="02020500000000000000" pitchFamily="18" charset="-120"/>
                <a:cs typeface="+mn-cs"/>
              </a:rPr>
              <a:t>受 想 行 識 亦 復 如 是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7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世 諸 佛 依 般 若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highlight>
                  <a:srgbClr val="008000"/>
                </a:highlight>
                <a:uLnTx/>
                <a:uFillTx/>
                <a:latin typeface="Calibri" panose="020F0502020204030204"/>
                <a:ea typeface="新細明體" panose="02020500000000000000" pitchFamily="18" charset="-120"/>
                <a:cs typeface="+mn-cs"/>
              </a:rPr>
              <a:t>舍 利 子 是 諸 法 空 相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8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故 得 阿 耨 多 羅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highlight>
                  <a:srgbClr val="008000"/>
                </a:highlight>
                <a:uLnTx/>
                <a:uFillTx/>
                <a:latin typeface="Calibri" panose="020F0502020204030204"/>
                <a:ea typeface="新細明體" panose="02020500000000000000" pitchFamily="18" charset="-120"/>
                <a:cs typeface="+mn-cs"/>
              </a:rPr>
              <a:t>不 生 不 滅 不 垢 不 淨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9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藐 三 菩 提 故 知 般 若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不 增 不 減 是 故 空 中 無 色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10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是 大 神 呪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受 想 行 識 無 眼 耳 鼻 舌 身 意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11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大 明 呪 是 無 上 呪</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色 聲 香 味 觸 法</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12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無 等 等 呪 能 除 一 切 苦</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眼 界 乃 至 無 意 識 界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13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眞 實 不 虛 故 說 般 若 波 羅 蜜 多</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無 明 亦 無 無 明 盡</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14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呪 即 說 呪 曰</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揭 諦 揭 諦 波 羅 揭 諦 波 羅 僧 揭 諦 菩 提 娑 婆 訶</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Mantra</a:t>
            </a:r>
          </a:p>
        </p:txBody>
      </p:sp>
      <p:sp>
        <p:nvSpPr>
          <p:cNvPr id="4" name="TextBox 3">
            <a:extLst>
              <a:ext uri="{FF2B5EF4-FFF2-40B4-BE49-F238E27FC236}">
                <a16:creationId xmlns:a16="http://schemas.microsoft.com/office/drawing/2014/main" id="{67AC8BF1-3E19-73C0-99A6-F0C14504052B}"/>
              </a:ext>
            </a:extLst>
          </p:cNvPr>
          <p:cNvSpPr txBox="1"/>
          <p:nvPr/>
        </p:nvSpPr>
        <p:spPr>
          <a:xfrm>
            <a:off x="4489174" y="1163565"/>
            <a:ext cx="12987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6" name="TextBox 5">
            <a:extLst>
              <a:ext uri="{FF2B5EF4-FFF2-40B4-BE49-F238E27FC236}">
                <a16:creationId xmlns:a16="http://schemas.microsoft.com/office/drawing/2014/main" id="{3CA0BCC0-F6BC-AA4C-2CDA-2F5D55639C1A}"/>
              </a:ext>
            </a:extLst>
          </p:cNvPr>
          <p:cNvSpPr txBox="1"/>
          <p:nvPr/>
        </p:nvSpPr>
        <p:spPr>
          <a:xfrm>
            <a:off x="6950765" y="5843770"/>
            <a:ext cx="2246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7" name="TextBox 6">
            <a:extLst>
              <a:ext uri="{FF2B5EF4-FFF2-40B4-BE49-F238E27FC236}">
                <a16:creationId xmlns:a16="http://schemas.microsoft.com/office/drawing/2014/main" id="{8C1297D2-BBC7-3D12-D0DD-CA6EB73A2BBF}"/>
              </a:ext>
            </a:extLst>
          </p:cNvPr>
          <p:cNvSpPr txBox="1"/>
          <p:nvPr/>
        </p:nvSpPr>
        <p:spPr>
          <a:xfrm>
            <a:off x="3955774" y="5002072"/>
            <a:ext cx="1318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8" name="TextBox 7">
            <a:extLst>
              <a:ext uri="{FF2B5EF4-FFF2-40B4-BE49-F238E27FC236}">
                <a16:creationId xmlns:a16="http://schemas.microsoft.com/office/drawing/2014/main" id="{7A2468D4-3E64-9F2C-AC4A-845F2E669511}"/>
              </a:ext>
            </a:extLst>
          </p:cNvPr>
          <p:cNvSpPr txBox="1"/>
          <p:nvPr/>
        </p:nvSpPr>
        <p:spPr>
          <a:xfrm>
            <a:off x="9107557" y="1883491"/>
            <a:ext cx="1384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9" name="TextBox 8">
            <a:extLst>
              <a:ext uri="{FF2B5EF4-FFF2-40B4-BE49-F238E27FC236}">
                <a16:creationId xmlns:a16="http://schemas.microsoft.com/office/drawing/2014/main" id="{0FA2694F-C962-3916-0DCB-E51347A5ECF5}"/>
              </a:ext>
            </a:extLst>
          </p:cNvPr>
          <p:cNvSpPr txBox="1"/>
          <p:nvPr/>
        </p:nvSpPr>
        <p:spPr>
          <a:xfrm>
            <a:off x="3597964" y="3008243"/>
            <a:ext cx="13848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Months 4-6</a:t>
            </a:r>
          </a:p>
        </p:txBody>
      </p:sp>
      <p:sp>
        <p:nvSpPr>
          <p:cNvPr id="10" name="TextBox 9">
            <a:extLst>
              <a:ext uri="{FF2B5EF4-FFF2-40B4-BE49-F238E27FC236}">
                <a16:creationId xmlns:a16="http://schemas.microsoft.com/office/drawing/2014/main" id="{C4B22BB7-5E9E-9DAB-3D77-14013CE06968}"/>
              </a:ext>
            </a:extLst>
          </p:cNvPr>
          <p:cNvSpPr txBox="1"/>
          <p:nvPr/>
        </p:nvSpPr>
        <p:spPr>
          <a:xfrm>
            <a:off x="8700052" y="4149919"/>
            <a:ext cx="15438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mn-ea"/>
                <a:cs typeface="+mn-cs"/>
              </a:rPr>
              <a:t>Months 10-12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9F4BDBB-B2E5-AA04-0C76-98F0E27ECC9D}"/>
              </a:ext>
            </a:extLst>
          </p:cNvPr>
          <p:cNvSpPr txBox="1"/>
          <p:nvPr/>
        </p:nvSpPr>
        <p:spPr>
          <a:xfrm>
            <a:off x="180248" y="159441"/>
            <a:ext cx="1180737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Six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12" name="Footer Placeholder 11">
            <a:extLst>
              <a:ext uri="{FF2B5EF4-FFF2-40B4-BE49-F238E27FC236}">
                <a16:creationId xmlns:a16="http://schemas.microsoft.com/office/drawing/2014/main" id="{DB22F829-4538-BD41-D994-7AEB766825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20" name="TextBox 19">
            <a:extLst>
              <a:ext uri="{FF2B5EF4-FFF2-40B4-BE49-F238E27FC236}">
                <a16:creationId xmlns:a16="http://schemas.microsoft.com/office/drawing/2014/main" id="{B08CE81F-7BD9-9A47-6EAB-D15CC38FE47A}"/>
              </a:ext>
            </a:extLst>
          </p:cNvPr>
          <p:cNvSpPr txBox="1"/>
          <p:nvPr/>
        </p:nvSpPr>
        <p:spPr>
          <a:xfrm>
            <a:off x="2962965" y="366481"/>
            <a:ext cx="3052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Big Picture</a:t>
            </a:r>
          </a:p>
        </p:txBody>
      </p:sp>
      <p:sp>
        <p:nvSpPr>
          <p:cNvPr id="21" name="Rectangle 20">
            <a:extLst>
              <a:ext uri="{FF2B5EF4-FFF2-40B4-BE49-F238E27FC236}">
                <a16:creationId xmlns:a16="http://schemas.microsoft.com/office/drawing/2014/main" id="{FDA58B11-DBC1-4388-1FFD-9ABA513D23FF}"/>
              </a:ext>
            </a:extLst>
          </p:cNvPr>
          <p:cNvSpPr/>
          <p:nvPr/>
        </p:nvSpPr>
        <p:spPr>
          <a:xfrm>
            <a:off x="2962965" y="418353"/>
            <a:ext cx="2697606" cy="53290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3094026-7695-6D33-182A-0F4260E6BF90}"/>
              </a:ext>
            </a:extLst>
          </p:cNvPr>
          <p:cNvSpPr txBox="1"/>
          <p:nvPr/>
        </p:nvSpPr>
        <p:spPr>
          <a:xfrm>
            <a:off x="205949" y="3784800"/>
            <a:ext cx="6410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Here</a:t>
            </a:r>
          </a:p>
        </p:txBody>
      </p:sp>
      <p:sp>
        <p:nvSpPr>
          <p:cNvPr id="24" name="Arrow: Right 23">
            <a:extLst>
              <a:ext uri="{FF2B5EF4-FFF2-40B4-BE49-F238E27FC236}">
                <a16:creationId xmlns:a16="http://schemas.microsoft.com/office/drawing/2014/main" id="{C8CC9BBF-9743-642D-3D6E-EE85AD1FA978}"/>
              </a:ext>
            </a:extLst>
          </p:cNvPr>
          <p:cNvSpPr/>
          <p:nvPr/>
        </p:nvSpPr>
        <p:spPr>
          <a:xfrm>
            <a:off x="155763" y="3429031"/>
            <a:ext cx="790827" cy="244914"/>
          </a:xfrm>
          <a:prstGeom prst="rightArrow">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CAB3BB4-0C83-CFB7-21DE-9DF1B1DD1A53}"/>
              </a:ext>
            </a:extLst>
          </p:cNvPr>
          <p:cNvSpPr/>
          <p:nvPr/>
        </p:nvSpPr>
        <p:spPr>
          <a:xfrm>
            <a:off x="180248" y="3792215"/>
            <a:ext cx="641023" cy="923330"/>
          </a:xfrm>
          <a:prstGeom prst="rect">
            <a:avLst/>
          </a:prstGeom>
          <a:noFill/>
          <a:ln w="38100">
            <a:solidFill>
              <a:srgbClr val="00B05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9C1AE9-0F99-BC4C-0025-524551F37A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534135BC-72F9-E370-A9E3-BDC5B91695DA}"/>
              </a:ext>
            </a:extLst>
          </p:cNvPr>
          <p:cNvSpPr txBox="1"/>
          <p:nvPr/>
        </p:nvSpPr>
        <p:spPr>
          <a:xfrm>
            <a:off x="127000" y="139700"/>
            <a:ext cx="1187450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Six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5" name="TextBox 4">
            <a:extLst>
              <a:ext uri="{FF2B5EF4-FFF2-40B4-BE49-F238E27FC236}">
                <a16:creationId xmlns:a16="http://schemas.microsoft.com/office/drawing/2014/main" id="{329E21D8-475A-1376-5143-597363E76339}"/>
              </a:ext>
            </a:extLst>
          </p:cNvPr>
          <p:cNvSpPr txBox="1"/>
          <p:nvPr/>
        </p:nvSpPr>
        <p:spPr>
          <a:xfrm>
            <a:off x="292100" y="680808"/>
            <a:ext cx="10617200" cy="5486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What new characters and components are being introduced in Lesson </a:t>
            </a:r>
            <a:r>
              <a:rPr lang="en-US" altLang="zh-TW" sz="2400" b="1" dirty="0">
                <a:solidFill>
                  <a:prstClr val="black"/>
                </a:solidFill>
                <a:latin typeface="Calibri" panose="020F0502020204030204"/>
                <a:ea typeface="新細明體" panose="02020500000000000000" pitchFamily="18" charset="-120"/>
              </a:rPr>
              <a:t>Six</a:t>
            </a: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受</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想</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行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識</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亦</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復</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如</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是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su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haeng</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yeok</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pu</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s-ES" altLang="ko-KR"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s-ES" altLang="ko-KR"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수상행식역부여시</a:t>
            </a:r>
            <a:r>
              <a:rPr kumimoji="0" lang="en-US" altLang="ko-KR"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feelings, perceptions, impulses, consciousness, also originally like this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是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諸</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法</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空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相</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ri</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ja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je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beop</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sang     </a:t>
            </a:r>
            <a:r>
              <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사리자시제법공상</a:t>
            </a:r>
            <a:r>
              <a:rPr kumimoji="0" lang="en-US" altLang="ko-KR"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Shariputra, this all dharmas emptiness marked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不 生 不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滅</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不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垢</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不 </a:t>
            </a:r>
            <a:r>
              <a:rPr kumimoji="0" lang="zh-CN" altLang="en-US" sz="4800" b="1" i="0" u="none" strike="noStrike" kern="1200" cap="none" spc="0" normalizeH="0" baseline="0" noProof="0" dirty="0">
                <a:ln>
                  <a:noFill/>
                </a:ln>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淨</a:t>
            </a:r>
            <a:r>
              <a:rPr kumimoji="0" lang="zh-CN" altLang="en-US"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4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bul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saeng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bul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myeol</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bul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jeong</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r>
              <a:rPr kumimoji="0" lang="ko-KR" altLang="en-US"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불생불멸불구부정</a:t>
            </a:r>
            <a:r>
              <a:rPr kumimoji="0" lang="en-US" altLang="ko-KR"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not born, not destroyed, not tainted, not pure</a:t>
            </a:r>
          </a:p>
        </p:txBody>
      </p:sp>
      <p:sp>
        <p:nvSpPr>
          <p:cNvPr id="12" name="Rectangle 11">
            <a:extLst>
              <a:ext uri="{FF2B5EF4-FFF2-40B4-BE49-F238E27FC236}">
                <a16:creationId xmlns:a16="http://schemas.microsoft.com/office/drawing/2014/main" id="{17814574-BF88-772D-3CC4-1210B2A6D32B}"/>
              </a:ext>
            </a:extLst>
          </p:cNvPr>
          <p:cNvSpPr/>
          <p:nvPr/>
        </p:nvSpPr>
        <p:spPr>
          <a:xfrm>
            <a:off x="7280401" y="1345100"/>
            <a:ext cx="4484880" cy="38486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2386B7C-D2F1-C219-9E75-BA35D2FE3EB6}"/>
              </a:ext>
            </a:extLst>
          </p:cNvPr>
          <p:cNvSpPr txBox="1"/>
          <p:nvPr/>
        </p:nvSpPr>
        <p:spPr>
          <a:xfrm>
            <a:off x="7280400" y="1469894"/>
            <a:ext cx="6096000" cy="3631700"/>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受</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su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수</a:t>
            </a:r>
            <a:r>
              <a:rPr lang="en-US" sz="1800" dirty="0">
                <a:effectLst/>
                <a:latin typeface="Calibri" panose="020F0502020204030204" pitchFamily="34" charset="0"/>
                <a:ea typeface="DengXian" panose="02010600030101010101" pitchFamily="2" charset="-122"/>
                <a:cs typeface="Times New Roman" panose="02020603050405020304" pitchFamily="18" charset="0"/>
              </a:rPr>
              <a:t>);  feeling; to receive</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想</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sang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상</a:t>
            </a:r>
            <a:r>
              <a:rPr lang="en-US" sz="1800" dirty="0">
                <a:effectLst/>
                <a:latin typeface="Calibri" panose="020F0502020204030204" pitchFamily="34" charset="0"/>
                <a:ea typeface="DengXian" panose="02010600030101010101" pitchFamily="2" charset="-122"/>
                <a:cs typeface="Times New Roman" panose="02020603050405020304" pitchFamily="18" charset="0"/>
              </a:rPr>
              <a:t>);  perception; to think</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識</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shik</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식</a:t>
            </a:r>
            <a:r>
              <a:rPr lang="en-US" sz="1800" dirty="0">
                <a:effectLst/>
                <a:latin typeface="Calibri" panose="020F0502020204030204" pitchFamily="34" charset="0"/>
                <a:ea typeface="DengXian" panose="02010600030101010101" pitchFamily="2" charset="-122"/>
                <a:cs typeface="Times New Roman" panose="02020603050405020304" pitchFamily="18" charset="0"/>
              </a:rPr>
              <a:t>);  consciousness; to know</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亦</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yeok</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역</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also; again</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復</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bu</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부</a:t>
            </a:r>
            <a:r>
              <a:rPr lang="en-US" sz="1800" dirty="0">
                <a:effectLst/>
                <a:latin typeface="Calibri" panose="020F0502020204030204" pitchFamily="34" charset="0"/>
                <a:ea typeface="DengXian" panose="02010600030101010101" pitchFamily="2" charset="-122"/>
                <a:cs typeface="Times New Roman" panose="02020603050405020304" pitchFamily="18" charset="0"/>
              </a:rPr>
              <a:t>);  to go and return; to return</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如</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yeo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여</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as; as if; such as</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諸</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je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제</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all</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法</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beop</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법</a:t>
            </a:r>
            <a:r>
              <a:rPr lang="en-US" sz="1800" dirty="0">
                <a:effectLst/>
                <a:latin typeface="Calibri" panose="020F0502020204030204" pitchFamily="34" charset="0"/>
                <a:ea typeface="DengXian" panose="02010600030101010101" pitchFamily="2" charset="-122"/>
                <a:cs typeface="Times New Roman" panose="02020603050405020304" pitchFamily="18" charset="0"/>
              </a:rPr>
              <a:t>);  dharma; thought</a:t>
            </a:r>
            <a:r>
              <a:rPr lang="en-US"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thing</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相</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sang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상</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600" dirty="0">
                <a:effectLst/>
                <a:latin typeface="Calibri" panose="020F0502020204030204" pitchFamily="34" charset="0"/>
                <a:ea typeface="DengXian" panose="02010600030101010101" pitchFamily="2" charset="-122"/>
                <a:cs typeface="Times New Roman" panose="02020603050405020304" pitchFamily="18" charset="0"/>
              </a:rPr>
              <a:t>to each other; see for oneself</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滅</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myeol</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멸</a:t>
            </a:r>
            <a:r>
              <a:rPr lang="en-US" sz="1800" dirty="0">
                <a:effectLst/>
                <a:latin typeface="Calibri" panose="020F0502020204030204" pitchFamily="34" charset="0"/>
                <a:ea typeface="DengXian" panose="02010600030101010101" pitchFamily="2" charset="-122"/>
                <a:cs typeface="Times New Roman" panose="02020603050405020304" pitchFamily="18" charset="0"/>
              </a:rPr>
              <a:t>);  extinguish; destroy</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垢</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gu</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구</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impure, tainted</a:t>
            </a:r>
          </a:p>
          <a:p>
            <a:pPr marL="342900" marR="0" lvl="0" indent="-342900">
              <a:lnSpc>
                <a:spcPct val="107000"/>
              </a:lnSpc>
              <a:spcBef>
                <a:spcPts val="0"/>
              </a:spcBef>
              <a:spcAft>
                <a:spcPts val="0"/>
              </a:spcAft>
              <a:buFont typeface="+mj-lt"/>
              <a:buAutoNum type="arabicParenR" startAt="151"/>
            </a:pP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淨</a:t>
            </a:r>
            <a:r>
              <a:rPr lang="en-US" altLang="zh-CN"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jeong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Malgun Gothic" panose="020B0503020000020004" pitchFamily="34" charset="-127"/>
                <a:ea typeface="Malgun Gothic" panose="020B0503020000020004" pitchFamily="34" charset="-127"/>
                <a:cs typeface="Batang" panose="02030600000101010101" pitchFamily="18" charset="-127"/>
              </a:rPr>
              <a:t>정</a:t>
            </a:r>
            <a:r>
              <a:rPr lang="en-US" sz="1800" dirty="0">
                <a:effectLst/>
                <a:latin typeface="Calibri" panose="020F0502020204030204" pitchFamily="34" charset="0"/>
                <a:ea typeface="DengXian" panose="02010600030101010101" pitchFamily="2" charset="-122"/>
                <a:cs typeface="Times New Roman" panose="02020603050405020304" pitchFamily="18" charset="0"/>
              </a:rPr>
              <a:t>);  pure</a:t>
            </a:r>
          </a:p>
        </p:txBody>
      </p:sp>
    </p:spTree>
    <p:extLst>
      <p:ext uri="{BB962C8B-B14F-4D97-AF65-F5344CB8AC3E}">
        <p14:creationId xmlns:p14="http://schemas.microsoft.com/office/powerpoint/2010/main" val="116088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961141-0BE3-E769-8899-8B15511105E9}"/>
              </a:ext>
            </a:extLst>
          </p:cNvPr>
          <p:cNvSpPr>
            <a:spLocks noGrp="1"/>
          </p:cNvSpPr>
          <p:nvPr>
            <p:ph type="ftr" sz="quarter" idx="11"/>
          </p:nvPr>
        </p:nvSpPr>
        <p:spPr/>
        <p:txBody>
          <a:bodyPr/>
          <a:lstStyle/>
          <a:p>
            <a:r>
              <a:rPr lang="en-US"/>
              <a:t>Xuanzang's Heart Sutra in Sino-Korean</a:t>
            </a:r>
          </a:p>
        </p:txBody>
      </p:sp>
      <p:sp>
        <p:nvSpPr>
          <p:cNvPr id="3" name="TextBox 2">
            <a:extLst>
              <a:ext uri="{FF2B5EF4-FFF2-40B4-BE49-F238E27FC236}">
                <a16:creationId xmlns:a16="http://schemas.microsoft.com/office/drawing/2014/main" id="{BD3FE841-9C32-B37E-698B-DC4CA844E6DC}"/>
              </a:ext>
            </a:extLst>
          </p:cNvPr>
          <p:cNvSpPr txBox="1"/>
          <p:nvPr/>
        </p:nvSpPr>
        <p:spPr>
          <a:xfrm>
            <a:off x="341376" y="755904"/>
            <a:ext cx="6803136" cy="5816977"/>
          </a:xfrm>
          <a:prstGeom prst="rect">
            <a:avLst/>
          </a:prstGeom>
          <a:noFill/>
        </p:spPr>
        <p:txBody>
          <a:bodyPr wrap="square" rtlCol="0">
            <a:spAutoFit/>
          </a:bodyPr>
          <a:lstStyle/>
          <a:p>
            <a:r>
              <a:rPr lang="en-US" dirty="0"/>
              <a:t>The twelve new characters also introduce </a:t>
            </a:r>
            <a:r>
              <a:rPr lang="en-US" sz="2400" b="1" dirty="0"/>
              <a:t>15 new components</a:t>
            </a:r>
            <a:r>
              <a:rPr lang="en-US" dirty="0"/>
              <a:t>. And we'll also add three more characters to bring the total up to 30.</a:t>
            </a:r>
          </a:p>
          <a:p>
            <a:endParaRPr lang="en-US" dirty="0"/>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受 </a:t>
            </a:r>
            <a:r>
              <a:rPr lang="en-US" altLang="zh-TW"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爫</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冖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又</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想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木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目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心</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識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言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戠</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戠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音</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戈</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戈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弋</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丿</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亦</a:t>
            </a: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復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彳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复</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复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𠂉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日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夂</a:t>
            </a:r>
            <a:endParaRPr lang="zh-TW" altLang="en-US" sz="2400" b="1" dirty="0">
              <a:highlight>
                <a:srgbClr val="FFFF00"/>
              </a:highlight>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如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女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口</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諸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言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者</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者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耂</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日</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法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氵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去</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去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土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厶</a:t>
            </a:r>
            <a:endParaRPr lang="zh-TW" altLang="en-US" sz="2400" b="1" dirty="0">
              <a:highlight>
                <a:srgbClr val="FFFF00"/>
              </a:highlight>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相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木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目</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滅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氵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烕</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烕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戌</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火</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戌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戈</a:t>
            </a:r>
            <a:r>
              <a:rPr lang="en-US" altLang="zh-CN" sz="2400" b="1" dirty="0">
                <a:latin typeface="DengXian" panose="02010600030101010101" pitchFamily="2" charset="-122"/>
                <a:ea typeface="DengXian" panose="02010600030101010101" pitchFamily="2" charset="-122"/>
              </a:rPr>
              <a:t>+</a:t>
            </a:r>
            <a:r>
              <a:rPr lang="zh-CN" altLang="en-US" sz="2400" b="1" dirty="0">
                <a:latin typeface="DengXian" panose="02010600030101010101" pitchFamily="2" charset="-122"/>
                <a:ea typeface="DengXian" panose="02010600030101010101" pitchFamily="2" charset="-122"/>
              </a:rPr>
              <a:t>丿</a:t>
            </a:r>
            <a:r>
              <a:rPr lang="en-US" altLang="zh-CN" sz="2400" b="1" dirty="0">
                <a:latin typeface="DengXian" panose="02010600030101010101" pitchFamily="2" charset="-122"/>
                <a:ea typeface="DengXian" panose="02010600030101010101" pitchFamily="2" charset="-122"/>
              </a:rPr>
              <a:t>+</a:t>
            </a:r>
            <a:r>
              <a:rPr lang="zh-CN" altLang="en-US" sz="2400" b="1" dirty="0">
                <a:latin typeface="DengXian" panose="02010600030101010101" pitchFamily="2" charset="-122"/>
                <a:ea typeface="DengXian" panose="02010600030101010101" pitchFamily="2" charset="-122"/>
              </a:rPr>
              <a:t>一</a:t>
            </a:r>
            <a:endParaRPr lang="zh-TW" altLang="en-US" sz="2400" b="1" dirty="0">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垢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土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后</a:t>
            </a:r>
            <a:endParaRPr lang="zh-TW" altLang="en-US" sz="2400" b="1" dirty="0">
              <a:highlight>
                <a:srgbClr val="FFFF00"/>
              </a:highlight>
              <a:latin typeface="DengXian" panose="02010600030101010101" pitchFamily="2" charset="-122"/>
              <a:ea typeface="DengXian" panose="02010600030101010101" pitchFamily="2" charset="-122"/>
            </a:endParaRPr>
          </a:p>
          <a:p>
            <a:pPr marL="457200" indent="-457200">
              <a:buFont typeface="+mj-lt"/>
              <a:buAutoNum type="arabicParenR" startAt="151"/>
            </a:pPr>
            <a:r>
              <a:rPr lang="zh-TW" altLang="en-US" sz="2400" b="1" dirty="0">
                <a:latin typeface="DengXian" panose="02010600030101010101" pitchFamily="2" charset="-122"/>
                <a:ea typeface="DengXian" panose="02010600030101010101" pitchFamily="2" charset="-122"/>
              </a:rPr>
              <a:t> 淨 </a:t>
            </a:r>
            <a:r>
              <a:rPr lang="en-US" altLang="zh-TW"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氵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爭</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爭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爫 </a:t>
            </a:r>
            <a:r>
              <a:rPr lang="en-US" altLang="zh-CN" sz="2400" b="1" dirty="0">
                <a:latin typeface="DengXian" panose="02010600030101010101" pitchFamily="2" charset="-122"/>
                <a:ea typeface="DengXian" panose="02010600030101010101" pitchFamily="2" charset="-122"/>
              </a:rPr>
              <a:t>+ </a:t>
            </a:r>
            <a:r>
              <a:rPr lang="zh-CN" altLang="en-US" sz="2400" b="1" dirty="0">
                <a:highlight>
                  <a:srgbClr val="FFFF00"/>
                </a:highlight>
                <a:latin typeface="DengXian" panose="02010600030101010101" pitchFamily="2" charset="-122"/>
                <a:ea typeface="DengXian" panose="02010600030101010101" pitchFamily="2" charset="-122"/>
              </a:rPr>
              <a:t>彐</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 </a:t>
            </a:r>
            <a:r>
              <a:rPr lang="zh-CN" altLang="en-US" sz="2400" b="1" dirty="0">
                <a:latin typeface="DengXian" panose="02010600030101010101" pitchFamily="2" charset="-122"/>
                <a:ea typeface="DengXian" panose="02010600030101010101" pitchFamily="2" charset="-122"/>
              </a:rPr>
              <a:t>亅</a:t>
            </a:r>
            <a:endParaRPr lang="en-US" altLang="zh-CN" sz="2400" b="1" dirty="0">
              <a:latin typeface="DengXian" panose="02010600030101010101" pitchFamily="2" charset="-122"/>
              <a:ea typeface="DengXian" panose="02010600030101010101" pitchFamily="2" charset="-122"/>
            </a:endParaRPr>
          </a:p>
          <a:p>
            <a:endParaRPr lang="en-US" sz="2400" b="1" dirty="0">
              <a:latin typeface="DengXian" panose="02010600030101010101" pitchFamily="2" charset="-122"/>
              <a:ea typeface="DengXian" panose="02010600030101010101" pitchFamily="2" charset="-122"/>
            </a:endParaRPr>
          </a:p>
        </p:txBody>
      </p:sp>
      <p:sp>
        <p:nvSpPr>
          <p:cNvPr id="4" name="TextBox 3">
            <a:extLst>
              <a:ext uri="{FF2B5EF4-FFF2-40B4-BE49-F238E27FC236}">
                <a16:creationId xmlns:a16="http://schemas.microsoft.com/office/drawing/2014/main" id="{ED924E2E-B35A-0C6E-69E9-BA5C165E3714}"/>
              </a:ext>
            </a:extLst>
          </p:cNvPr>
          <p:cNvSpPr txBox="1"/>
          <p:nvPr/>
        </p:nvSpPr>
        <p:spPr>
          <a:xfrm>
            <a:off x="7242048" y="1319492"/>
            <a:ext cx="4315968" cy="4524315"/>
          </a:xfrm>
          <a:prstGeom prst="rect">
            <a:avLst/>
          </a:prstGeom>
          <a:noFill/>
        </p:spPr>
        <p:txBody>
          <a:bodyPr wrap="square" rtlCol="0">
            <a:spAutoFit/>
          </a:bodyPr>
          <a:lstStyle/>
          <a:p>
            <a:r>
              <a:rPr lang="en-US" altLang="zh-CN" sz="1600" dirty="0"/>
              <a:t>163.  </a:t>
            </a:r>
            <a:r>
              <a:rPr lang="zh-CN" altLang="en-US" sz="1600" dirty="0"/>
              <a:t>爫  </a:t>
            </a:r>
            <a:r>
              <a:rPr lang="en-US" sz="1600" dirty="0"/>
              <a:t>jo (</a:t>
            </a:r>
            <a:r>
              <a:rPr lang="ko-KR" altLang="en-US" sz="1600" dirty="0"/>
              <a:t>조</a:t>
            </a:r>
            <a:r>
              <a:rPr lang="en-US" altLang="ko-KR" sz="1600" dirty="0"/>
              <a:t>);  </a:t>
            </a:r>
            <a:r>
              <a:rPr lang="en-US" sz="1400" dirty="0"/>
              <a:t>nail/claw; dispute/fight/contend</a:t>
            </a:r>
          </a:p>
          <a:p>
            <a:r>
              <a:rPr lang="en-US" sz="1600" dirty="0"/>
              <a:t>164.  </a:t>
            </a:r>
            <a:r>
              <a:rPr lang="zh-CN" altLang="en-US" sz="1600" dirty="0"/>
              <a:t>戠  </a:t>
            </a:r>
            <a:r>
              <a:rPr lang="en-US" sz="1600" dirty="0" err="1"/>
              <a:t>shi</a:t>
            </a:r>
            <a:r>
              <a:rPr lang="en-US" sz="1600" dirty="0"/>
              <a:t> (</a:t>
            </a:r>
            <a:r>
              <a:rPr lang="ko-KR" altLang="en-US" sz="1600" dirty="0"/>
              <a:t>시</a:t>
            </a:r>
            <a:r>
              <a:rPr lang="en-US" altLang="ko-KR" sz="1600" dirty="0"/>
              <a:t>);  </a:t>
            </a:r>
            <a:r>
              <a:rPr lang="en-US" sz="1400" dirty="0"/>
              <a:t>sword</a:t>
            </a:r>
          </a:p>
          <a:p>
            <a:r>
              <a:rPr lang="en-US" sz="1600" dirty="0"/>
              <a:t>165.  </a:t>
            </a:r>
            <a:r>
              <a:rPr lang="zh-CN" altLang="en-US" sz="1600" dirty="0"/>
              <a:t>音  </a:t>
            </a:r>
            <a:r>
              <a:rPr lang="en-US" sz="1600" dirty="0" err="1"/>
              <a:t>eum</a:t>
            </a:r>
            <a:r>
              <a:rPr lang="en-US" sz="1600" dirty="0"/>
              <a:t> (</a:t>
            </a:r>
            <a:r>
              <a:rPr lang="ko-KR" altLang="en-US" sz="1600" dirty="0"/>
              <a:t>음</a:t>
            </a:r>
            <a:r>
              <a:rPr lang="en-US" altLang="ko-KR" sz="1600" dirty="0"/>
              <a:t>);  </a:t>
            </a:r>
            <a:r>
              <a:rPr lang="en-US" sz="1400" dirty="0"/>
              <a:t>sound; noise; musical note</a:t>
            </a:r>
          </a:p>
          <a:p>
            <a:r>
              <a:rPr lang="en-US" sz="1600" dirty="0"/>
              <a:t>166.  </a:t>
            </a:r>
            <a:r>
              <a:rPr lang="zh-CN" altLang="en-US" sz="1600" dirty="0"/>
              <a:t>戈  </a:t>
            </a:r>
            <a:r>
              <a:rPr lang="en-US" sz="1600" dirty="0"/>
              <a:t>gwa (</a:t>
            </a:r>
            <a:r>
              <a:rPr lang="ko-KR" altLang="en-US" sz="1600" dirty="0"/>
              <a:t>과</a:t>
            </a:r>
            <a:r>
              <a:rPr lang="en-US" altLang="ko-KR" sz="1600" dirty="0"/>
              <a:t>);  </a:t>
            </a:r>
            <a:r>
              <a:rPr lang="en-US" sz="1400" dirty="0"/>
              <a:t>dagger-ax/halberd, spear</a:t>
            </a:r>
          </a:p>
          <a:p>
            <a:r>
              <a:rPr lang="en-US" sz="1600" dirty="0"/>
              <a:t>167.   </a:t>
            </a:r>
            <a:r>
              <a:rPr lang="zh-CN" altLang="en-US" sz="1600" dirty="0"/>
              <a:t>弋  </a:t>
            </a:r>
            <a:r>
              <a:rPr lang="en-US" sz="1600" dirty="0" err="1"/>
              <a:t>ik</a:t>
            </a:r>
            <a:r>
              <a:rPr lang="en-US" sz="1600" dirty="0"/>
              <a:t> (</a:t>
            </a:r>
            <a:r>
              <a:rPr lang="ko-KR" altLang="en-US" sz="1600" dirty="0"/>
              <a:t>익</a:t>
            </a:r>
            <a:r>
              <a:rPr lang="en-US" altLang="ko-KR" sz="1600" dirty="0"/>
              <a:t>);  </a:t>
            </a:r>
            <a:r>
              <a:rPr lang="en-US" sz="1400" dirty="0"/>
              <a:t>arrow attached to a string</a:t>
            </a:r>
          </a:p>
          <a:p>
            <a:r>
              <a:rPr lang="en-US" sz="1600" dirty="0"/>
              <a:t>168.  </a:t>
            </a:r>
            <a:r>
              <a:rPr lang="zh-CN" altLang="en-US" sz="1600" dirty="0"/>
              <a:t>复  </a:t>
            </a:r>
            <a:r>
              <a:rPr lang="en-US" sz="1600" dirty="0" err="1"/>
              <a:t>bok</a:t>
            </a:r>
            <a:r>
              <a:rPr lang="en-US" sz="1600" dirty="0"/>
              <a:t> (</a:t>
            </a:r>
            <a:r>
              <a:rPr lang="ko-KR" altLang="en-US" sz="1600" dirty="0"/>
              <a:t>복</a:t>
            </a:r>
            <a:r>
              <a:rPr lang="en-US" altLang="ko-KR" sz="1600" dirty="0"/>
              <a:t>);  </a:t>
            </a:r>
            <a:r>
              <a:rPr lang="en-US" sz="1400" dirty="0"/>
              <a:t>repeat; double; overlap</a:t>
            </a:r>
          </a:p>
          <a:p>
            <a:r>
              <a:rPr lang="en-US" sz="1600" dirty="0"/>
              <a:t>169.  </a:t>
            </a:r>
            <a:r>
              <a:rPr lang="zh-CN" altLang="en-US" sz="1600" dirty="0"/>
              <a:t>夂  </a:t>
            </a:r>
            <a:r>
              <a:rPr lang="en-US" sz="1600" dirty="0"/>
              <a:t>chi (</a:t>
            </a:r>
            <a:r>
              <a:rPr lang="ko-KR" altLang="en-US" sz="1600" dirty="0"/>
              <a:t>치</a:t>
            </a:r>
            <a:r>
              <a:rPr lang="en-US" altLang="ko-KR" sz="1600" dirty="0"/>
              <a:t>);  </a:t>
            </a:r>
            <a:r>
              <a:rPr lang="en-US" sz="1400" dirty="0"/>
              <a:t>to go; walk slowly</a:t>
            </a:r>
          </a:p>
          <a:p>
            <a:r>
              <a:rPr lang="en-US" sz="1600" dirty="0"/>
              <a:t>170.  </a:t>
            </a:r>
            <a:r>
              <a:rPr lang="zh-CN" altLang="en-US" sz="1600" dirty="0"/>
              <a:t>者  </a:t>
            </a:r>
            <a:r>
              <a:rPr lang="en-US" sz="1600" dirty="0"/>
              <a:t>ja (</a:t>
            </a:r>
            <a:r>
              <a:rPr lang="ko-KR" altLang="en-US" sz="1600" dirty="0"/>
              <a:t>자</a:t>
            </a:r>
            <a:r>
              <a:rPr lang="en-US" altLang="ko-KR" sz="1600" dirty="0"/>
              <a:t>);  </a:t>
            </a:r>
            <a:r>
              <a:rPr lang="en-US" altLang="ko-KR" sz="1400" dirty="0"/>
              <a:t>(this)</a:t>
            </a:r>
          </a:p>
          <a:p>
            <a:r>
              <a:rPr lang="en-US" sz="1600" dirty="0"/>
              <a:t>171.  </a:t>
            </a:r>
            <a:r>
              <a:rPr lang="zh-CN" altLang="en-US" sz="1600" dirty="0"/>
              <a:t>耂  </a:t>
            </a:r>
            <a:r>
              <a:rPr lang="en-US" sz="1600" dirty="0"/>
              <a:t>no (</a:t>
            </a:r>
            <a:r>
              <a:rPr lang="ko-KR" altLang="en-US" sz="1600" dirty="0"/>
              <a:t>노</a:t>
            </a:r>
            <a:r>
              <a:rPr lang="en-US" altLang="ko-KR" sz="1600" dirty="0"/>
              <a:t>);  </a:t>
            </a:r>
            <a:r>
              <a:rPr lang="en-US" sz="1400" dirty="0"/>
              <a:t>old</a:t>
            </a:r>
          </a:p>
          <a:p>
            <a:r>
              <a:rPr lang="en-US" sz="1600" dirty="0"/>
              <a:t>172.  </a:t>
            </a:r>
            <a:r>
              <a:rPr lang="zh-CN" altLang="en-US" sz="1600" dirty="0"/>
              <a:t>去  </a:t>
            </a:r>
            <a:r>
              <a:rPr lang="en-US" sz="1600" dirty="0"/>
              <a:t>geo (</a:t>
            </a:r>
            <a:r>
              <a:rPr lang="ko-KR" altLang="en-US" sz="1600" dirty="0"/>
              <a:t>거</a:t>
            </a:r>
            <a:r>
              <a:rPr lang="en-US" altLang="ko-KR" sz="1600" dirty="0"/>
              <a:t>);  </a:t>
            </a:r>
            <a:r>
              <a:rPr lang="en-US" sz="1400" dirty="0"/>
              <a:t>to go; to go to (a place)</a:t>
            </a:r>
          </a:p>
          <a:p>
            <a:r>
              <a:rPr lang="en-US" sz="1600" dirty="0"/>
              <a:t>173.  </a:t>
            </a:r>
            <a:r>
              <a:rPr lang="zh-CN" altLang="en-US" sz="1600" dirty="0"/>
              <a:t>烕  </a:t>
            </a:r>
            <a:r>
              <a:rPr lang="en-US" sz="1600" dirty="0" err="1"/>
              <a:t>myeol</a:t>
            </a:r>
            <a:r>
              <a:rPr lang="en-US" sz="1600" dirty="0"/>
              <a:t> (</a:t>
            </a:r>
            <a:r>
              <a:rPr lang="ko-KR" altLang="en-US" sz="1600" dirty="0"/>
              <a:t>멸</a:t>
            </a:r>
            <a:r>
              <a:rPr lang="en-US" altLang="ko-KR" sz="1600" dirty="0"/>
              <a:t>); </a:t>
            </a:r>
            <a:r>
              <a:rPr lang="en-US" altLang="ko-KR" sz="1400" dirty="0"/>
              <a:t> </a:t>
            </a:r>
            <a:r>
              <a:rPr lang="en-US" sz="1400" dirty="0"/>
              <a:t>extinguish; destroy</a:t>
            </a:r>
          </a:p>
          <a:p>
            <a:r>
              <a:rPr lang="en-US" sz="1600" dirty="0"/>
              <a:t>174.  </a:t>
            </a:r>
            <a:r>
              <a:rPr lang="zh-CN" altLang="en-US" sz="1600" dirty="0"/>
              <a:t>戌  </a:t>
            </a:r>
            <a:r>
              <a:rPr lang="en-US" sz="1600" dirty="0" err="1"/>
              <a:t>sul</a:t>
            </a:r>
            <a:r>
              <a:rPr lang="en-US" sz="1600" dirty="0"/>
              <a:t> (</a:t>
            </a:r>
            <a:r>
              <a:rPr lang="ko-KR" altLang="en-US" sz="1600" dirty="0"/>
              <a:t>술</a:t>
            </a:r>
            <a:r>
              <a:rPr lang="en-US" altLang="ko-KR" sz="1600" dirty="0"/>
              <a:t>);  </a:t>
            </a:r>
            <a:r>
              <a:rPr lang="en-US" sz="1400" dirty="0"/>
              <a:t>dog (zodiac); eleventh of the </a:t>
            </a:r>
            <a:r>
              <a:rPr lang="en-US" sz="1400" dirty="0" err="1"/>
              <a:t>twel</a:t>
            </a:r>
            <a:endParaRPr lang="en-US" sz="1400" dirty="0"/>
          </a:p>
          <a:p>
            <a:r>
              <a:rPr lang="en-US" sz="1600" dirty="0"/>
              <a:t>175.  </a:t>
            </a:r>
            <a:r>
              <a:rPr lang="zh-CN" altLang="en-US" sz="1600" dirty="0"/>
              <a:t>后  </a:t>
            </a:r>
            <a:r>
              <a:rPr lang="en-US" sz="1600" dirty="0"/>
              <a:t>hu (</a:t>
            </a:r>
            <a:r>
              <a:rPr lang="ko-KR" altLang="en-US" sz="1600" dirty="0"/>
              <a:t>후</a:t>
            </a:r>
            <a:r>
              <a:rPr lang="en-US" altLang="ko-KR" sz="1600" dirty="0"/>
              <a:t>);  </a:t>
            </a:r>
            <a:r>
              <a:rPr lang="en-US" sz="1400" dirty="0"/>
              <a:t>ruler; king; emperor</a:t>
            </a:r>
          </a:p>
          <a:p>
            <a:r>
              <a:rPr lang="en-US" sz="1600" dirty="0"/>
              <a:t>176.  </a:t>
            </a:r>
            <a:r>
              <a:rPr lang="zh-CN" altLang="en-US" sz="1600" dirty="0"/>
              <a:t>爭  </a:t>
            </a:r>
            <a:r>
              <a:rPr lang="en-US" sz="1600" dirty="0" err="1"/>
              <a:t>jaeng</a:t>
            </a:r>
            <a:r>
              <a:rPr lang="en-US" sz="1600" dirty="0"/>
              <a:t> (</a:t>
            </a:r>
            <a:r>
              <a:rPr lang="ko-KR" altLang="en-US" sz="1600" dirty="0"/>
              <a:t>쟁</a:t>
            </a:r>
            <a:r>
              <a:rPr lang="en-US" altLang="ko-KR" sz="1600" dirty="0"/>
              <a:t>);  </a:t>
            </a:r>
            <a:r>
              <a:rPr lang="en-US" sz="1400" dirty="0"/>
              <a:t>fight; contend; strive</a:t>
            </a:r>
          </a:p>
          <a:p>
            <a:r>
              <a:rPr lang="en-US" sz="1600" dirty="0"/>
              <a:t>177.  </a:t>
            </a:r>
            <a:r>
              <a:rPr lang="zh-CN" altLang="en-US" sz="1600" dirty="0"/>
              <a:t>彐  </a:t>
            </a:r>
            <a:r>
              <a:rPr lang="en-US" sz="1600" dirty="0" err="1"/>
              <a:t>gye</a:t>
            </a:r>
            <a:r>
              <a:rPr lang="en-US" sz="1600" dirty="0"/>
              <a:t> (</a:t>
            </a:r>
            <a:r>
              <a:rPr lang="ko-KR" altLang="en-US" sz="1600" dirty="0"/>
              <a:t>계</a:t>
            </a:r>
            <a:r>
              <a:rPr lang="en-US" altLang="ko-KR" sz="1600" dirty="0"/>
              <a:t>);  </a:t>
            </a:r>
            <a:r>
              <a:rPr lang="en-US" sz="1400" dirty="0" err="1"/>
              <a:t>snout;pig-head;pig-snout</a:t>
            </a:r>
            <a:endParaRPr lang="en-US" sz="1400" dirty="0"/>
          </a:p>
          <a:p>
            <a:r>
              <a:rPr lang="en-US" sz="1600" dirty="0"/>
              <a:t>178.  </a:t>
            </a:r>
            <a:r>
              <a:rPr lang="zh-CN" altLang="en-US" sz="1600" dirty="0"/>
              <a:t>今  </a:t>
            </a:r>
            <a:r>
              <a:rPr lang="en-US" sz="1600" dirty="0" err="1"/>
              <a:t>geum</a:t>
            </a:r>
            <a:r>
              <a:rPr lang="en-US" sz="1600" dirty="0"/>
              <a:t> (</a:t>
            </a:r>
            <a:r>
              <a:rPr lang="ko-KR" altLang="en-US" sz="1600" dirty="0"/>
              <a:t>금</a:t>
            </a:r>
            <a:r>
              <a:rPr lang="en-US" altLang="ko-KR" sz="1600" dirty="0"/>
              <a:t>);  </a:t>
            </a:r>
            <a:r>
              <a:rPr lang="en-US" sz="1400" dirty="0"/>
              <a:t>now; at present; this</a:t>
            </a:r>
          </a:p>
          <a:p>
            <a:r>
              <a:rPr lang="en-US" sz="1600" dirty="0"/>
              <a:t>179.  </a:t>
            </a:r>
            <a:r>
              <a:rPr lang="zh-CN" altLang="en-US" sz="1600" dirty="0"/>
              <a:t>从  </a:t>
            </a:r>
            <a:r>
              <a:rPr lang="en-US" sz="1600" dirty="0" err="1"/>
              <a:t>jong</a:t>
            </a:r>
            <a:r>
              <a:rPr lang="en-US" sz="1600" dirty="0"/>
              <a:t> (</a:t>
            </a:r>
            <a:r>
              <a:rPr lang="ko-KR" altLang="en-US" sz="1600" dirty="0"/>
              <a:t>종</a:t>
            </a:r>
            <a:r>
              <a:rPr lang="en-US" altLang="ko-KR" sz="1600" dirty="0"/>
              <a:t>);  </a:t>
            </a:r>
            <a:r>
              <a:rPr lang="en-US" sz="1400" dirty="0"/>
              <a:t>follow; from</a:t>
            </a:r>
          </a:p>
          <a:p>
            <a:r>
              <a:rPr lang="en-US" sz="1600" dirty="0"/>
              <a:t>180.  </a:t>
            </a:r>
            <a:r>
              <a:rPr lang="zh-CN" altLang="en-US" sz="1600" dirty="0"/>
              <a:t>坐  </a:t>
            </a:r>
            <a:r>
              <a:rPr lang="en-US" sz="1600" dirty="0" err="1"/>
              <a:t>jwa</a:t>
            </a:r>
            <a:r>
              <a:rPr lang="en-US" sz="1600" dirty="0"/>
              <a:t> (</a:t>
            </a:r>
            <a:r>
              <a:rPr lang="ko-KR" altLang="en-US" sz="1600" dirty="0"/>
              <a:t>좌</a:t>
            </a:r>
            <a:r>
              <a:rPr lang="en-US" altLang="ko-KR" sz="1600" dirty="0"/>
              <a:t>);  </a:t>
            </a:r>
            <a:r>
              <a:rPr lang="en-US" sz="1400" dirty="0"/>
              <a:t>to sit; to take a seat; to take (a</a:t>
            </a:r>
          </a:p>
        </p:txBody>
      </p:sp>
      <p:sp>
        <p:nvSpPr>
          <p:cNvPr id="6" name="TextBox 5">
            <a:extLst>
              <a:ext uri="{FF2B5EF4-FFF2-40B4-BE49-F238E27FC236}">
                <a16:creationId xmlns:a16="http://schemas.microsoft.com/office/drawing/2014/main" id="{13C90E71-EAD3-2356-F24D-8F0FC9C40BB8}"/>
              </a:ext>
            </a:extLst>
          </p:cNvPr>
          <p:cNvSpPr txBox="1"/>
          <p:nvPr/>
        </p:nvSpPr>
        <p:spPr>
          <a:xfrm>
            <a:off x="182880" y="98672"/>
            <a:ext cx="1182624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Six)</a:t>
            </a:r>
          </a:p>
        </p:txBody>
      </p:sp>
      <p:sp>
        <p:nvSpPr>
          <p:cNvPr id="7" name="Rectangle 6">
            <a:extLst>
              <a:ext uri="{FF2B5EF4-FFF2-40B4-BE49-F238E27FC236}">
                <a16:creationId xmlns:a16="http://schemas.microsoft.com/office/drawing/2014/main" id="{1BC247BB-61F9-35FE-9604-A823DE0F3C69}"/>
              </a:ext>
            </a:extLst>
          </p:cNvPr>
          <p:cNvSpPr/>
          <p:nvPr/>
        </p:nvSpPr>
        <p:spPr>
          <a:xfrm>
            <a:off x="7144512" y="1009816"/>
            <a:ext cx="4535954" cy="50922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74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9250F5-6A5F-DC2F-B36C-45B6C772C944}"/>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877A7D17-38B0-5522-3BEA-87AC3E943BE5}"/>
              </a:ext>
            </a:extLst>
          </p:cNvPr>
          <p:cNvSpPr txBox="1"/>
          <p:nvPr/>
        </p:nvSpPr>
        <p:spPr>
          <a:xfrm>
            <a:off x="870801" y="876693"/>
            <a:ext cx="11072960" cy="3724096"/>
          </a:xfrm>
          <a:prstGeom prst="rect">
            <a:avLst/>
          </a:prstGeom>
          <a:noFill/>
        </p:spPr>
        <p:txBody>
          <a:bodyPr wrap="square">
            <a:spAutoFit/>
          </a:bodyPr>
          <a:lstStyle/>
          <a:p>
            <a:pPr>
              <a:spcAft>
                <a:spcPts val="2000"/>
              </a:spcAft>
            </a:pPr>
            <a:r>
              <a:rPr lang="zh-CN" altLang="en-US" sz="5400" b="1" dirty="0">
                <a:latin typeface="+mn-ea"/>
              </a:rPr>
              <a:t>    受           想                  識</a:t>
            </a:r>
            <a:endParaRPr lang="en-US" altLang="zh-CN" sz="5400" b="1" dirty="0">
              <a:latin typeface="+mn-ea"/>
            </a:endParaRPr>
          </a:p>
          <a:p>
            <a:pPr>
              <a:spcAft>
                <a:spcPts val="2000"/>
              </a:spcAft>
            </a:pPr>
            <a:r>
              <a:rPr lang="zh-TW" altLang="en-US" sz="4400" b="1" dirty="0">
                <a:latin typeface="DengXian" panose="02010600030101010101" pitchFamily="2" charset="-122"/>
                <a:ea typeface="DengXian" panose="02010600030101010101" pitchFamily="2" charset="-122"/>
              </a:rPr>
              <a:t>爫  冖  又   木  目  心        言             戠</a:t>
            </a:r>
          </a:p>
          <a:p>
            <a:pPr>
              <a:spcAft>
                <a:spcPts val="2000"/>
              </a:spcAft>
            </a:pPr>
            <a:r>
              <a:rPr lang="en-US" altLang="zh-TW" sz="4400" b="1" dirty="0">
                <a:latin typeface="+mn-ea"/>
                <a:ea typeface="DengXian" panose="02010600030101010101" pitchFamily="2" charset="-122"/>
              </a:rPr>
              <a:t>                      </a:t>
            </a:r>
            <a:r>
              <a:rPr lang="zh-CN" altLang="en-US" sz="4400" b="1" dirty="0">
                <a:latin typeface="+mn-ea"/>
                <a:ea typeface="DengXian" panose="02010600030101010101" pitchFamily="2" charset="-122"/>
              </a:rPr>
              <a:t>囗 二</a:t>
            </a:r>
            <a:r>
              <a:rPr lang="en-US" altLang="zh-TW" sz="4400" b="1" dirty="0">
                <a:latin typeface="+mn-ea"/>
                <a:ea typeface="DengXian" panose="02010600030101010101" pitchFamily="2" charset="-122"/>
              </a:rPr>
              <a:t>        </a:t>
            </a:r>
            <a:r>
              <a:rPr lang="zh-CN" altLang="en-US" sz="4400" b="1" dirty="0">
                <a:latin typeface="+mn-ea"/>
                <a:ea typeface="DengXian" panose="02010600030101010101" pitchFamily="2" charset="-122"/>
              </a:rPr>
              <a:t>亠 二 口</a:t>
            </a:r>
            <a:r>
              <a:rPr lang="en-US" altLang="zh-TW" sz="4400" b="1" dirty="0">
                <a:latin typeface="+mn-ea"/>
                <a:ea typeface="DengXian" panose="02010600030101010101" pitchFamily="2" charset="-122"/>
              </a:rPr>
              <a:t>     </a:t>
            </a:r>
            <a:r>
              <a:rPr lang="zh-TW" altLang="en-US" sz="4400" b="1" dirty="0">
                <a:latin typeface="DengXian" panose="02010600030101010101" pitchFamily="2" charset="-122"/>
                <a:ea typeface="DengXian" panose="02010600030101010101" pitchFamily="2" charset="-122"/>
              </a:rPr>
              <a:t>音  戈</a:t>
            </a:r>
            <a:r>
              <a:rPr lang="en-US" altLang="zh-TW" sz="4400" b="1" dirty="0">
                <a:latin typeface="DengXian" panose="02010600030101010101" pitchFamily="2" charset="-122"/>
                <a:ea typeface="DengXian" panose="02010600030101010101" pitchFamily="2" charset="-122"/>
              </a:rPr>
              <a:t>    </a:t>
            </a:r>
          </a:p>
          <a:p>
            <a:pPr>
              <a:spcAft>
                <a:spcPts val="2000"/>
              </a:spcAft>
            </a:pPr>
            <a:r>
              <a:rPr lang="en-US" altLang="zh-TW"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立 日   </a:t>
            </a:r>
            <a:r>
              <a:rPr lang="zh-TW" altLang="en-US" sz="4400" b="1" dirty="0">
                <a:latin typeface="DengXian" panose="02010600030101010101" pitchFamily="2" charset="-122"/>
                <a:ea typeface="DengXian" panose="02010600030101010101" pitchFamily="2" charset="-122"/>
              </a:rPr>
              <a:t>弋  丿</a:t>
            </a:r>
          </a:p>
        </p:txBody>
      </p:sp>
      <p:sp>
        <p:nvSpPr>
          <p:cNvPr id="5" name="TextBox 4">
            <a:extLst>
              <a:ext uri="{FF2B5EF4-FFF2-40B4-BE49-F238E27FC236}">
                <a16:creationId xmlns:a16="http://schemas.microsoft.com/office/drawing/2014/main" id="{BCF4C603-E43A-284F-46A4-1436F4C63B1B}"/>
              </a:ext>
            </a:extLst>
          </p:cNvPr>
          <p:cNvSpPr txBox="1"/>
          <p:nvPr/>
        </p:nvSpPr>
        <p:spPr>
          <a:xfrm>
            <a:off x="377071" y="4081806"/>
            <a:ext cx="8182467" cy="2396787"/>
          </a:xfrm>
          <a:prstGeom prst="rect">
            <a:avLst/>
          </a:prstGeom>
          <a:noFill/>
        </p:spPr>
        <p:txBody>
          <a:bodyPr wrap="square" numCol="3" spcCol="91440" rtlCol="0">
            <a:spAutoFit/>
          </a:bodyPr>
          <a:lstStyle/>
          <a:p>
            <a:r>
              <a:rPr lang="zh-CN" altLang="en-US" b="1" dirty="0">
                <a:highlight>
                  <a:srgbClr val="FFFF00"/>
                </a:highlight>
              </a:rPr>
              <a:t>受</a:t>
            </a:r>
            <a:r>
              <a:rPr lang="zh-CN" altLang="en-US" dirty="0"/>
              <a:t>  </a:t>
            </a:r>
            <a:r>
              <a:rPr lang="en-US" altLang="zh-CN" dirty="0"/>
              <a:t>su (</a:t>
            </a:r>
            <a:r>
              <a:rPr lang="ko-KR" altLang="en-US" dirty="0"/>
              <a:t>수</a:t>
            </a:r>
            <a:r>
              <a:rPr lang="en-US" altLang="ko-KR" dirty="0"/>
              <a:t>); feeling</a:t>
            </a:r>
          </a:p>
          <a:p>
            <a:r>
              <a:rPr lang="zh-CN" altLang="en-US" b="1" dirty="0">
                <a:highlight>
                  <a:srgbClr val="FFFF00"/>
                </a:highlight>
              </a:rPr>
              <a:t>爫</a:t>
            </a:r>
            <a:r>
              <a:rPr lang="zh-CN" altLang="en-US" dirty="0"/>
              <a:t>  </a:t>
            </a:r>
            <a:r>
              <a:rPr lang="en-US" dirty="0"/>
              <a:t>jo (</a:t>
            </a:r>
            <a:r>
              <a:rPr lang="ko-KR" altLang="en-US" dirty="0"/>
              <a:t>조</a:t>
            </a:r>
            <a:r>
              <a:rPr lang="en-US" altLang="ko-KR" dirty="0"/>
              <a:t>);  </a:t>
            </a:r>
            <a:r>
              <a:rPr lang="en-US" dirty="0"/>
              <a:t>nail/claw</a:t>
            </a:r>
          </a:p>
          <a:p>
            <a:r>
              <a:rPr lang="zh-TW" altLang="en-US" b="1" dirty="0">
                <a:latin typeface="DengXian" panose="02010600030101010101" pitchFamily="2" charset="-122"/>
                <a:ea typeface="DengXian" panose="02010600030101010101" pitchFamily="2" charset="-122"/>
              </a:rPr>
              <a:t>冖</a:t>
            </a:r>
            <a:r>
              <a:rPr lang="en-US" altLang="zh-TW" b="1" dirty="0">
                <a:latin typeface="DengXian" panose="02010600030101010101" pitchFamily="2" charset="-122"/>
                <a:ea typeface="DengXian" panose="02010600030101010101" pitchFamily="2" charset="-122"/>
              </a:rPr>
              <a:t> </a:t>
            </a:r>
            <a:r>
              <a:rPr lang="en-US" altLang="zh-TW" dirty="0">
                <a:ea typeface="DengXian" panose="02010600030101010101" pitchFamily="2" charset="-122"/>
              </a:rPr>
              <a:t>myeok (</a:t>
            </a:r>
            <a:r>
              <a:rPr lang="ko-KR" altLang="en-US" dirty="0">
                <a:latin typeface="+mj-ea"/>
                <a:ea typeface="+mj-ea"/>
              </a:rPr>
              <a:t>멱</a:t>
            </a:r>
            <a:r>
              <a:rPr lang="en-US" altLang="ko-KR" dirty="0">
                <a:ea typeface="DengXian" panose="02010600030101010101" pitchFamily="2" charset="-122"/>
              </a:rPr>
              <a:t>); cover</a:t>
            </a:r>
          </a:p>
          <a:p>
            <a:r>
              <a:rPr lang="zh-CN" altLang="en-US" dirty="0">
                <a:ea typeface="DengXian" panose="02010600030101010101" pitchFamily="2" charset="-122"/>
              </a:rPr>
              <a:t>又  </a:t>
            </a:r>
            <a:r>
              <a:rPr lang="en-US" altLang="ko-KR" dirty="0">
                <a:ea typeface="DengXian" panose="02010600030101010101" pitchFamily="2" charset="-122"/>
              </a:rPr>
              <a:t>u (</a:t>
            </a:r>
            <a:r>
              <a:rPr lang="ko-KR" altLang="en-US" dirty="0">
                <a:latin typeface="+mj-ea"/>
                <a:ea typeface="+mj-ea"/>
              </a:rPr>
              <a:t>우</a:t>
            </a:r>
            <a:r>
              <a:rPr lang="en-US" altLang="ko-KR" dirty="0">
                <a:ea typeface="DengXian" panose="02010600030101010101" pitchFamily="2" charset="-122"/>
              </a:rPr>
              <a:t>);  again</a:t>
            </a:r>
          </a:p>
          <a:p>
            <a:r>
              <a:rPr lang="zh-CN" altLang="en-US" b="1" dirty="0">
                <a:highlight>
                  <a:srgbClr val="FFFF00"/>
                </a:highlight>
                <a:ea typeface="DengXian" panose="02010600030101010101" pitchFamily="2" charset="-122"/>
              </a:rPr>
              <a:t>想</a:t>
            </a:r>
            <a:r>
              <a:rPr lang="zh-CN" altLang="en-US" dirty="0">
                <a:ea typeface="DengXian" panose="02010600030101010101" pitchFamily="2" charset="-122"/>
              </a:rPr>
              <a:t>  </a:t>
            </a:r>
            <a:r>
              <a:rPr lang="en-US" altLang="ko-KR" dirty="0">
                <a:ea typeface="DengXian" panose="02010600030101010101" pitchFamily="2" charset="-122"/>
              </a:rPr>
              <a:t>sang (</a:t>
            </a:r>
            <a:r>
              <a:rPr lang="ko-KR" altLang="en-US" dirty="0">
                <a:latin typeface="+mj-ea"/>
                <a:ea typeface="+mj-ea"/>
              </a:rPr>
              <a:t>상</a:t>
            </a:r>
            <a:r>
              <a:rPr lang="en-US" altLang="ko-KR" dirty="0">
                <a:ea typeface="DengXian" panose="02010600030101010101" pitchFamily="2" charset="-122"/>
              </a:rPr>
              <a:t>); perception</a:t>
            </a:r>
          </a:p>
          <a:p>
            <a:r>
              <a:rPr lang="zh-CN" altLang="en-US" dirty="0">
                <a:ea typeface="DengXian" panose="02010600030101010101" pitchFamily="2" charset="-122"/>
              </a:rPr>
              <a:t>木  </a:t>
            </a:r>
            <a:r>
              <a:rPr lang="en-US" altLang="ko-KR" dirty="0">
                <a:ea typeface="DengXian" panose="02010600030101010101" pitchFamily="2" charset="-122"/>
              </a:rPr>
              <a:t>mog (</a:t>
            </a:r>
            <a:r>
              <a:rPr lang="ko-KR" altLang="en-US" dirty="0">
                <a:latin typeface="+mj-ea"/>
                <a:ea typeface="+mj-ea"/>
              </a:rPr>
              <a:t>목</a:t>
            </a:r>
            <a:r>
              <a:rPr lang="en-US" altLang="ko-KR" dirty="0">
                <a:ea typeface="DengXian" panose="02010600030101010101" pitchFamily="2" charset="-122"/>
              </a:rPr>
              <a:t>);  tree</a:t>
            </a:r>
          </a:p>
          <a:p>
            <a:r>
              <a:rPr lang="zh-CN" altLang="en-US" dirty="0">
                <a:ea typeface="DengXian" panose="02010600030101010101" pitchFamily="2" charset="-122"/>
              </a:rPr>
              <a:t>目   </a:t>
            </a:r>
            <a:r>
              <a:rPr lang="en-US" altLang="ko-KR" dirty="0" err="1">
                <a:ea typeface="DengXian" panose="02010600030101010101" pitchFamily="2" charset="-122"/>
              </a:rPr>
              <a:t>mok</a:t>
            </a:r>
            <a:r>
              <a:rPr lang="en-US" altLang="ko-KR" dirty="0">
                <a:ea typeface="DengXian" panose="02010600030101010101" pitchFamily="2" charset="-122"/>
              </a:rPr>
              <a:t> (</a:t>
            </a:r>
            <a:r>
              <a:rPr lang="ko-KR" altLang="en-US" dirty="0">
                <a:latin typeface="+mj-ea"/>
                <a:ea typeface="+mj-ea"/>
              </a:rPr>
              <a:t>목</a:t>
            </a:r>
            <a:r>
              <a:rPr lang="en-US" altLang="ko-KR" dirty="0">
                <a:ea typeface="DengXian" panose="02010600030101010101" pitchFamily="2" charset="-122"/>
              </a:rPr>
              <a:t>);   eye</a:t>
            </a:r>
          </a:p>
          <a:p>
            <a:r>
              <a:rPr lang="zh-CN" altLang="en-US" dirty="0">
                <a:ea typeface="DengXian" panose="02010600030101010101" pitchFamily="2" charset="-122"/>
              </a:rPr>
              <a:t>心  </a:t>
            </a:r>
            <a:r>
              <a:rPr lang="en-US" altLang="ko-KR" dirty="0">
                <a:ea typeface="DengXian" panose="02010600030101010101" pitchFamily="2" charset="-122"/>
              </a:rPr>
              <a:t>shim (</a:t>
            </a:r>
            <a:r>
              <a:rPr lang="ko-KR" altLang="en-US" dirty="0">
                <a:latin typeface="+mj-ea"/>
                <a:ea typeface="+mj-ea"/>
              </a:rPr>
              <a:t>심</a:t>
            </a:r>
            <a:r>
              <a:rPr lang="en-US" altLang="ko-KR" dirty="0">
                <a:ea typeface="DengXian" panose="02010600030101010101" pitchFamily="2" charset="-122"/>
              </a:rPr>
              <a:t>);  heart/mind</a:t>
            </a:r>
          </a:p>
          <a:p>
            <a:r>
              <a:rPr lang="zh-CN" altLang="en-US" dirty="0">
                <a:ea typeface="DengXian" panose="02010600030101010101" pitchFamily="2" charset="-122"/>
              </a:rPr>
              <a:t>囗  </a:t>
            </a:r>
            <a:r>
              <a:rPr lang="en-US" altLang="ko-KR" dirty="0" err="1">
                <a:ea typeface="DengXian" panose="02010600030101010101" pitchFamily="2" charset="-122"/>
              </a:rPr>
              <a:t>wi</a:t>
            </a:r>
            <a:r>
              <a:rPr lang="en-US" altLang="ko-KR" dirty="0">
                <a:ea typeface="DengXian" panose="02010600030101010101" pitchFamily="2" charset="-122"/>
              </a:rPr>
              <a:t> (</a:t>
            </a:r>
            <a:r>
              <a:rPr lang="ko-KR" altLang="en-US" dirty="0">
                <a:latin typeface="+mj-ea"/>
                <a:ea typeface="+mj-ea"/>
              </a:rPr>
              <a:t>위</a:t>
            </a:r>
            <a:r>
              <a:rPr lang="en-US" altLang="ko-KR" dirty="0">
                <a:ea typeface="DengXian" panose="02010600030101010101" pitchFamily="2" charset="-122"/>
              </a:rPr>
              <a:t>);  enclosure</a:t>
            </a:r>
          </a:p>
          <a:p>
            <a:r>
              <a:rPr lang="zh-CN" altLang="en-US" dirty="0">
                <a:ea typeface="DengXian" panose="02010600030101010101" pitchFamily="2" charset="-122"/>
              </a:rPr>
              <a:t>二  </a:t>
            </a:r>
            <a:r>
              <a:rPr lang="en-US" altLang="ko-KR" dirty="0" err="1">
                <a:ea typeface="DengXian" panose="02010600030101010101" pitchFamily="2" charset="-122"/>
              </a:rPr>
              <a:t>i</a:t>
            </a:r>
            <a:r>
              <a:rPr lang="en-US" altLang="ko-KR" dirty="0">
                <a:ea typeface="DengXian" panose="02010600030101010101" pitchFamily="2" charset="-122"/>
              </a:rPr>
              <a:t> (</a:t>
            </a:r>
            <a:r>
              <a:rPr lang="ko-KR" altLang="en-US" dirty="0">
                <a:latin typeface="+mj-ea"/>
                <a:ea typeface="+mj-ea"/>
              </a:rPr>
              <a:t>이</a:t>
            </a:r>
            <a:r>
              <a:rPr lang="en-US" altLang="ko-KR" dirty="0">
                <a:ea typeface="DengXian" panose="02010600030101010101" pitchFamily="2" charset="-122"/>
              </a:rPr>
              <a:t>);   2, two</a:t>
            </a:r>
          </a:p>
          <a:p>
            <a:r>
              <a:rPr lang="zh-CN" altLang="en-US" b="1" dirty="0">
                <a:highlight>
                  <a:srgbClr val="FFFF00"/>
                </a:highlight>
                <a:ea typeface="DengXian" panose="02010600030101010101" pitchFamily="2" charset="-122"/>
              </a:rPr>
              <a:t>識</a:t>
            </a:r>
            <a:r>
              <a:rPr lang="zh-CN" altLang="en-US" dirty="0">
                <a:ea typeface="DengXian" panose="02010600030101010101" pitchFamily="2" charset="-122"/>
              </a:rPr>
              <a:t>  </a:t>
            </a:r>
            <a:r>
              <a:rPr lang="en-US" altLang="ko-KR" dirty="0" err="1">
                <a:ea typeface="DengXian" panose="02010600030101010101" pitchFamily="2" charset="-122"/>
              </a:rPr>
              <a:t>shik</a:t>
            </a:r>
            <a:r>
              <a:rPr lang="en-US" altLang="ko-KR" dirty="0">
                <a:ea typeface="DengXian" panose="02010600030101010101" pitchFamily="2" charset="-122"/>
              </a:rPr>
              <a:t> (</a:t>
            </a:r>
            <a:r>
              <a:rPr lang="ko-KR" altLang="en-US" dirty="0">
                <a:latin typeface="+mj-ea"/>
                <a:ea typeface="+mj-ea"/>
              </a:rPr>
              <a:t>식</a:t>
            </a:r>
            <a:r>
              <a:rPr lang="en-US" altLang="ko-KR" dirty="0">
                <a:ea typeface="DengXian" panose="02010600030101010101" pitchFamily="2" charset="-122"/>
              </a:rPr>
              <a:t>); consciousness</a:t>
            </a:r>
          </a:p>
          <a:p>
            <a:r>
              <a:rPr lang="zh-CN" altLang="en-US" dirty="0">
                <a:ea typeface="DengXian" panose="02010600030101010101" pitchFamily="2" charset="-122"/>
              </a:rPr>
              <a:t>言  </a:t>
            </a:r>
            <a:r>
              <a:rPr lang="en-US" altLang="ko-KR" dirty="0">
                <a:ea typeface="DengXian" panose="02010600030101010101" pitchFamily="2" charset="-122"/>
              </a:rPr>
              <a:t>eon (</a:t>
            </a:r>
            <a:r>
              <a:rPr lang="ko-KR" altLang="en-US" dirty="0">
                <a:latin typeface="+mj-ea"/>
                <a:ea typeface="+mj-ea"/>
              </a:rPr>
              <a:t>언</a:t>
            </a:r>
            <a:r>
              <a:rPr lang="en-US" altLang="ko-KR" dirty="0">
                <a:ea typeface="DengXian" panose="02010600030101010101" pitchFamily="2" charset="-122"/>
              </a:rPr>
              <a:t>); words, speech</a:t>
            </a:r>
          </a:p>
          <a:p>
            <a:r>
              <a:rPr lang="zh-CN" altLang="en-US" b="1" dirty="0">
                <a:highlight>
                  <a:srgbClr val="FFFF00"/>
                </a:highlight>
                <a:ea typeface="DengXian" panose="02010600030101010101" pitchFamily="2" charset="-122"/>
              </a:rPr>
              <a:t>戠</a:t>
            </a:r>
            <a:r>
              <a:rPr lang="zh-CN" altLang="en-US" dirty="0">
                <a:ea typeface="DengXian" panose="02010600030101010101" pitchFamily="2" charset="-122"/>
              </a:rPr>
              <a:t>  </a:t>
            </a:r>
            <a:r>
              <a:rPr lang="en-US" altLang="ko-KR" dirty="0" err="1">
                <a:ea typeface="DengXian" panose="02010600030101010101" pitchFamily="2" charset="-122"/>
              </a:rPr>
              <a:t>shi</a:t>
            </a:r>
            <a:r>
              <a:rPr lang="en-US" altLang="ko-KR" dirty="0">
                <a:ea typeface="DengXian" panose="02010600030101010101" pitchFamily="2" charset="-122"/>
              </a:rPr>
              <a:t> (</a:t>
            </a:r>
            <a:r>
              <a:rPr lang="ko-KR" altLang="en-US" dirty="0">
                <a:latin typeface="+mj-ea"/>
                <a:ea typeface="+mj-ea"/>
              </a:rPr>
              <a:t>시</a:t>
            </a:r>
            <a:r>
              <a:rPr lang="en-US" altLang="ko-KR" dirty="0">
                <a:ea typeface="DengXian" panose="02010600030101010101" pitchFamily="2" charset="-122"/>
              </a:rPr>
              <a:t>);  sword</a:t>
            </a:r>
          </a:p>
          <a:p>
            <a:r>
              <a:rPr lang="zh-CN" altLang="en-US" dirty="0"/>
              <a:t>亠 </a:t>
            </a:r>
            <a:r>
              <a:rPr lang="en-US" altLang="zh-CN" dirty="0"/>
              <a:t>du (</a:t>
            </a:r>
            <a:r>
              <a:rPr lang="ko-KR" altLang="en-US" dirty="0"/>
              <a:t>두</a:t>
            </a:r>
            <a:r>
              <a:rPr lang="en-US" altLang="ko-KR" dirty="0"/>
              <a:t>); lid</a:t>
            </a:r>
          </a:p>
          <a:p>
            <a:r>
              <a:rPr lang="zh-CN" altLang="en-US" dirty="0"/>
              <a:t>口  </a:t>
            </a:r>
            <a:r>
              <a:rPr lang="en-US" altLang="ko-KR" dirty="0" err="1"/>
              <a:t>gu</a:t>
            </a:r>
            <a:r>
              <a:rPr lang="en-US" altLang="ko-KR" dirty="0"/>
              <a:t> (</a:t>
            </a:r>
            <a:r>
              <a:rPr lang="ko-KR" altLang="en-US" dirty="0"/>
              <a:t>구</a:t>
            </a:r>
            <a:r>
              <a:rPr lang="en-US" altLang="ko-KR" dirty="0"/>
              <a:t>);  mouth</a:t>
            </a:r>
          </a:p>
          <a:p>
            <a:r>
              <a:rPr lang="zh-CN" altLang="en-US" b="1" dirty="0">
                <a:highlight>
                  <a:srgbClr val="FFFF00"/>
                </a:highlight>
              </a:rPr>
              <a:t>音</a:t>
            </a:r>
            <a:r>
              <a:rPr lang="zh-CN" altLang="en-US" dirty="0"/>
              <a:t>  </a:t>
            </a:r>
            <a:r>
              <a:rPr lang="en-US" altLang="ko-KR" dirty="0" err="1"/>
              <a:t>eum</a:t>
            </a:r>
            <a:r>
              <a:rPr lang="en-US" altLang="ko-KR" dirty="0"/>
              <a:t> (</a:t>
            </a:r>
            <a:r>
              <a:rPr lang="ko-KR" altLang="en-US" dirty="0"/>
              <a:t>음</a:t>
            </a:r>
            <a:r>
              <a:rPr lang="en-US" altLang="ko-KR" dirty="0"/>
              <a:t>);  sound; noise</a:t>
            </a:r>
          </a:p>
          <a:p>
            <a:r>
              <a:rPr lang="zh-CN" altLang="en-US" b="1" dirty="0">
                <a:highlight>
                  <a:srgbClr val="FFFF00"/>
                </a:highlight>
              </a:rPr>
              <a:t>戈</a:t>
            </a:r>
            <a:r>
              <a:rPr lang="zh-CN" altLang="en-US" dirty="0"/>
              <a:t>  </a:t>
            </a:r>
            <a:r>
              <a:rPr lang="en-US" altLang="ko-KR" dirty="0"/>
              <a:t>gwa (</a:t>
            </a:r>
            <a:r>
              <a:rPr lang="ko-KR" altLang="en-US" dirty="0"/>
              <a:t>과</a:t>
            </a:r>
            <a:r>
              <a:rPr lang="en-US" altLang="ko-KR" dirty="0"/>
              <a:t>);  halberd</a:t>
            </a:r>
          </a:p>
          <a:p>
            <a:r>
              <a:rPr lang="zh-CN" altLang="en-US" dirty="0"/>
              <a:t>立  </a:t>
            </a:r>
            <a:r>
              <a:rPr lang="en-US" altLang="ko-KR" dirty="0"/>
              <a:t>rib (</a:t>
            </a:r>
            <a:r>
              <a:rPr lang="ko-KR" altLang="en-US" dirty="0"/>
              <a:t>립</a:t>
            </a:r>
            <a:r>
              <a:rPr lang="en-US" altLang="ko-KR" dirty="0"/>
              <a:t>);  stand</a:t>
            </a:r>
          </a:p>
          <a:p>
            <a:r>
              <a:rPr lang="zh-CN" altLang="en-US" dirty="0"/>
              <a:t>日  </a:t>
            </a:r>
            <a:r>
              <a:rPr lang="en-US" altLang="ko-KR" dirty="0"/>
              <a:t>il (</a:t>
            </a:r>
            <a:r>
              <a:rPr lang="ko-KR" altLang="en-US" dirty="0"/>
              <a:t>일</a:t>
            </a:r>
            <a:r>
              <a:rPr lang="en-US" altLang="ko-KR" dirty="0"/>
              <a:t>);   sun; day</a:t>
            </a:r>
          </a:p>
          <a:p>
            <a:r>
              <a:rPr lang="zh-CN" altLang="en-US" b="1" dirty="0">
                <a:highlight>
                  <a:srgbClr val="FFFF00"/>
                </a:highlight>
              </a:rPr>
              <a:t>弋</a:t>
            </a:r>
            <a:r>
              <a:rPr lang="zh-CN" altLang="en-US" dirty="0"/>
              <a:t>  </a:t>
            </a:r>
            <a:r>
              <a:rPr lang="en-US" altLang="ko-KR" dirty="0" err="1"/>
              <a:t>ik</a:t>
            </a:r>
            <a:r>
              <a:rPr lang="en-US" altLang="ko-KR" dirty="0"/>
              <a:t> (</a:t>
            </a:r>
            <a:r>
              <a:rPr lang="ko-KR" altLang="en-US" dirty="0"/>
              <a:t>익</a:t>
            </a:r>
            <a:r>
              <a:rPr lang="en-US" altLang="ko-KR" dirty="0"/>
              <a:t>);  to shoot; arrow</a:t>
            </a:r>
          </a:p>
          <a:p>
            <a:r>
              <a:rPr lang="zh-CN" altLang="en-US" dirty="0"/>
              <a:t>丿</a:t>
            </a:r>
            <a:r>
              <a:rPr lang="en-US" altLang="ko-KR" dirty="0" err="1"/>
              <a:t>byeol</a:t>
            </a:r>
            <a:r>
              <a:rPr lang="en-US" altLang="ko-KR" dirty="0"/>
              <a:t> (</a:t>
            </a:r>
            <a:r>
              <a:rPr lang="ko-KR" altLang="en-US" dirty="0"/>
              <a:t>별</a:t>
            </a:r>
            <a:r>
              <a:rPr lang="en-US" altLang="ko-KR" dirty="0"/>
              <a:t>);  left falling stroke </a:t>
            </a:r>
          </a:p>
          <a:p>
            <a:endParaRPr lang="en-US" altLang="ko-KR" sz="1400" dirty="0"/>
          </a:p>
        </p:txBody>
      </p:sp>
      <p:sp>
        <p:nvSpPr>
          <p:cNvPr id="8" name="Arrow: Down 7">
            <a:extLst>
              <a:ext uri="{FF2B5EF4-FFF2-40B4-BE49-F238E27FC236}">
                <a16:creationId xmlns:a16="http://schemas.microsoft.com/office/drawing/2014/main" id="{150E4C81-6B07-6E67-9B13-BF9EE65005C4}"/>
              </a:ext>
            </a:extLst>
          </p:cNvPr>
          <p:cNvSpPr/>
          <p:nvPr/>
        </p:nvSpPr>
        <p:spPr>
          <a:xfrm>
            <a:off x="2780907" y="1489435"/>
            <a:ext cx="405353" cy="575035"/>
          </a:xfrm>
          <a:prstGeom prst="down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0ACDC37-2008-6CD9-1B99-B147C5D99A2B}"/>
              </a:ext>
            </a:extLst>
          </p:cNvPr>
          <p:cNvSpPr/>
          <p:nvPr/>
        </p:nvSpPr>
        <p:spPr>
          <a:xfrm>
            <a:off x="5506824" y="1368458"/>
            <a:ext cx="405353" cy="575035"/>
          </a:xfrm>
          <a:prstGeom prst="down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2D7B4521-7A1B-325C-0C67-7C058417C4D2}"/>
              </a:ext>
            </a:extLst>
          </p:cNvPr>
          <p:cNvSpPr/>
          <p:nvPr/>
        </p:nvSpPr>
        <p:spPr>
          <a:xfrm>
            <a:off x="7279064" y="1368457"/>
            <a:ext cx="405353" cy="575035"/>
          </a:xfrm>
          <a:prstGeom prst="down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F13983-7102-A6A0-10A4-204E6C1E960E}"/>
              </a:ext>
            </a:extLst>
          </p:cNvPr>
          <p:cNvSpPr/>
          <p:nvPr/>
        </p:nvSpPr>
        <p:spPr>
          <a:xfrm>
            <a:off x="377071" y="3978111"/>
            <a:ext cx="8097626" cy="23967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9137D2C-B5FE-7B39-8BCE-0536D4B4DA05}"/>
              </a:ext>
            </a:extLst>
          </p:cNvPr>
          <p:cNvCxnSpPr>
            <a:cxnSpLocks/>
          </p:cNvCxnSpPr>
          <p:nvPr/>
        </p:nvCxnSpPr>
        <p:spPr>
          <a:xfrm flipH="1">
            <a:off x="1247480" y="1776952"/>
            <a:ext cx="452487" cy="227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A30134-35E2-7B55-64BC-0BB1E83F63E8}"/>
              </a:ext>
            </a:extLst>
          </p:cNvPr>
          <p:cNvCxnSpPr/>
          <p:nvPr/>
        </p:nvCxnSpPr>
        <p:spPr>
          <a:xfrm>
            <a:off x="2055043" y="1776952"/>
            <a:ext cx="0" cy="287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043CEA-AA74-9A69-5BA4-A2E040D49962}"/>
              </a:ext>
            </a:extLst>
          </p:cNvPr>
          <p:cNvCxnSpPr/>
          <p:nvPr/>
        </p:nvCxnSpPr>
        <p:spPr>
          <a:xfrm>
            <a:off x="2366128" y="1776952"/>
            <a:ext cx="414779" cy="287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C0755F-3695-54F1-21CC-CDA4A76A3838}"/>
              </a:ext>
            </a:extLst>
          </p:cNvPr>
          <p:cNvCxnSpPr/>
          <p:nvPr/>
        </p:nvCxnSpPr>
        <p:spPr>
          <a:xfrm flipH="1">
            <a:off x="4119513" y="1655974"/>
            <a:ext cx="490194" cy="40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4F8738-60D8-9104-EB42-E66C2BD09C22}"/>
              </a:ext>
            </a:extLst>
          </p:cNvPr>
          <p:cNvCxnSpPr/>
          <p:nvPr/>
        </p:nvCxnSpPr>
        <p:spPr>
          <a:xfrm>
            <a:off x="4825739" y="1776952"/>
            <a:ext cx="0" cy="287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F3E58E-978A-41E7-E01A-FD765C0A4D51}"/>
              </a:ext>
            </a:extLst>
          </p:cNvPr>
          <p:cNvCxnSpPr>
            <a:cxnSpLocks/>
          </p:cNvCxnSpPr>
          <p:nvPr/>
        </p:nvCxnSpPr>
        <p:spPr>
          <a:xfrm>
            <a:off x="5041772" y="1655974"/>
            <a:ext cx="465052" cy="40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324C72-A6A1-FEB5-4A43-9CDA3BA8D427}"/>
              </a:ext>
            </a:extLst>
          </p:cNvPr>
          <p:cNvCxnSpPr>
            <a:cxnSpLocks/>
          </p:cNvCxnSpPr>
          <p:nvPr/>
        </p:nvCxnSpPr>
        <p:spPr>
          <a:xfrm flipH="1">
            <a:off x="4468304" y="2639658"/>
            <a:ext cx="207391" cy="278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5B7F16-1953-DD22-37FA-9971B6538413}"/>
              </a:ext>
            </a:extLst>
          </p:cNvPr>
          <p:cNvCxnSpPr/>
          <p:nvPr/>
        </p:nvCxnSpPr>
        <p:spPr>
          <a:xfrm>
            <a:off x="4885837" y="2604698"/>
            <a:ext cx="311869" cy="399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E9169D-1CF8-6307-600F-8EF0C38C3E88}"/>
              </a:ext>
            </a:extLst>
          </p:cNvPr>
          <p:cNvCxnSpPr/>
          <p:nvPr/>
        </p:nvCxnSpPr>
        <p:spPr>
          <a:xfrm flipH="1">
            <a:off x="7060676" y="2639658"/>
            <a:ext cx="292231" cy="3645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DAD6A7B-E01C-36A5-2344-1101F57B24DA}"/>
              </a:ext>
            </a:extLst>
          </p:cNvPr>
          <p:cNvCxnSpPr>
            <a:cxnSpLocks/>
          </p:cNvCxnSpPr>
          <p:nvPr/>
        </p:nvCxnSpPr>
        <p:spPr>
          <a:xfrm>
            <a:off x="7491167" y="2639658"/>
            <a:ext cx="0" cy="386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173788-22B8-7AC0-5C11-92CD21D7C2F4}"/>
              </a:ext>
            </a:extLst>
          </p:cNvPr>
          <p:cNvCxnSpPr>
            <a:cxnSpLocks/>
          </p:cNvCxnSpPr>
          <p:nvPr/>
        </p:nvCxnSpPr>
        <p:spPr>
          <a:xfrm>
            <a:off x="7803039" y="2545348"/>
            <a:ext cx="350361" cy="4589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87A3713-03D7-7E56-56EF-50DCAED71700}"/>
              </a:ext>
            </a:extLst>
          </p:cNvPr>
          <p:cNvCxnSpPr/>
          <p:nvPr/>
        </p:nvCxnSpPr>
        <p:spPr>
          <a:xfrm flipH="1">
            <a:off x="7803039" y="1655974"/>
            <a:ext cx="756499" cy="4839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64718A-DF9C-2612-303C-8BA65849BFD5}"/>
              </a:ext>
            </a:extLst>
          </p:cNvPr>
          <p:cNvCxnSpPr>
            <a:cxnSpLocks/>
          </p:cNvCxnSpPr>
          <p:nvPr/>
        </p:nvCxnSpPr>
        <p:spPr>
          <a:xfrm>
            <a:off x="9323109" y="1655974"/>
            <a:ext cx="524763" cy="3487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0BE5B8E-2464-B745-3819-626D742FDCF2}"/>
              </a:ext>
            </a:extLst>
          </p:cNvPr>
          <p:cNvCxnSpPr/>
          <p:nvPr/>
        </p:nvCxnSpPr>
        <p:spPr>
          <a:xfrm>
            <a:off x="3572758" y="985411"/>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3C50E7-61AA-5F09-426C-5A0478D797FA}"/>
              </a:ext>
            </a:extLst>
          </p:cNvPr>
          <p:cNvCxnSpPr/>
          <p:nvPr/>
        </p:nvCxnSpPr>
        <p:spPr>
          <a:xfrm>
            <a:off x="6363092" y="1021547"/>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848B96C-4E95-3142-4A99-2F22F1454B7F}"/>
              </a:ext>
            </a:extLst>
          </p:cNvPr>
          <p:cNvCxnSpPr/>
          <p:nvPr/>
        </p:nvCxnSpPr>
        <p:spPr>
          <a:xfrm flipH="1">
            <a:off x="9700181" y="2604698"/>
            <a:ext cx="282805" cy="399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5A15F19-36D1-BE82-C2D2-8EDF64FD95A3}"/>
              </a:ext>
            </a:extLst>
          </p:cNvPr>
          <p:cNvCxnSpPr/>
          <p:nvPr/>
        </p:nvCxnSpPr>
        <p:spPr>
          <a:xfrm>
            <a:off x="10171522" y="2604698"/>
            <a:ext cx="263950" cy="313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E667C4-AC8A-C4B6-78FF-AF26AE37F3A3}"/>
              </a:ext>
            </a:extLst>
          </p:cNvPr>
          <p:cNvCxnSpPr>
            <a:cxnSpLocks/>
          </p:cNvCxnSpPr>
          <p:nvPr/>
        </p:nvCxnSpPr>
        <p:spPr>
          <a:xfrm flipH="1">
            <a:off x="9087439" y="3553905"/>
            <a:ext cx="395926" cy="424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31F74D-85CE-B570-931F-60C2144DBC0E}"/>
              </a:ext>
            </a:extLst>
          </p:cNvPr>
          <p:cNvCxnSpPr>
            <a:cxnSpLocks/>
          </p:cNvCxnSpPr>
          <p:nvPr/>
        </p:nvCxnSpPr>
        <p:spPr>
          <a:xfrm>
            <a:off x="9624767" y="3553905"/>
            <a:ext cx="0" cy="424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3546C5E-9565-0E96-0230-F7E3C73130BB}"/>
              </a:ext>
            </a:extLst>
          </p:cNvPr>
          <p:cNvCxnSpPr/>
          <p:nvPr/>
        </p:nvCxnSpPr>
        <p:spPr>
          <a:xfrm>
            <a:off x="10501460" y="3553905"/>
            <a:ext cx="0" cy="424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0614BC2-5B2E-7E68-9B37-DBF013737FFD}"/>
              </a:ext>
            </a:extLst>
          </p:cNvPr>
          <p:cNvCxnSpPr/>
          <p:nvPr/>
        </p:nvCxnSpPr>
        <p:spPr>
          <a:xfrm>
            <a:off x="10755984" y="3553905"/>
            <a:ext cx="622169" cy="5279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AB65CFE-BF4A-6F52-C9DD-4EABAB4E0857}"/>
              </a:ext>
            </a:extLst>
          </p:cNvPr>
          <p:cNvSpPr txBox="1"/>
          <p:nvPr/>
        </p:nvSpPr>
        <p:spPr>
          <a:xfrm>
            <a:off x="2276574" y="817839"/>
            <a:ext cx="735290" cy="369332"/>
          </a:xfrm>
          <a:prstGeom prst="rect">
            <a:avLst/>
          </a:prstGeom>
          <a:noFill/>
        </p:spPr>
        <p:txBody>
          <a:bodyPr wrap="square" rtlCol="0">
            <a:spAutoFit/>
          </a:bodyPr>
          <a:lstStyle/>
          <a:p>
            <a:r>
              <a:rPr lang="en-US" b="1" dirty="0">
                <a:highlight>
                  <a:srgbClr val="FFFF00"/>
                </a:highlight>
              </a:rPr>
              <a:t>151</a:t>
            </a:r>
          </a:p>
        </p:txBody>
      </p:sp>
      <p:sp>
        <p:nvSpPr>
          <p:cNvPr id="68" name="TextBox 67">
            <a:extLst>
              <a:ext uri="{FF2B5EF4-FFF2-40B4-BE49-F238E27FC236}">
                <a16:creationId xmlns:a16="http://schemas.microsoft.com/office/drawing/2014/main" id="{941B0FFB-148E-E444-8417-535761B4AD9C}"/>
              </a:ext>
            </a:extLst>
          </p:cNvPr>
          <p:cNvSpPr txBox="1"/>
          <p:nvPr/>
        </p:nvSpPr>
        <p:spPr>
          <a:xfrm>
            <a:off x="517683" y="1955219"/>
            <a:ext cx="531043" cy="369332"/>
          </a:xfrm>
          <a:prstGeom prst="rect">
            <a:avLst/>
          </a:prstGeom>
          <a:noFill/>
        </p:spPr>
        <p:txBody>
          <a:bodyPr wrap="square" rtlCol="0">
            <a:spAutoFit/>
          </a:bodyPr>
          <a:lstStyle/>
          <a:p>
            <a:r>
              <a:rPr lang="en-US" b="1" dirty="0">
                <a:highlight>
                  <a:srgbClr val="FFFF00"/>
                </a:highlight>
              </a:rPr>
              <a:t>163</a:t>
            </a:r>
          </a:p>
        </p:txBody>
      </p:sp>
      <p:sp>
        <p:nvSpPr>
          <p:cNvPr id="69" name="TextBox 68">
            <a:extLst>
              <a:ext uri="{FF2B5EF4-FFF2-40B4-BE49-F238E27FC236}">
                <a16:creationId xmlns:a16="http://schemas.microsoft.com/office/drawing/2014/main" id="{8D0B71A2-618D-B1E1-EDDA-2AF9B6D9CEAB}"/>
              </a:ext>
            </a:extLst>
          </p:cNvPr>
          <p:cNvSpPr txBox="1"/>
          <p:nvPr/>
        </p:nvSpPr>
        <p:spPr>
          <a:xfrm>
            <a:off x="5041771" y="817839"/>
            <a:ext cx="787137" cy="369332"/>
          </a:xfrm>
          <a:prstGeom prst="rect">
            <a:avLst/>
          </a:prstGeom>
          <a:noFill/>
        </p:spPr>
        <p:txBody>
          <a:bodyPr wrap="square" rtlCol="0">
            <a:spAutoFit/>
          </a:bodyPr>
          <a:lstStyle/>
          <a:p>
            <a:r>
              <a:rPr lang="en-US" b="1" dirty="0">
                <a:highlight>
                  <a:srgbClr val="FFFF00"/>
                </a:highlight>
              </a:rPr>
              <a:t>152</a:t>
            </a:r>
          </a:p>
        </p:txBody>
      </p:sp>
      <p:sp>
        <p:nvSpPr>
          <p:cNvPr id="70" name="TextBox 69">
            <a:extLst>
              <a:ext uri="{FF2B5EF4-FFF2-40B4-BE49-F238E27FC236}">
                <a16:creationId xmlns:a16="http://schemas.microsoft.com/office/drawing/2014/main" id="{8DC36B5B-DAF5-540D-57E1-CCB777BAB2FC}"/>
              </a:ext>
            </a:extLst>
          </p:cNvPr>
          <p:cNvSpPr txBox="1"/>
          <p:nvPr/>
        </p:nvSpPr>
        <p:spPr>
          <a:xfrm>
            <a:off x="9164426" y="896760"/>
            <a:ext cx="787136" cy="369332"/>
          </a:xfrm>
          <a:prstGeom prst="rect">
            <a:avLst/>
          </a:prstGeom>
          <a:noFill/>
        </p:spPr>
        <p:txBody>
          <a:bodyPr wrap="square" rtlCol="0">
            <a:spAutoFit/>
          </a:bodyPr>
          <a:lstStyle/>
          <a:p>
            <a:r>
              <a:rPr lang="en-US" b="1" dirty="0">
                <a:highlight>
                  <a:srgbClr val="FFFF00"/>
                </a:highlight>
              </a:rPr>
              <a:t>153</a:t>
            </a:r>
          </a:p>
        </p:txBody>
      </p:sp>
      <p:sp>
        <p:nvSpPr>
          <p:cNvPr id="72" name="TextBox 71">
            <a:extLst>
              <a:ext uri="{FF2B5EF4-FFF2-40B4-BE49-F238E27FC236}">
                <a16:creationId xmlns:a16="http://schemas.microsoft.com/office/drawing/2014/main" id="{2D49D618-EA4D-5F09-718D-852F8D4EB583}"/>
              </a:ext>
            </a:extLst>
          </p:cNvPr>
          <p:cNvSpPr txBox="1"/>
          <p:nvPr/>
        </p:nvSpPr>
        <p:spPr>
          <a:xfrm>
            <a:off x="8899688" y="2941691"/>
            <a:ext cx="763571" cy="369332"/>
          </a:xfrm>
          <a:prstGeom prst="rect">
            <a:avLst/>
          </a:prstGeom>
          <a:noFill/>
        </p:spPr>
        <p:txBody>
          <a:bodyPr wrap="square" rtlCol="0">
            <a:spAutoFit/>
          </a:bodyPr>
          <a:lstStyle/>
          <a:p>
            <a:r>
              <a:rPr lang="en-US" b="1" dirty="0">
                <a:highlight>
                  <a:srgbClr val="FFFF00"/>
                </a:highlight>
              </a:rPr>
              <a:t>165</a:t>
            </a:r>
          </a:p>
        </p:txBody>
      </p:sp>
      <p:sp>
        <p:nvSpPr>
          <p:cNvPr id="73" name="TextBox 72">
            <a:extLst>
              <a:ext uri="{FF2B5EF4-FFF2-40B4-BE49-F238E27FC236}">
                <a16:creationId xmlns:a16="http://schemas.microsoft.com/office/drawing/2014/main" id="{175CF561-A4B4-7FC0-F9FC-D58F014B32B9}"/>
              </a:ext>
            </a:extLst>
          </p:cNvPr>
          <p:cNvSpPr txBox="1"/>
          <p:nvPr/>
        </p:nvSpPr>
        <p:spPr>
          <a:xfrm>
            <a:off x="10624008" y="2935291"/>
            <a:ext cx="622168" cy="369332"/>
          </a:xfrm>
          <a:prstGeom prst="rect">
            <a:avLst/>
          </a:prstGeom>
          <a:noFill/>
        </p:spPr>
        <p:txBody>
          <a:bodyPr wrap="square" rtlCol="0">
            <a:spAutoFit/>
          </a:bodyPr>
          <a:lstStyle/>
          <a:p>
            <a:r>
              <a:rPr lang="en-US" b="1" dirty="0">
                <a:highlight>
                  <a:srgbClr val="FFFF00"/>
                </a:highlight>
              </a:rPr>
              <a:t>166</a:t>
            </a:r>
          </a:p>
        </p:txBody>
      </p:sp>
      <p:sp>
        <p:nvSpPr>
          <p:cNvPr id="74" name="TextBox 73">
            <a:extLst>
              <a:ext uri="{FF2B5EF4-FFF2-40B4-BE49-F238E27FC236}">
                <a16:creationId xmlns:a16="http://schemas.microsoft.com/office/drawing/2014/main" id="{1E884E50-576E-4F2A-99D1-81D341DF0E9C}"/>
              </a:ext>
            </a:extLst>
          </p:cNvPr>
          <p:cNvSpPr txBox="1"/>
          <p:nvPr/>
        </p:nvSpPr>
        <p:spPr>
          <a:xfrm>
            <a:off x="9951562" y="3839736"/>
            <a:ext cx="772997" cy="369332"/>
          </a:xfrm>
          <a:prstGeom prst="rect">
            <a:avLst/>
          </a:prstGeom>
          <a:noFill/>
        </p:spPr>
        <p:txBody>
          <a:bodyPr wrap="square" rtlCol="0">
            <a:spAutoFit/>
          </a:bodyPr>
          <a:lstStyle/>
          <a:p>
            <a:r>
              <a:rPr lang="en-US" b="1" dirty="0">
                <a:highlight>
                  <a:srgbClr val="FFFF00"/>
                </a:highlight>
              </a:rPr>
              <a:t>167</a:t>
            </a:r>
          </a:p>
        </p:txBody>
      </p:sp>
      <p:sp>
        <p:nvSpPr>
          <p:cNvPr id="75" name="TextBox 74">
            <a:extLst>
              <a:ext uri="{FF2B5EF4-FFF2-40B4-BE49-F238E27FC236}">
                <a16:creationId xmlns:a16="http://schemas.microsoft.com/office/drawing/2014/main" id="{C000FABC-37B4-4A0C-0829-8EC310D09309}"/>
              </a:ext>
            </a:extLst>
          </p:cNvPr>
          <p:cNvSpPr txBox="1"/>
          <p:nvPr/>
        </p:nvSpPr>
        <p:spPr>
          <a:xfrm>
            <a:off x="10287780" y="1961932"/>
            <a:ext cx="756496" cy="369332"/>
          </a:xfrm>
          <a:prstGeom prst="rect">
            <a:avLst/>
          </a:prstGeom>
          <a:noFill/>
        </p:spPr>
        <p:txBody>
          <a:bodyPr wrap="square" rtlCol="0">
            <a:spAutoFit/>
          </a:bodyPr>
          <a:lstStyle/>
          <a:p>
            <a:r>
              <a:rPr lang="en-US" b="1" dirty="0">
                <a:highlight>
                  <a:srgbClr val="FFFF00"/>
                </a:highlight>
              </a:rPr>
              <a:t>164</a:t>
            </a:r>
          </a:p>
        </p:txBody>
      </p:sp>
      <p:sp>
        <p:nvSpPr>
          <p:cNvPr id="6" name="TextBox 5">
            <a:extLst>
              <a:ext uri="{FF2B5EF4-FFF2-40B4-BE49-F238E27FC236}">
                <a16:creationId xmlns:a16="http://schemas.microsoft.com/office/drawing/2014/main" id="{B918D82D-2C37-B293-5B99-FBD1F72DA3CC}"/>
              </a:ext>
            </a:extLst>
          </p:cNvPr>
          <p:cNvSpPr txBox="1"/>
          <p:nvPr/>
        </p:nvSpPr>
        <p:spPr>
          <a:xfrm>
            <a:off x="207390" y="59435"/>
            <a:ext cx="1183479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57867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EDCD30-7815-3547-F3D5-6BDE9419074D}"/>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7A611E3F-7D26-02AB-0FA6-125258A8752C}"/>
              </a:ext>
            </a:extLst>
          </p:cNvPr>
          <p:cNvSpPr txBox="1"/>
          <p:nvPr/>
        </p:nvSpPr>
        <p:spPr>
          <a:xfrm>
            <a:off x="320510" y="810704"/>
            <a:ext cx="11547835" cy="27905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zh-CN" altLang="en-US" sz="5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亦           復           如                 諸</a:t>
            </a:r>
            <a:endParaRPr lang="en-US" altLang="zh-CN" sz="54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a:spcAft>
                <a:spcPts val="2000"/>
              </a:spcAft>
              <a:defRPr/>
            </a:pPr>
            <a:r>
              <a:rPr lang="zh-CN" altLang="en-US" sz="4400" b="1" dirty="0">
                <a:latin typeface="DengXian" panose="02010600030101010101" pitchFamily="2" charset="-122"/>
                <a:ea typeface="DengXian" panose="02010600030101010101" pitchFamily="2" charset="-122"/>
              </a:rPr>
              <a:t>亠 </a:t>
            </a:r>
            <a:r>
              <a:rPr lang="zh-CN" altLang="en-US" sz="4400" b="1" dirty="0">
                <a:highlight>
                  <a:srgbClr val="00FF00"/>
                </a:highlight>
                <a:latin typeface="DengXian" panose="02010600030101010101" pitchFamily="2" charset="-122"/>
                <a:ea typeface="DengXian" panose="02010600030101010101" pitchFamily="2" charset="-122"/>
              </a:rPr>
              <a:t>小</a:t>
            </a:r>
            <a:r>
              <a:rPr lang="en-US" altLang="zh-CN" sz="4400" b="1" dirty="0">
                <a:ea typeface="DengXian" panose="02010600030101010101" pitchFamily="2" charset="-122"/>
              </a:rPr>
              <a:t>*</a:t>
            </a:r>
            <a:r>
              <a:rPr lang="zh-CN" altLang="en-US" sz="4400" b="1" dirty="0">
                <a:latin typeface="DengXian" panose="02010600030101010101" pitchFamily="2" charset="-122"/>
                <a:ea typeface="DengXian" panose="02010600030101010101" pitchFamily="2" charset="-122"/>
              </a:rPr>
              <a:t> 丿  彳  复        女  口           </a:t>
            </a:r>
            <a:r>
              <a:rPr kumimoji="0" lang="zh-CN" altLang="en-US" sz="4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言      者</a:t>
            </a:r>
            <a:endParaRPr lang="en-US" altLang="zh-CN" sz="4400" b="1" dirty="0">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lang="zh-CN" altLang="en-US" sz="4400" b="1" dirty="0">
                <a:latin typeface="DengXian" panose="02010600030101010101" pitchFamily="2" charset="-122"/>
                <a:ea typeface="DengXian" panose="02010600030101010101" pitchFamily="2" charset="-122"/>
              </a:rPr>
              <a:t>                 𠂉 日 夂</a:t>
            </a:r>
            <a:r>
              <a:rPr lang="zh-TW" altLang="en-US" sz="4400" b="1" dirty="0">
                <a:latin typeface="DengXian" panose="02010600030101010101" pitchFamily="2" charset="-122"/>
                <a:ea typeface="DengXian" panose="02010600030101010101" pitchFamily="2" charset="-122"/>
              </a:rPr>
              <a:t>                亠 二 口     </a:t>
            </a:r>
            <a:r>
              <a:rPr lang="zh-CN" altLang="en-US" sz="4400" b="1" dirty="0">
                <a:latin typeface="DengXian" panose="02010600030101010101" pitchFamily="2" charset="-122"/>
                <a:ea typeface="DengXian" panose="02010600030101010101" pitchFamily="2" charset="-122"/>
              </a:rPr>
              <a:t>耂 </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日</a:t>
            </a:r>
            <a:endParaRPr lang="en-US" sz="4400" dirty="0"/>
          </a:p>
        </p:txBody>
      </p:sp>
      <p:sp>
        <p:nvSpPr>
          <p:cNvPr id="5" name="TextBox 4">
            <a:extLst>
              <a:ext uri="{FF2B5EF4-FFF2-40B4-BE49-F238E27FC236}">
                <a16:creationId xmlns:a16="http://schemas.microsoft.com/office/drawing/2014/main" id="{6FAE7170-D6DE-C927-4EE9-098F9F7D2A4B}"/>
              </a:ext>
            </a:extLst>
          </p:cNvPr>
          <p:cNvSpPr txBox="1"/>
          <p:nvPr/>
        </p:nvSpPr>
        <p:spPr>
          <a:xfrm>
            <a:off x="518474" y="3968687"/>
            <a:ext cx="11010508" cy="2616101"/>
          </a:xfrm>
          <a:prstGeom prst="rect">
            <a:avLst/>
          </a:prstGeom>
          <a:noFill/>
        </p:spPr>
        <p:txBody>
          <a:bodyPr wrap="square" numCol="3" rtlCol="0">
            <a:spAutoFit/>
          </a:bodyPr>
          <a:lstStyle/>
          <a:p>
            <a:r>
              <a:rPr lang="zh-CN" altLang="en-US" sz="2400" b="1" dirty="0">
                <a:highlight>
                  <a:srgbClr val="FFFF00"/>
                </a:highlight>
              </a:rPr>
              <a:t>亦</a:t>
            </a:r>
            <a:r>
              <a:rPr lang="zh-CN" altLang="en-US" sz="2400" dirty="0"/>
              <a:t>  </a:t>
            </a:r>
            <a:r>
              <a:rPr lang="en-US" sz="2400" dirty="0" err="1"/>
              <a:t>yeok</a:t>
            </a:r>
            <a:r>
              <a:rPr lang="en-US" sz="2400" dirty="0"/>
              <a:t> (</a:t>
            </a:r>
            <a:r>
              <a:rPr lang="ko-KR" altLang="en-US" sz="2400" dirty="0"/>
              <a:t>역</a:t>
            </a:r>
            <a:r>
              <a:rPr lang="en-US" altLang="ko-KR" sz="2400" dirty="0"/>
              <a:t>);  </a:t>
            </a:r>
            <a:r>
              <a:rPr lang="en-US" sz="2400" dirty="0"/>
              <a:t>again</a:t>
            </a:r>
          </a:p>
          <a:p>
            <a:r>
              <a:rPr lang="zh-CN" altLang="en-US" sz="2400" b="1" dirty="0">
                <a:highlight>
                  <a:srgbClr val="FFFF00"/>
                </a:highlight>
              </a:rPr>
              <a:t>復</a:t>
            </a:r>
            <a:r>
              <a:rPr lang="zh-CN" altLang="en-US" sz="2400" dirty="0"/>
              <a:t>  </a:t>
            </a:r>
            <a:r>
              <a:rPr lang="en-US" sz="2400" dirty="0" err="1"/>
              <a:t>bu</a:t>
            </a:r>
            <a:r>
              <a:rPr lang="en-US" sz="2400" dirty="0"/>
              <a:t> (</a:t>
            </a:r>
            <a:r>
              <a:rPr lang="ko-KR" altLang="en-US" sz="2400" dirty="0"/>
              <a:t>부</a:t>
            </a:r>
            <a:r>
              <a:rPr lang="en-US" altLang="ko-KR" sz="2400" dirty="0"/>
              <a:t>); </a:t>
            </a:r>
            <a:r>
              <a:rPr lang="en-US" sz="2400" dirty="0"/>
              <a:t>return</a:t>
            </a:r>
          </a:p>
          <a:p>
            <a:r>
              <a:rPr lang="zh-CN" altLang="en-US" sz="2400" dirty="0"/>
              <a:t>彳  </a:t>
            </a:r>
            <a:r>
              <a:rPr lang="en-US" altLang="zh-CN" sz="2400" dirty="0" err="1"/>
              <a:t>cheok</a:t>
            </a:r>
            <a:r>
              <a:rPr lang="en-US" altLang="zh-CN" sz="2400" dirty="0"/>
              <a:t> (</a:t>
            </a:r>
            <a:r>
              <a:rPr lang="ko-KR" altLang="en-US" sz="2400" dirty="0"/>
              <a:t>척</a:t>
            </a:r>
            <a:r>
              <a:rPr lang="en-US" altLang="ko-KR" sz="2400" dirty="0"/>
              <a:t>); step</a:t>
            </a:r>
            <a:endParaRPr lang="en-US" sz="2400" dirty="0"/>
          </a:p>
          <a:p>
            <a:r>
              <a:rPr lang="zh-CN" altLang="en-US" sz="2400" b="1" dirty="0">
                <a:highlight>
                  <a:srgbClr val="FFFF00"/>
                </a:highlight>
              </a:rPr>
              <a:t>复</a:t>
            </a:r>
            <a:r>
              <a:rPr lang="zh-CN" altLang="en-US" sz="2400" dirty="0"/>
              <a:t>  </a:t>
            </a:r>
            <a:r>
              <a:rPr lang="en-US" sz="2400" dirty="0" err="1"/>
              <a:t>bok</a:t>
            </a:r>
            <a:r>
              <a:rPr lang="en-US" sz="2400" dirty="0"/>
              <a:t> (</a:t>
            </a:r>
            <a:r>
              <a:rPr lang="ko-KR" altLang="en-US" sz="2400" dirty="0"/>
              <a:t>복</a:t>
            </a:r>
            <a:r>
              <a:rPr lang="en-US" altLang="ko-KR" sz="2400" dirty="0"/>
              <a:t>);  </a:t>
            </a:r>
            <a:r>
              <a:rPr lang="en-US" sz="2400" dirty="0"/>
              <a:t>repeat</a:t>
            </a:r>
          </a:p>
          <a:p>
            <a:r>
              <a:rPr lang="zh-CN" altLang="en-US" sz="2400" dirty="0"/>
              <a:t>𠂉  </a:t>
            </a:r>
            <a:r>
              <a:rPr lang="en-US" altLang="zh-CN" sz="2400" dirty="0"/>
              <a:t>in (</a:t>
            </a:r>
            <a:r>
              <a:rPr lang="ko-KR" altLang="en-US" sz="2400" dirty="0"/>
              <a:t>인</a:t>
            </a:r>
            <a:r>
              <a:rPr lang="en-US" altLang="ko-KR" sz="2400" dirty="0"/>
              <a:t>); person</a:t>
            </a:r>
            <a:endParaRPr lang="en-US" altLang="zh-CN" sz="2400" dirty="0"/>
          </a:p>
          <a:p>
            <a:r>
              <a:rPr lang="zh-CN" altLang="en-US" sz="2400" dirty="0"/>
              <a:t>日  </a:t>
            </a:r>
            <a:r>
              <a:rPr lang="en-US" altLang="zh-CN" sz="2400" dirty="0"/>
              <a:t> il (</a:t>
            </a:r>
            <a:r>
              <a:rPr lang="ko-KR" altLang="en-US" sz="2400" dirty="0"/>
              <a:t>일</a:t>
            </a:r>
            <a:r>
              <a:rPr lang="en-US" altLang="ko-KR" sz="2400" dirty="0"/>
              <a:t>); sun</a:t>
            </a:r>
            <a:endParaRPr lang="en-US" sz="2400" dirty="0"/>
          </a:p>
          <a:p>
            <a:r>
              <a:rPr lang="zh-CN" altLang="en-US" sz="2400" b="1" dirty="0">
                <a:highlight>
                  <a:srgbClr val="FFFF00"/>
                </a:highlight>
              </a:rPr>
              <a:t>夂</a:t>
            </a:r>
            <a:r>
              <a:rPr lang="zh-CN" altLang="en-US" sz="2400" dirty="0"/>
              <a:t>  </a:t>
            </a:r>
            <a:r>
              <a:rPr lang="en-US" sz="2400" dirty="0"/>
              <a:t>chi (</a:t>
            </a:r>
            <a:r>
              <a:rPr lang="ko-KR" altLang="en-US" sz="2400" dirty="0"/>
              <a:t>치</a:t>
            </a:r>
            <a:r>
              <a:rPr lang="en-US" altLang="ko-KR" sz="2400" dirty="0"/>
              <a:t>);  </a:t>
            </a:r>
            <a:r>
              <a:rPr lang="en-US" sz="2400" dirty="0"/>
              <a:t>to go</a:t>
            </a:r>
          </a:p>
          <a:p>
            <a:r>
              <a:rPr lang="zh-CN" altLang="en-US" sz="2400" b="1" dirty="0">
                <a:highlight>
                  <a:srgbClr val="FFFF00"/>
                </a:highlight>
              </a:rPr>
              <a:t>者</a:t>
            </a:r>
            <a:r>
              <a:rPr lang="zh-CN" altLang="en-US" sz="2400" dirty="0"/>
              <a:t>  </a:t>
            </a:r>
            <a:r>
              <a:rPr lang="en-US" sz="2400" dirty="0"/>
              <a:t>ja (</a:t>
            </a:r>
            <a:r>
              <a:rPr lang="ko-KR" altLang="en-US" sz="2400" dirty="0"/>
              <a:t>자</a:t>
            </a:r>
            <a:r>
              <a:rPr lang="en-US" altLang="ko-KR" sz="2400" dirty="0"/>
              <a:t>); "that which"</a:t>
            </a:r>
          </a:p>
          <a:p>
            <a:r>
              <a:rPr lang="zh-CN" altLang="en-US" sz="2400" b="1" dirty="0">
                <a:highlight>
                  <a:srgbClr val="FFFF00"/>
                </a:highlight>
              </a:rPr>
              <a:t>耂</a:t>
            </a:r>
            <a:r>
              <a:rPr lang="zh-CN" altLang="en-US" sz="2400" dirty="0"/>
              <a:t>  </a:t>
            </a:r>
            <a:r>
              <a:rPr lang="en-US" sz="2400" dirty="0"/>
              <a:t>no (</a:t>
            </a:r>
            <a:r>
              <a:rPr lang="ko-KR" altLang="en-US" sz="2400" dirty="0"/>
              <a:t>노</a:t>
            </a:r>
            <a:r>
              <a:rPr lang="en-US" altLang="ko-KR" sz="2400" dirty="0"/>
              <a:t>);  </a:t>
            </a:r>
            <a:r>
              <a:rPr lang="en-US" sz="2400" dirty="0"/>
              <a:t>old</a:t>
            </a:r>
          </a:p>
          <a:p>
            <a:r>
              <a:rPr lang="zh-CN" altLang="en-US" sz="2400" b="1" dirty="0">
                <a:highlight>
                  <a:srgbClr val="FFFF00"/>
                </a:highlight>
              </a:rPr>
              <a:t>如</a:t>
            </a:r>
            <a:r>
              <a:rPr lang="zh-CN" altLang="en-US" sz="2400" dirty="0"/>
              <a:t>  </a:t>
            </a:r>
            <a:r>
              <a:rPr lang="en-US" sz="2400" dirty="0"/>
              <a:t>yeo (</a:t>
            </a:r>
            <a:r>
              <a:rPr lang="ko-KR" altLang="en-US" sz="2400" dirty="0"/>
              <a:t>여</a:t>
            </a:r>
            <a:r>
              <a:rPr lang="en-US" altLang="ko-KR" sz="2400" dirty="0"/>
              <a:t>); </a:t>
            </a:r>
            <a:r>
              <a:rPr lang="en-US" sz="2400" dirty="0"/>
              <a:t>as if</a:t>
            </a:r>
          </a:p>
          <a:p>
            <a:r>
              <a:rPr lang="zh-CN" altLang="en-US" sz="2400" dirty="0"/>
              <a:t>女  </a:t>
            </a:r>
            <a:r>
              <a:rPr lang="en-US" altLang="zh-CN" sz="2400" dirty="0"/>
              <a:t>yeo (</a:t>
            </a:r>
            <a:r>
              <a:rPr lang="ko-KR" altLang="en-US" sz="2400" dirty="0"/>
              <a:t>여</a:t>
            </a:r>
            <a:r>
              <a:rPr lang="en-US" altLang="ko-KR" sz="2400" dirty="0"/>
              <a:t>); female</a:t>
            </a:r>
            <a:endParaRPr lang="en-US" altLang="zh-CN" sz="2400" dirty="0"/>
          </a:p>
          <a:p>
            <a:r>
              <a:rPr lang="zh-CN" altLang="en-US" sz="2400" dirty="0"/>
              <a:t>口  </a:t>
            </a:r>
            <a:r>
              <a:rPr lang="en-US" altLang="zh-CN" sz="2400" dirty="0" err="1"/>
              <a:t>gu</a:t>
            </a:r>
            <a:r>
              <a:rPr lang="en-US" altLang="zh-CN" sz="2400" dirty="0"/>
              <a:t> (</a:t>
            </a:r>
            <a:r>
              <a:rPr lang="ko-KR" altLang="en-US" sz="2400" dirty="0"/>
              <a:t>구</a:t>
            </a:r>
            <a:r>
              <a:rPr lang="en-US" altLang="ko-KR" sz="2400" dirty="0"/>
              <a:t>); mouth</a:t>
            </a:r>
            <a:endParaRPr lang="en-US" sz="2400" dirty="0"/>
          </a:p>
          <a:p>
            <a:r>
              <a:rPr lang="zh-CN" altLang="en-US" sz="2400" b="1" dirty="0">
                <a:highlight>
                  <a:srgbClr val="FFFF00"/>
                </a:highlight>
              </a:rPr>
              <a:t>諸</a:t>
            </a:r>
            <a:r>
              <a:rPr lang="zh-CN" altLang="en-US" sz="2400" dirty="0"/>
              <a:t>  </a:t>
            </a:r>
            <a:r>
              <a:rPr lang="en-US" sz="2400" dirty="0"/>
              <a:t>je (</a:t>
            </a:r>
            <a:r>
              <a:rPr lang="ko-KR" altLang="en-US" sz="2400" dirty="0"/>
              <a:t>제</a:t>
            </a:r>
            <a:r>
              <a:rPr lang="en-US" altLang="ko-KR" sz="2400" dirty="0"/>
              <a:t>);  </a:t>
            </a:r>
            <a:r>
              <a:rPr lang="en-US" sz="2400" dirty="0"/>
              <a:t>all</a:t>
            </a:r>
          </a:p>
          <a:p>
            <a:r>
              <a:rPr lang="zh-CN" altLang="en-US" sz="2400" dirty="0"/>
              <a:t>言  </a:t>
            </a:r>
            <a:r>
              <a:rPr lang="en-US" altLang="zh-CN" sz="2400" dirty="0"/>
              <a:t>eon (</a:t>
            </a:r>
            <a:r>
              <a:rPr lang="ko-KR" altLang="en-US" sz="2400" dirty="0"/>
              <a:t>언</a:t>
            </a:r>
            <a:r>
              <a:rPr lang="en-US" altLang="ko-KR" sz="2400" dirty="0"/>
              <a:t>); words, speech</a:t>
            </a:r>
            <a:endParaRPr lang="en-US" altLang="zh-CN" sz="2400" dirty="0"/>
          </a:p>
          <a:p>
            <a:r>
              <a:rPr lang="zh-CN" altLang="en-US" sz="2400" b="1" dirty="0">
                <a:highlight>
                  <a:srgbClr val="FFFF00"/>
                </a:highlight>
              </a:rPr>
              <a:t>者</a:t>
            </a:r>
            <a:r>
              <a:rPr lang="zh-CN" altLang="en-US" sz="2400" dirty="0"/>
              <a:t>  </a:t>
            </a:r>
            <a:r>
              <a:rPr lang="en-US" altLang="zh-CN" sz="2400" dirty="0"/>
              <a:t>ja (</a:t>
            </a:r>
            <a:r>
              <a:rPr lang="ko-KR" altLang="en-US" sz="2400" dirty="0"/>
              <a:t>자</a:t>
            </a:r>
            <a:r>
              <a:rPr lang="en-US" altLang="ko-KR" sz="2400" dirty="0"/>
              <a:t>); "that which"</a:t>
            </a:r>
            <a:r>
              <a:rPr lang="zh-CN" altLang="en-US" sz="2400" dirty="0"/>
              <a:t> </a:t>
            </a:r>
            <a:endParaRPr lang="en-US" altLang="zh-CN" sz="2400" dirty="0"/>
          </a:p>
          <a:p>
            <a:r>
              <a:rPr lang="zh-CN" altLang="en-US" sz="2400" dirty="0"/>
              <a:t>亠 </a:t>
            </a:r>
            <a:r>
              <a:rPr lang="en-US" altLang="zh-CN" sz="2400" dirty="0"/>
              <a:t> du (</a:t>
            </a:r>
            <a:r>
              <a:rPr lang="ko-KR" altLang="en-US" sz="2400" dirty="0"/>
              <a:t>두</a:t>
            </a:r>
            <a:r>
              <a:rPr lang="en-US" altLang="ko-KR" sz="2400" dirty="0"/>
              <a:t>); </a:t>
            </a:r>
            <a:r>
              <a:rPr lang="en-US" altLang="zh-CN" sz="2400" dirty="0"/>
              <a:t>lid</a:t>
            </a:r>
            <a:endParaRPr lang="zh-CN" altLang="en-US" sz="2400" dirty="0"/>
          </a:p>
          <a:p>
            <a:r>
              <a:rPr lang="zh-CN" altLang="en-US" sz="2400" dirty="0"/>
              <a:t>二 </a:t>
            </a:r>
            <a:r>
              <a:rPr lang="en-US" altLang="zh-CN" sz="2400" dirty="0"/>
              <a:t> </a:t>
            </a:r>
            <a:r>
              <a:rPr lang="en-US" altLang="zh-CN" sz="2400" dirty="0" err="1"/>
              <a:t>i</a:t>
            </a:r>
            <a:r>
              <a:rPr lang="en-US" altLang="zh-CN" sz="2400" dirty="0"/>
              <a:t> (</a:t>
            </a:r>
            <a:r>
              <a:rPr lang="ko-KR" altLang="en-US" sz="2400" dirty="0"/>
              <a:t>이</a:t>
            </a:r>
            <a:r>
              <a:rPr lang="en-US" altLang="ko-KR" sz="2400" dirty="0"/>
              <a:t>); two (2)</a:t>
            </a:r>
            <a:endParaRPr lang="en-US" altLang="zh-CN" sz="2400" dirty="0"/>
          </a:p>
          <a:p>
            <a:r>
              <a:rPr lang="zh-CN" altLang="en-US" sz="2400" b="1" dirty="0">
                <a:highlight>
                  <a:srgbClr val="FFFF00"/>
                </a:highlight>
              </a:rPr>
              <a:t>耂</a:t>
            </a:r>
            <a:r>
              <a:rPr lang="zh-CN" altLang="en-US" sz="2400" dirty="0"/>
              <a:t>  </a:t>
            </a:r>
            <a:r>
              <a:rPr lang="en-US" altLang="zh-CN" sz="2400" dirty="0"/>
              <a:t>no (</a:t>
            </a:r>
            <a:r>
              <a:rPr lang="ko-KR" altLang="en-US" sz="2400" dirty="0"/>
              <a:t>노</a:t>
            </a:r>
            <a:r>
              <a:rPr lang="en-US" altLang="ko-KR" sz="2400" dirty="0"/>
              <a:t>); old</a:t>
            </a:r>
            <a:endParaRPr lang="en-US" altLang="zh-CN" sz="2400" dirty="0"/>
          </a:p>
          <a:p>
            <a:endParaRPr lang="en-US" sz="2000" dirty="0"/>
          </a:p>
        </p:txBody>
      </p:sp>
      <p:sp>
        <p:nvSpPr>
          <p:cNvPr id="6" name="Rectangle 5">
            <a:extLst>
              <a:ext uri="{FF2B5EF4-FFF2-40B4-BE49-F238E27FC236}">
                <a16:creationId xmlns:a16="http://schemas.microsoft.com/office/drawing/2014/main" id="{BA9C0A66-76A3-D3B9-178C-17FAA1A8CD95}"/>
              </a:ext>
            </a:extLst>
          </p:cNvPr>
          <p:cNvSpPr/>
          <p:nvPr/>
        </p:nvSpPr>
        <p:spPr>
          <a:xfrm>
            <a:off x="414779" y="3968687"/>
            <a:ext cx="11038789" cy="23876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4495506F-FC31-DBDF-31C4-18A19A39E37D}"/>
              </a:ext>
            </a:extLst>
          </p:cNvPr>
          <p:cNvSpPr/>
          <p:nvPr/>
        </p:nvSpPr>
        <p:spPr>
          <a:xfrm>
            <a:off x="414779" y="2332255"/>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9080F0D-E7B3-2292-DFCC-AC9D4846913F}"/>
              </a:ext>
            </a:extLst>
          </p:cNvPr>
          <p:cNvSpPr/>
          <p:nvPr/>
        </p:nvSpPr>
        <p:spPr>
          <a:xfrm>
            <a:off x="2771480" y="1272620"/>
            <a:ext cx="509047" cy="650450"/>
          </a:xfrm>
          <a:prstGeom prst="down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7288B5AE-2AF1-2265-E22F-2648F1D92D9E}"/>
              </a:ext>
            </a:extLst>
          </p:cNvPr>
          <p:cNvSpPr/>
          <p:nvPr/>
        </p:nvSpPr>
        <p:spPr>
          <a:xfrm>
            <a:off x="5557098" y="2612882"/>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AF3ABE7-CD9C-7D0C-E80B-D148F5CA3E3C}"/>
              </a:ext>
            </a:extLst>
          </p:cNvPr>
          <p:cNvSpPr/>
          <p:nvPr/>
        </p:nvSpPr>
        <p:spPr>
          <a:xfrm>
            <a:off x="7923231" y="2037079"/>
            <a:ext cx="631596" cy="491851"/>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F6352B7-FDF8-4804-05FA-AB82FC3D286D}"/>
              </a:ext>
            </a:extLst>
          </p:cNvPr>
          <p:cNvCxnSpPr/>
          <p:nvPr/>
        </p:nvCxnSpPr>
        <p:spPr>
          <a:xfrm>
            <a:off x="2573517" y="898999"/>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67FEE0-B45D-3798-02EC-18444057FB54}"/>
              </a:ext>
            </a:extLst>
          </p:cNvPr>
          <p:cNvCxnSpPr/>
          <p:nvPr/>
        </p:nvCxnSpPr>
        <p:spPr>
          <a:xfrm>
            <a:off x="5299435" y="898998"/>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D9F6B2-D7A8-BF6A-E0C1-38D85FA8BED2}"/>
              </a:ext>
            </a:extLst>
          </p:cNvPr>
          <p:cNvCxnSpPr/>
          <p:nvPr/>
        </p:nvCxnSpPr>
        <p:spPr>
          <a:xfrm>
            <a:off x="7241357" y="898998"/>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5B0FF09-2AC1-9405-4E21-38B6E497B6DF}"/>
              </a:ext>
            </a:extLst>
          </p:cNvPr>
          <p:cNvSpPr txBox="1"/>
          <p:nvPr/>
        </p:nvSpPr>
        <p:spPr>
          <a:xfrm>
            <a:off x="1725106" y="903288"/>
            <a:ext cx="650449" cy="369332"/>
          </a:xfrm>
          <a:prstGeom prst="rect">
            <a:avLst/>
          </a:prstGeom>
          <a:noFill/>
        </p:spPr>
        <p:txBody>
          <a:bodyPr wrap="square" rtlCol="0">
            <a:spAutoFit/>
          </a:bodyPr>
          <a:lstStyle/>
          <a:p>
            <a:r>
              <a:rPr lang="en-US" b="1" dirty="0">
                <a:highlight>
                  <a:srgbClr val="FFFF00"/>
                </a:highlight>
              </a:rPr>
              <a:t>154</a:t>
            </a:r>
          </a:p>
        </p:txBody>
      </p:sp>
      <p:sp>
        <p:nvSpPr>
          <p:cNvPr id="17" name="TextBox 16">
            <a:extLst>
              <a:ext uri="{FF2B5EF4-FFF2-40B4-BE49-F238E27FC236}">
                <a16:creationId xmlns:a16="http://schemas.microsoft.com/office/drawing/2014/main" id="{4701093F-534B-B91C-2F5E-3262F7D5A177}"/>
              </a:ext>
            </a:extLst>
          </p:cNvPr>
          <p:cNvSpPr txBox="1"/>
          <p:nvPr/>
        </p:nvSpPr>
        <p:spPr>
          <a:xfrm>
            <a:off x="4089662" y="898998"/>
            <a:ext cx="6094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155</a:t>
            </a:r>
          </a:p>
        </p:txBody>
      </p:sp>
      <p:sp>
        <p:nvSpPr>
          <p:cNvPr id="19" name="TextBox 18">
            <a:extLst>
              <a:ext uri="{FF2B5EF4-FFF2-40B4-BE49-F238E27FC236}">
                <a16:creationId xmlns:a16="http://schemas.microsoft.com/office/drawing/2014/main" id="{8A08D5D7-02F8-280A-55F7-2ABAE94644B1}"/>
              </a:ext>
            </a:extLst>
          </p:cNvPr>
          <p:cNvSpPr txBox="1"/>
          <p:nvPr/>
        </p:nvSpPr>
        <p:spPr>
          <a:xfrm>
            <a:off x="6412584" y="898998"/>
            <a:ext cx="6094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156</a:t>
            </a:r>
          </a:p>
        </p:txBody>
      </p:sp>
      <p:sp>
        <p:nvSpPr>
          <p:cNvPr id="21" name="TextBox 20">
            <a:extLst>
              <a:ext uri="{FF2B5EF4-FFF2-40B4-BE49-F238E27FC236}">
                <a16:creationId xmlns:a16="http://schemas.microsoft.com/office/drawing/2014/main" id="{C81A80A3-6685-11BF-81BB-B331147AD75C}"/>
              </a:ext>
            </a:extLst>
          </p:cNvPr>
          <p:cNvSpPr txBox="1"/>
          <p:nvPr/>
        </p:nvSpPr>
        <p:spPr>
          <a:xfrm>
            <a:off x="9782665" y="898998"/>
            <a:ext cx="62546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157</a:t>
            </a:r>
          </a:p>
        </p:txBody>
      </p:sp>
      <p:sp>
        <p:nvSpPr>
          <p:cNvPr id="22" name="TextBox 21">
            <a:extLst>
              <a:ext uri="{FF2B5EF4-FFF2-40B4-BE49-F238E27FC236}">
                <a16:creationId xmlns:a16="http://schemas.microsoft.com/office/drawing/2014/main" id="{331CEC4C-6575-ADA0-98C9-39DCABD6A1B1}"/>
              </a:ext>
            </a:extLst>
          </p:cNvPr>
          <p:cNvSpPr txBox="1"/>
          <p:nvPr/>
        </p:nvSpPr>
        <p:spPr>
          <a:xfrm>
            <a:off x="4328455" y="1863489"/>
            <a:ext cx="724297" cy="369332"/>
          </a:xfrm>
          <a:prstGeom prst="rect">
            <a:avLst/>
          </a:prstGeom>
          <a:noFill/>
        </p:spPr>
        <p:txBody>
          <a:bodyPr wrap="square" rtlCol="0">
            <a:spAutoFit/>
          </a:bodyPr>
          <a:lstStyle/>
          <a:p>
            <a:r>
              <a:rPr lang="en-US" b="1" dirty="0">
                <a:highlight>
                  <a:srgbClr val="FFFF00"/>
                </a:highlight>
              </a:rPr>
              <a:t>168</a:t>
            </a:r>
          </a:p>
        </p:txBody>
      </p:sp>
      <p:sp>
        <p:nvSpPr>
          <p:cNvPr id="23" name="TextBox 22">
            <a:extLst>
              <a:ext uri="{FF2B5EF4-FFF2-40B4-BE49-F238E27FC236}">
                <a16:creationId xmlns:a16="http://schemas.microsoft.com/office/drawing/2014/main" id="{C1FEC415-EB5C-512B-3363-74FDBCFDC0B2}"/>
              </a:ext>
            </a:extLst>
          </p:cNvPr>
          <p:cNvSpPr txBox="1"/>
          <p:nvPr/>
        </p:nvSpPr>
        <p:spPr>
          <a:xfrm>
            <a:off x="4464377" y="3393453"/>
            <a:ext cx="724295" cy="369332"/>
          </a:xfrm>
          <a:prstGeom prst="rect">
            <a:avLst/>
          </a:prstGeom>
          <a:noFill/>
        </p:spPr>
        <p:txBody>
          <a:bodyPr wrap="square" rtlCol="0">
            <a:spAutoFit/>
          </a:bodyPr>
          <a:lstStyle/>
          <a:p>
            <a:r>
              <a:rPr lang="en-US" b="1" dirty="0">
                <a:highlight>
                  <a:srgbClr val="FFFF00"/>
                </a:highlight>
              </a:rPr>
              <a:t>169</a:t>
            </a:r>
          </a:p>
        </p:txBody>
      </p:sp>
      <p:sp>
        <p:nvSpPr>
          <p:cNvPr id="24" name="TextBox 23">
            <a:extLst>
              <a:ext uri="{FF2B5EF4-FFF2-40B4-BE49-F238E27FC236}">
                <a16:creationId xmlns:a16="http://schemas.microsoft.com/office/drawing/2014/main" id="{1B3B6AE1-0584-03F2-19E1-B880D115F7D7}"/>
              </a:ext>
            </a:extLst>
          </p:cNvPr>
          <p:cNvSpPr txBox="1"/>
          <p:nvPr/>
        </p:nvSpPr>
        <p:spPr>
          <a:xfrm>
            <a:off x="10712367" y="1985034"/>
            <a:ext cx="593890" cy="369332"/>
          </a:xfrm>
          <a:prstGeom prst="rect">
            <a:avLst/>
          </a:prstGeom>
          <a:noFill/>
        </p:spPr>
        <p:txBody>
          <a:bodyPr wrap="square" rtlCol="0">
            <a:spAutoFit/>
          </a:bodyPr>
          <a:lstStyle/>
          <a:p>
            <a:r>
              <a:rPr lang="en-US" b="1" dirty="0">
                <a:highlight>
                  <a:srgbClr val="FFFF00"/>
                </a:highlight>
              </a:rPr>
              <a:t>170</a:t>
            </a:r>
          </a:p>
        </p:txBody>
      </p:sp>
      <p:sp>
        <p:nvSpPr>
          <p:cNvPr id="25" name="TextBox 24">
            <a:extLst>
              <a:ext uri="{FF2B5EF4-FFF2-40B4-BE49-F238E27FC236}">
                <a16:creationId xmlns:a16="http://schemas.microsoft.com/office/drawing/2014/main" id="{22A52ED4-BD32-7529-7806-0C769A4663C8}"/>
              </a:ext>
            </a:extLst>
          </p:cNvPr>
          <p:cNvSpPr txBox="1"/>
          <p:nvPr/>
        </p:nvSpPr>
        <p:spPr>
          <a:xfrm>
            <a:off x="9782665" y="2846952"/>
            <a:ext cx="593890" cy="369332"/>
          </a:xfrm>
          <a:prstGeom prst="rect">
            <a:avLst/>
          </a:prstGeom>
          <a:noFill/>
        </p:spPr>
        <p:txBody>
          <a:bodyPr wrap="square" rtlCol="0">
            <a:spAutoFit/>
          </a:bodyPr>
          <a:lstStyle/>
          <a:p>
            <a:r>
              <a:rPr lang="en-US" b="1" dirty="0">
                <a:highlight>
                  <a:srgbClr val="FFFF00"/>
                </a:highlight>
              </a:rPr>
              <a:t>171</a:t>
            </a:r>
          </a:p>
        </p:txBody>
      </p:sp>
      <p:cxnSp>
        <p:nvCxnSpPr>
          <p:cNvPr id="27" name="Straight Arrow Connector 26">
            <a:extLst>
              <a:ext uri="{FF2B5EF4-FFF2-40B4-BE49-F238E27FC236}">
                <a16:creationId xmlns:a16="http://schemas.microsoft.com/office/drawing/2014/main" id="{A1BFF744-94B1-43D7-030A-53203D69F527}"/>
              </a:ext>
            </a:extLst>
          </p:cNvPr>
          <p:cNvCxnSpPr/>
          <p:nvPr/>
        </p:nvCxnSpPr>
        <p:spPr>
          <a:xfrm flipH="1">
            <a:off x="772998" y="1628826"/>
            <a:ext cx="301658" cy="325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B9A476-24A7-81EC-2FDD-6E7D26D6541C}"/>
              </a:ext>
            </a:extLst>
          </p:cNvPr>
          <p:cNvCxnSpPr/>
          <p:nvPr/>
        </p:nvCxnSpPr>
        <p:spPr>
          <a:xfrm>
            <a:off x="1414021" y="1640808"/>
            <a:ext cx="0" cy="3442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46864F-1E38-0A26-A87C-E2F3BF8665EC}"/>
              </a:ext>
            </a:extLst>
          </p:cNvPr>
          <p:cNvCxnSpPr>
            <a:cxnSpLocks/>
          </p:cNvCxnSpPr>
          <p:nvPr/>
        </p:nvCxnSpPr>
        <p:spPr>
          <a:xfrm>
            <a:off x="1725106" y="1597845"/>
            <a:ext cx="527901" cy="387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F54A1B9-2BEA-306A-55FA-618055D8CA25}"/>
              </a:ext>
            </a:extLst>
          </p:cNvPr>
          <p:cNvCxnSpPr/>
          <p:nvPr/>
        </p:nvCxnSpPr>
        <p:spPr>
          <a:xfrm flipH="1">
            <a:off x="3355942" y="1760457"/>
            <a:ext cx="320512" cy="2766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0862D59-65DD-FFF5-15D2-FCEA7EDF17F7}"/>
              </a:ext>
            </a:extLst>
          </p:cNvPr>
          <p:cNvCxnSpPr/>
          <p:nvPr/>
        </p:nvCxnSpPr>
        <p:spPr>
          <a:xfrm>
            <a:off x="3921550" y="1640808"/>
            <a:ext cx="117050" cy="3442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FFD3EA2-A607-9E9C-D3FF-C05EA14C175D}"/>
              </a:ext>
            </a:extLst>
          </p:cNvPr>
          <p:cNvCxnSpPr/>
          <p:nvPr/>
        </p:nvCxnSpPr>
        <p:spPr>
          <a:xfrm flipH="1">
            <a:off x="3429195" y="2602743"/>
            <a:ext cx="284968" cy="244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5AE118-B30F-C5A7-440B-76E80B9E8414}"/>
              </a:ext>
            </a:extLst>
          </p:cNvPr>
          <p:cNvCxnSpPr/>
          <p:nvPr/>
        </p:nvCxnSpPr>
        <p:spPr>
          <a:xfrm>
            <a:off x="4038600" y="2528930"/>
            <a:ext cx="0" cy="318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B1E0367-6BF3-1B5F-4B9E-3F8983C18765}"/>
              </a:ext>
            </a:extLst>
          </p:cNvPr>
          <p:cNvCxnSpPr/>
          <p:nvPr/>
        </p:nvCxnSpPr>
        <p:spPr>
          <a:xfrm>
            <a:off x="4232635" y="2612882"/>
            <a:ext cx="290264" cy="320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8144AC0-6BED-BB82-3C2B-0F6CB1941D62}"/>
              </a:ext>
            </a:extLst>
          </p:cNvPr>
          <p:cNvCxnSpPr>
            <a:cxnSpLocks/>
          </p:cNvCxnSpPr>
          <p:nvPr/>
        </p:nvCxnSpPr>
        <p:spPr>
          <a:xfrm flipH="1">
            <a:off x="5862291" y="1640808"/>
            <a:ext cx="232136" cy="313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8873FE2-2DA4-772C-EF81-0436F2E00AAA}"/>
              </a:ext>
            </a:extLst>
          </p:cNvPr>
          <p:cNvCxnSpPr/>
          <p:nvPr/>
        </p:nvCxnSpPr>
        <p:spPr>
          <a:xfrm>
            <a:off x="6217761" y="1635805"/>
            <a:ext cx="315799" cy="349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0DD56E5-C5F5-C91E-5FDA-A7825A64FE85}"/>
              </a:ext>
            </a:extLst>
          </p:cNvPr>
          <p:cNvCxnSpPr/>
          <p:nvPr/>
        </p:nvCxnSpPr>
        <p:spPr>
          <a:xfrm flipH="1">
            <a:off x="9144000" y="1635805"/>
            <a:ext cx="315798" cy="287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EE8EB29-94D4-195E-B8CB-E4D42D4F3D9D}"/>
              </a:ext>
            </a:extLst>
          </p:cNvPr>
          <p:cNvCxnSpPr/>
          <p:nvPr/>
        </p:nvCxnSpPr>
        <p:spPr>
          <a:xfrm>
            <a:off x="9782665" y="1635805"/>
            <a:ext cx="401425" cy="401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3A45035-101F-A4E5-639F-E5C5698F29D1}"/>
              </a:ext>
            </a:extLst>
          </p:cNvPr>
          <p:cNvCxnSpPr/>
          <p:nvPr/>
        </p:nvCxnSpPr>
        <p:spPr>
          <a:xfrm flipH="1">
            <a:off x="7997069" y="2516064"/>
            <a:ext cx="649272" cy="417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A3BF8C8-8E15-B17D-6800-C15440409205}"/>
              </a:ext>
            </a:extLst>
          </p:cNvPr>
          <p:cNvCxnSpPr/>
          <p:nvPr/>
        </p:nvCxnSpPr>
        <p:spPr>
          <a:xfrm flipH="1">
            <a:off x="8635734" y="2602743"/>
            <a:ext cx="208376" cy="330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64A3B7-D71E-BCA4-4562-8712C85FF2D4}"/>
              </a:ext>
            </a:extLst>
          </p:cNvPr>
          <p:cNvCxnSpPr/>
          <p:nvPr/>
        </p:nvCxnSpPr>
        <p:spPr>
          <a:xfrm>
            <a:off x="9030878" y="2612882"/>
            <a:ext cx="152401" cy="320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C44D085-C086-E9D6-2A10-5816D7C5FB0F}"/>
              </a:ext>
            </a:extLst>
          </p:cNvPr>
          <p:cNvCxnSpPr/>
          <p:nvPr/>
        </p:nvCxnSpPr>
        <p:spPr>
          <a:xfrm>
            <a:off x="10642862" y="2528930"/>
            <a:ext cx="593890" cy="40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DF9FE4F-4434-D199-2AEE-458703B1C788}"/>
              </a:ext>
            </a:extLst>
          </p:cNvPr>
          <p:cNvCxnSpPr>
            <a:cxnSpLocks/>
          </p:cNvCxnSpPr>
          <p:nvPr/>
        </p:nvCxnSpPr>
        <p:spPr>
          <a:xfrm>
            <a:off x="10461396" y="2614184"/>
            <a:ext cx="0" cy="327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351DC7D-C487-1D1A-A243-4EA13977BFB2}"/>
              </a:ext>
            </a:extLst>
          </p:cNvPr>
          <p:cNvCxnSpPr/>
          <p:nvPr/>
        </p:nvCxnSpPr>
        <p:spPr>
          <a:xfrm>
            <a:off x="10661714" y="2536064"/>
            <a:ext cx="593890" cy="404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DAE82A-7026-32A5-5503-A0FE8FAC76F4}"/>
              </a:ext>
            </a:extLst>
          </p:cNvPr>
          <p:cNvSpPr txBox="1"/>
          <p:nvPr/>
        </p:nvSpPr>
        <p:spPr>
          <a:xfrm>
            <a:off x="185980" y="136525"/>
            <a:ext cx="11844579"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354812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8B2A6A-C978-3C7E-CF9D-38BD35EB8BB3}"/>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9A8C4271-3DD3-96D1-50BB-AFCE3D3032A1}"/>
              </a:ext>
            </a:extLst>
          </p:cNvPr>
          <p:cNvSpPr txBox="1"/>
          <p:nvPr/>
        </p:nvSpPr>
        <p:spPr>
          <a:xfrm>
            <a:off x="454057" y="793749"/>
            <a:ext cx="11283885" cy="5745163"/>
          </a:xfrm>
          <a:prstGeom prst="rect">
            <a:avLst/>
          </a:prstGeom>
          <a:noFill/>
        </p:spPr>
        <p:txBody>
          <a:bodyPr wrap="square">
            <a:spAutoFit/>
          </a:bodyPr>
          <a:lstStyle/>
          <a:p>
            <a:pPr>
              <a:spcAft>
                <a:spcPts val="2000"/>
              </a:spcAft>
            </a:pPr>
            <a:r>
              <a:rPr lang="zh-CN" altLang="en-US" sz="5400" b="1" dirty="0"/>
              <a:t>   法                相                 滅</a:t>
            </a:r>
            <a:endParaRPr lang="en-US" altLang="zh-CN" sz="5400" b="1" dirty="0"/>
          </a:p>
          <a:p>
            <a:pPr>
              <a:spcAft>
                <a:spcPts val="2000"/>
              </a:spcAft>
            </a:pPr>
            <a:r>
              <a:rPr lang="zh-CN" altLang="en-US" sz="4400" b="1" dirty="0"/>
              <a:t>氵 去</a:t>
            </a:r>
            <a:r>
              <a:rPr lang="en-US" altLang="zh-CN" sz="4400" b="1" dirty="0"/>
              <a:t>                </a:t>
            </a:r>
            <a:r>
              <a:rPr lang="zh-CN" altLang="en-US" sz="4400" b="1" dirty="0"/>
              <a:t>木  目            氵             烕</a:t>
            </a:r>
            <a:r>
              <a:rPr lang="en-US" altLang="zh-CN" sz="4400" b="1" dirty="0"/>
              <a:t> </a:t>
            </a:r>
            <a:r>
              <a:rPr lang="zh-CN" altLang="en-US" sz="4400" b="1" dirty="0"/>
              <a:t>  </a:t>
            </a:r>
          </a:p>
          <a:p>
            <a:pPr>
              <a:spcAft>
                <a:spcPts val="2000"/>
              </a:spcAft>
            </a:pPr>
            <a:r>
              <a:rPr lang="zh-CN" altLang="en-US" sz="4400" b="1" dirty="0"/>
              <a:t>     土 </a:t>
            </a:r>
            <a:r>
              <a:rPr lang="en-US" altLang="zh-CN" sz="4400" b="1" dirty="0"/>
              <a:t> </a:t>
            </a:r>
            <a:r>
              <a:rPr lang="zh-CN" altLang="en-US" sz="4400" b="1" dirty="0"/>
              <a:t>厶                                             戌   </a:t>
            </a:r>
            <a:r>
              <a:rPr lang="en-US" altLang="zh-CN" sz="4400" b="1" dirty="0"/>
              <a:t>         </a:t>
            </a:r>
            <a:r>
              <a:rPr lang="zh-CN" altLang="en-US" sz="4400" b="1" dirty="0"/>
              <a:t>火</a:t>
            </a:r>
            <a:endParaRPr lang="en-US" altLang="zh-CN" sz="4400" b="1" dirty="0"/>
          </a:p>
          <a:p>
            <a:pPr>
              <a:spcAft>
                <a:spcPts val="2000"/>
              </a:spcAft>
            </a:pPr>
            <a:r>
              <a:rPr lang="en-US" altLang="zh-CN" sz="4400" b="1" dirty="0"/>
              <a:t>                                                           </a:t>
            </a:r>
            <a:r>
              <a:rPr lang="zh-CN" altLang="en-US" sz="4400" b="1" dirty="0"/>
              <a:t>戈</a:t>
            </a:r>
            <a:r>
              <a:rPr lang="en-US" altLang="zh-CN" sz="4400" b="1" dirty="0"/>
              <a:t> </a:t>
            </a:r>
            <a:r>
              <a:rPr lang="zh-CN" altLang="en-US" sz="4400" b="1" dirty="0"/>
              <a:t>丿</a:t>
            </a:r>
            <a:r>
              <a:rPr lang="en-US" altLang="zh-CN" sz="4400" b="1" dirty="0"/>
              <a:t> </a:t>
            </a:r>
            <a:r>
              <a:rPr lang="zh-CN" altLang="en-US" sz="4400" b="1" dirty="0"/>
              <a:t>一</a:t>
            </a:r>
          </a:p>
          <a:p>
            <a:pPr>
              <a:spcAft>
                <a:spcPts val="2000"/>
              </a:spcAft>
            </a:pPr>
            <a:r>
              <a:rPr lang="zh-CN" altLang="en-US" sz="4400" b="1" dirty="0"/>
              <a:t>                                               </a:t>
            </a:r>
            <a:endParaRPr lang="en-US" altLang="zh-CN" sz="4400" b="1" dirty="0"/>
          </a:p>
          <a:p>
            <a:endParaRPr lang="en-US" sz="5400" b="1" dirty="0"/>
          </a:p>
        </p:txBody>
      </p:sp>
      <p:sp>
        <p:nvSpPr>
          <p:cNvPr id="5" name="TextBox 4">
            <a:extLst>
              <a:ext uri="{FF2B5EF4-FFF2-40B4-BE49-F238E27FC236}">
                <a16:creationId xmlns:a16="http://schemas.microsoft.com/office/drawing/2014/main" id="{7305E7BD-352E-F196-7389-50D8A47B723B}"/>
              </a:ext>
            </a:extLst>
          </p:cNvPr>
          <p:cNvSpPr txBox="1"/>
          <p:nvPr/>
        </p:nvSpPr>
        <p:spPr>
          <a:xfrm>
            <a:off x="655161" y="3801782"/>
            <a:ext cx="6971123" cy="2554545"/>
          </a:xfrm>
          <a:prstGeom prst="rect">
            <a:avLst/>
          </a:prstGeom>
          <a:noFill/>
        </p:spPr>
        <p:txBody>
          <a:bodyPr wrap="square" numCol="2" rtlCol="0">
            <a:spAutoFit/>
          </a:bodyPr>
          <a:lstStyle/>
          <a:p>
            <a:r>
              <a:rPr lang="zh-CN" altLang="en-US" sz="2000" b="1" dirty="0">
                <a:highlight>
                  <a:srgbClr val="FFFF00"/>
                </a:highlight>
              </a:rPr>
              <a:t>法</a:t>
            </a:r>
            <a:r>
              <a:rPr lang="zh-CN" altLang="en-US" sz="2000" b="1" dirty="0"/>
              <a:t>  </a:t>
            </a:r>
            <a:r>
              <a:rPr lang="en-US" altLang="zh-CN" sz="2000" dirty="0" err="1"/>
              <a:t>beop</a:t>
            </a:r>
            <a:r>
              <a:rPr lang="en-US" altLang="zh-CN" sz="2000" dirty="0"/>
              <a:t> (</a:t>
            </a:r>
            <a:r>
              <a:rPr lang="ko-KR" altLang="en-US" sz="2000" dirty="0"/>
              <a:t>법</a:t>
            </a:r>
            <a:r>
              <a:rPr lang="en-US" altLang="ko-KR" sz="2000" dirty="0"/>
              <a:t>);  </a:t>
            </a:r>
            <a:r>
              <a:rPr lang="en-US" altLang="zh-CN" sz="2000" dirty="0"/>
              <a:t>dharma</a:t>
            </a:r>
          </a:p>
          <a:p>
            <a:r>
              <a:rPr lang="zh-CN" altLang="en-US" sz="2000" b="1" dirty="0">
                <a:highlight>
                  <a:srgbClr val="FFFF00"/>
                </a:highlight>
              </a:rPr>
              <a:t>相</a:t>
            </a:r>
            <a:r>
              <a:rPr lang="zh-CN" altLang="en-US" sz="2000" b="1" dirty="0"/>
              <a:t>  </a:t>
            </a:r>
            <a:r>
              <a:rPr lang="en-US" altLang="zh-CN" sz="2000" dirty="0"/>
              <a:t>sang (</a:t>
            </a:r>
            <a:r>
              <a:rPr lang="ko-KR" altLang="en-US" sz="2000" dirty="0"/>
              <a:t>상</a:t>
            </a:r>
            <a:r>
              <a:rPr lang="en-US" altLang="ko-KR" sz="2000" dirty="0"/>
              <a:t>);  </a:t>
            </a:r>
            <a:r>
              <a:rPr lang="en-US" altLang="zh-CN" sz="2000" dirty="0"/>
              <a:t>characteristic</a:t>
            </a:r>
            <a:endParaRPr lang="zh-CN" altLang="en-US" sz="2000" dirty="0"/>
          </a:p>
          <a:p>
            <a:r>
              <a:rPr lang="zh-CN" altLang="en-US" sz="2000" b="1" dirty="0">
                <a:highlight>
                  <a:srgbClr val="FFFF00"/>
                </a:highlight>
              </a:rPr>
              <a:t>滅</a:t>
            </a:r>
            <a:r>
              <a:rPr lang="zh-CN" altLang="en-US" sz="2000" b="1" dirty="0"/>
              <a:t>  </a:t>
            </a:r>
            <a:r>
              <a:rPr lang="en-US" altLang="zh-CN" sz="2000" dirty="0" err="1"/>
              <a:t>myeol</a:t>
            </a:r>
            <a:r>
              <a:rPr lang="en-US" altLang="zh-CN" sz="2000" dirty="0"/>
              <a:t> (</a:t>
            </a:r>
            <a:r>
              <a:rPr lang="ko-KR" altLang="en-US" sz="2000" dirty="0"/>
              <a:t>멸</a:t>
            </a:r>
            <a:r>
              <a:rPr lang="en-US" altLang="ko-KR" sz="2000" dirty="0"/>
              <a:t>);  </a:t>
            </a:r>
            <a:r>
              <a:rPr lang="en-US" altLang="zh-CN" sz="2000" dirty="0"/>
              <a:t>extinguish</a:t>
            </a:r>
            <a:endParaRPr lang="zh-CN" altLang="en-US" sz="2000" dirty="0"/>
          </a:p>
          <a:p>
            <a:r>
              <a:rPr lang="zh-CN" altLang="en-US" sz="2000" b="1" dirty="0"/>
              <a:t>氵  </a:t>
            </a:r>
            <a:r>
              <a:rPr lang="en-US" altLang="zh-CN" sz="2000" dirty="0"/>
              <a:t>su (</a:t>
            </a:r>
            <a:r>
              <a:rPr lang="ko-KR" altLang="en-US" sz="2000" dirty="0"/>
              <a:t>수</a:t>
            </a:r>
            <a:r>
              <a:rPr lang="en-US" altLang="ko-KR" sz="2000" dirty="0"/>
              <a:t>);   </a:t>
            </a:r>
            <a:r>
              <a:rPr lang="en-US" altLang="zh-CN" sz="2000" dirty="0"/>
              <a:t>water</a:t>
            </a:r>
          </a:p>
          <a:p>
            <a:r>
              <a:rPr lang="zh-CN" altLang="en-US" sz="2000" b="1" dirty="0">
                <a:highlight>
                  <a:srgbClr val="FFFF00"/>
                </a:highlight>
              </a:rPr>
              <a:t>去</a:t>
            </a:r>
            <a:r>
              <a:rPr lang="zh-CN" altLang="en-US" sz="2000" b="1" dirty="0"/>
              <a:t>  </a:t>
            </a:r>
            <a:r>
              <a:rPr lang="en-US" altLang="zh-CN" sz="2000" dirty="0"/>
              <a:t>geo (</a:t>
            </a:r>
            <a:r>
              <a:rPr lang="ko-KR" altLang="en-US" sz="2000" dirty="0"/>
              <a:t>거</a:t>
            </a:r>
            <a:r>
              <a:rPr lang="en-US" altLang="ko-KR" sz="2000" dirty="0"/>
              <a:t>);  </a:t>
            </a:r>
            <a:r>
              <a:rPr lang="en-US" altLang="zh-CN" sz="2000" dirty="0"/>
              <a:t>to go</a:t>
            </a:r>
            <a:r>
              <a:rPr lang="en-US" altLang="zh-CN" sz="2000" b="1" dirty="0"/>
              <a:t> </a:t>
            </a:r>
          </a:p>
          <a:p>
            <a:r>
              <a:rPr lang="zh-CN" altLang="en-US" sz="2000" b="1" dirty="0"/>
              <a:t>土  </a:t>
            </a:r>
            <a:r>
              <a:rPr lang="en-US" altLang="zh-CN" sz="2000" dirty="0"/>
              <a:t>to (</a:t>
            </a:r>
            <a:r>
              <a:rPr lang="ko-KR" altLang="en-US" sz="2000" dirty="0"/>
              <a:t>토</a:t>
            </a:r>
            <a:r>
              <a:rPr lang="en-US" altLang="ko-KR" sz="2000" dirty="0"/>
              <a:t>);  </a:t>
            </a:r>
            <a:r>
              <a:rPr lang="en-US" altLang="zh-CN" sz="2000" dirty="0"/>
              <a:t>earth</a:t>
            </a:r>
            <a:endParaRPr lang="zh-CN" altLang="en-US" sz="2000" dirty="0"/>
          </a:p>
          <a:p>
            <a:r>
              <a:rPr lang="zh-CN" altLang="en-US" sz="2000" b="1" dirty="0"/>
              <a:t>厶  </a:t>
            </a:r>
            <a:r>
              <a:rPr lang="en-US" altLang="zh-CN" sz="2000" dirty="0" err="1"/>
              <a:t>sa</a:t>
            </a:r>
            <a:r>
              <a:rPr lang="en-US" altLang="zh-CN" sz="2000" dirty="0"/>
              <a:t> (</a:t>
            </a:r>
            <a:r>
              <a:rPr lang="ko-KR" altLang="en-US" sz="2000" dirty="0"/>
              <a:t>사</a:t>
            </a:r>
            <a:r>
              <a:rPr lang="en-US" altLang="ko-KR" sz="2000" dirty="0"/>
              <a:t>);  secret</a:t>
            </a:r>
            <a:endParaRPr lang="en-US" altLang="zh-CN" sz="2000" dirty="0"/>
          </a:p>
          <a:p>
            <a:r>
              <a:rPr lang="zh-CN" altLang="en-US" sz="2000" b="1" dirty="0"/>
              <a:t>木  </a:t>
            </a:r>
            <a:r>
              <a:rPr lang="en-US" altLang="zh-CN" sz="2000" dirty="0"/>
              <a:t>mog (</a:t>
            </a:r>
            <a:r>
              <a:rPr lang="ko-KR" altLang="en-US" sz="2000" dirty="0"/>
              <a:t>목</a:t>
            </a:r>
            <a:r>
              <a:rPr lang="en-US" altLang="ko-KR" sz="2000" dirty="0"/>
              <a:t>); tree</a:t>
            </a:r>
            <a:endParaRPr lang="en-US" altLang="zh-CN" sz="2000" dirty="0"/>
          </a:p>
          <a:p>
            <a:r>
              <a:rPr lang="zh-CN" altLang="en-US" sz="2000" b="1" dirty="0"/>
              <a:t>目  </a:t>
            </a:r>
            <a:r>
              <a:rPr lang="en-US" altLang="zh-CN" sz="2000" dirty="0"/>
              <a:t>mog (</a:t>
            </a:r>
            <a:r>
              <a:rPr lang="ko-KR" altLang="en-US" sz="2000" dirty="0"/>
              <a:t>목</a:t>
            </a:r>
            <a:r>
              <a:rPr lang="en-US" altLang="ko-KR" sz="2000" dirty="0"/>
              <a:t>);   eye</a:t>
            </a:r>
            <a:endParaRPr lang="en-US" altLang="zh-CN" sz="2000" dirty="0"/>
          </a:p>
          <a:p>
            <a:r>
              <a:rPr lang="zh-CN" altLang="en-US" sz="2000" b="1" dirty="0">
                <a:highlight>
                  <a:srgbClr val="FFFF00"/>
                </a:highlight>
              </a:rPr>
              <a:t>烕</a:t>
            </a:r>
            <a:r>
              <a:rPr lang="zh-CN" altLang="en-US" sz="2000" b="1" dirty="0"/>
              <a:t>  </a:t>
            </a:r>
            <a:r>
              <a:rPr lang="en-US" altLang="zh-CN" sz="2000" dirty="0" err="1"/>
              <a:t>myeol</a:t>
            </a:r>
            <a:r>
              <a:rPr lang="en-US" altLang="zh-CN" sz="2000" dirty="0"/>
              <a:t> (</a:t>
            </a:r>
            <a:r>
              <a:rPr lang="ko-KR" altLang="en-US" sz="2000" dirty="0"/>
              <a:t>멸</a:t>
            </a:r>
            <a:r>
              <a:rPr lang="en-US" altLang="ko-KR" sz="2000" dirty="0"/>
              <a:t>);  </a:t>
            </a:r>
            <a:r>
              <a:rPr lang="en-US" altLang="zh-CN" sz="2000" dirty="0"/>
              <a:t>extinguish</a:t>
            </a:r>
            <a:r>
              <a:rPr lang="zh-CN" altLang="en-US" sz="2000" dirty="0"/>
              <a:t>       </a:t>
            </a:r>
            <a:endParaRPr lang="en-US" altLang="zh-CN" sz="2000" dirty="0"/>
          </a:p>
          <a:p>
            <a:r>
              <a:rPr lang="zh-CN" altLang="en-US" sz="2000" b="1" dirty="0">
                <a:highlight>
                  <a:srgbClr val="FFFF00"/>
                </a:highlight>
              </a:rPr>
              <a:t>戌</a:t>
            </a:r>
            <a:r>
              <a:rPr lang="zh-CN" altLang="en-US" sz="2000" b="1" dirty="0"/>
              <a:t>  </a:t>
            </a:r>
            <a:r>
              <a:rPr lang="en-US" altLang="zh-CN" sz="2000" dirty="0" err="1"/>
              <a:t>sul</a:t>
            </a:r>
            <a:r>
              <a:rPr lang="en-US" altLang="zh-CN" sz="2000" dirty="0"/>
              <a:t> (</a:t>
            </a:r>
            <a:r>
              <a:rPr lang="ko-KR" altLang="en-US" sz="2000" dirty="0"/>
              <a:t>술</a:t>
            </a:r>
            <a:r>
              <a:rPr lang="en-US" altLang="ko-KR" sz="2000" dirty="0"/>
              <a:t>);  </a:t>
            </a:r>
            <a:r>
              <a:rPr lang="en-US" altLang="zh-CN" sz="2000" dirty="0"/>
              <a:t>dog (zodiac)</a:t>
            </a:r>
          </a:p>
          <a:p>
            <a:r>
              <a:rPr lang="zh-CN" altLang="en-US" sz="2000" b="1" dirty="0"/>
              <a:t>火  </a:t>
            </a:r>
            <a:r>
              <a:rPr lang="en-US" altLang="zh-CN" sz="2000" dirty="0" err="1"/>
              <a:t>hua</a:t>
            </a:r>
            <a:r>
              <a:rPr lang="en-US" altLang="zh-CN" sz="2000" dirty="0"/>
              <a:t> (</a:t>
            </a:r>
            <a:r>
              <a:rPr lang="ko-KR" altLang="en-US" sz="2000" dirty="0"/>
              <a:t>화</a:t>
            </a:r>
            <a:r>
              <a:rPr lang="en-US" altLang="ko-KR" sz="2000" dirty="0"/>
              <a:t>);  </a:t>
            </a:r>
            <a:r>
              <a:rPr lang="en-US" altLang="zh-CN" sz="2000" dirty="0"/>
              <a:t>fire</a:t>
            </a:r>
            <a:endParaRPr lang="zh-CN" altLang="en-US" sz="2000" dirty="0"/>
          </a:p>
          <a:p>
            <a:r>
              <a:rPr lang="zh-CN" altLang="en-US" sz="2000" b="1" dirty="0"/>
              <a:t>戈  </a:t>
            </a:r>
            <a:r>
              <a:rPr lang="en-US" altLang="zh-CN" sz="2000" dirty="0"/>
              <a:t>gwa (</a:t>
            </a:r>
            <a:r>
              <a:rPr lang="ko-KR" altLang="en-US" sz="2000" dirty="0"/>
              <a:t>과</a:t>
            </a:r>
            <a:r>
              <a:rPr lang="en-US" altLang="ko-KR" sz="2000" dirty="0"/>
              <a:t>); </a:t>
            </a:r>
            <a:r>
              <a:rPr lang="en-US" altLang="zh-CN" sz="2000" dirty="0"/>
              <a:t>halberd</a:t>
            </a:r>
          </a:p>
          <a:p>
            <a:r>
              <a:rPr lang="zh-CN" altLang="en-US" sz="2000" b="1" dirty="0"/>
              <a:t>丿  </a:t>
            </a:r>
            <a:r>
              <a:rPr lang="en-US" altLang="zh-CN" sz="2000" dirty="0" err="1"/>
              <a:t>byeol</a:t>
            </a:r>
            <a:r>
              <a:rPr lang="en-US" altLang="zh-CN" sz="2000" dirty="0"/>
              <a:t> (</a:t>
            </a:r>
            <a:r>
              <a:rPr lang="ko-KR" altLang="en-US" sz="2000" dirty="0"/>
              <a:t>별</a:t>
            </a:r>
            <a:r>
              <a:rPr lang="en-US" altLang="ko-KR" sz="2000" dirty="0"/>
              <a:t>);  </a:t>
            </a:r>
            <a:r>
              <a:rPr lang="en-US" altLang="zh-CN" sz="2000" dirty="0"/>
              <a:t>left falling stroke </a:t>
            </a:r>
          </a:p>
          <a:p>
            <a:r>
              <a:rPr lang="zh-CN" altLang="en-US" sz="2000" b="1" dirty="0"/>
              <a:t>一 </a:t>
            </a:r>
            <a:r>
              <a:rPr lang="zh-CN" altLang="en-US" sz="2000" dirty="0"/>
              <a:t> </a:t>
            </a:r>
            <a:r>
              <a:rPr lang="en-US" altLang="zh-CN" sz="2000" dirty="0"/>
              <a:t>il (</a:t>
            </a:r>
            <a:r>
              <a:rPr lang="ko-KR" altLang="en-US" sz="2000" dirty="0"/>
              <a:t>일</a:t>
            </a:r>
            <a:r>
              <a:rPr lang="en-US" altLang="ko-KR" sz="2000" dirty="0"/>
              <a:t>);   1, </a:t>
            </a:r>
            <a:r>
              <a:rPr lang="en-US" altLang="zh-CN" sz="2000" dirty="0"/>
              <a:t>one</a:t>
            </a:r>
            <a:endParaRPr lang="zh-CN" altLang="en-US" sz="2000" dirty="0"/>
          </a:p>
        </p:txBody>
      </p:sp>
      <p:sp>
        <p:nvSpPr>
          <p:cNvPr id="7" name="Rectangle 6">
            <a:extLst>
              <a:ext uri="{FF2B5EF4-FFF2-40B4-BE49-F238E27FC236}">
                <a16:creationId xmlns:a16="http://schemas.microsoft.com/office/drawing/2014/main" id="{0D3B3428-8C89-22DE-1F5A-2360AC10028B}"/>
              </a:ext>
            </a:extLst>
          </p:cNvPr>
          <p:cNvSpPr/>
          <p:nvPr/>
        </p:nvSpPr>
        <p:spPr>
          <a:xfrm>
            <a:off x="454057" y="3714161"/>
            <a:ext cx="7172228" cy="26421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DD7E0DE-E3C4-B9E5-A813-3E60A8F65D39}"/>
              </a:ext>
            </a:extLst>
          </p:cNvPr>
          <p:cNvSpPr/>
          <p:nvPr/>
        </p:nvSpPr>
        <p:spPr>
          <a:xfrm>
            <a:off x="386498" y="2708805"/>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3C95086C-B0D8-19E4-21E2-B182FEA0565B}"/>
              </a:ext>
            </a:extLst>
          </p:cNvPr>
          <p:cNvSpPr/>
          <p:nvPr/>
        </p:nvSpPr>
        <p:spPr>
          <a:xfrm>
            <a:off x="4608920" y="2708804"/>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C52FFB4F-3D41-8E3C-4BE4-CB564126AB17}"/>
              </a:ext>
            </a:extLst>
          </p:cNvPr>
          <p:cNvSpPr/>
          <p:nvPr/>
        </p:nvSpPr>
        <p:spPr>
          <a:xfrm>
            <a:off x="6564985" y="2708804"/>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744900-E75B-498D-857A-F6417DAB00E4}"/>
              </a:ext>
            </a:extLst>
          </p:cNvPr>
          <p:cNvCxnSpPr/>
          <p:nvPr/>
        </p:nvCxnSpPr>
        <p:spPr>
          <a:xfrm>
            <a:off x="3223966" y="793749"/>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9291DE-2AC3-59DE-74DB-A666A4888C87}"/>
              </a:ext>
            </a:extLst>
          </p:cNvPr>
          <p:cNvCxnSpPr/>
          <p:nvPr/>
        </p:nvCxnSpPr>
        <p:spPr>
          <a:xfrm>
            <a:off x="5929459" y="793749"/>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descr="【武器】一種沒落了的戰場兵器：戈">
            <a:extLst>
              <a:ext uri="{FF2B5EF4-FFF2-40B4-BE49-F238E27FC236}">
                <a16:creationId xmlns:a16="http://schemas.microsoft.com/office/drawing/2014/main" id="{453530E4-F5A7-ABF3-0560-0BC655ACC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172" y="4668266"/>
            <a:ext cx="3000997" cy="16880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4FCCBA3-6EE1-19CB-F225-638E96DE1870}"/>
              </a:ext>
            </a:extLst>
          </p:cNvPr>
          <p:cNvSpPr txBox="1"/>
          <p:nvPr/>
        </p:nvSpPr>
        <p:spPr>
          <a:xfrm>
            <a:off x="8287731" y="6414750"/>
            <a:ext cx="3315880" cy="215444"/>
          </a:xfrm>
          <a:prstGeom prst="rect">
            <a:avLst/>
          </a:prstGeom>
          <a:noFill/>
        </p:spPr>
        <p:txBody>
          <a:bodyPr wrap="square" rtlCol="0">
            <a:spAutoFit/>
          </a:bodyPr>
          <a:lstStyle/>
          <a:p>
            <a:r>
              <a:rPr lang="en-US" sz="800" dirty="0">
                <a:hlinkClick r:id="rId3"/>
              </a:rPr>
              <a:t>https://www.hk01.com/</a:t>
            </a:r>
            <a:r>
              <a:rPr lang="zh-CN" altLang="en-US" sz="800" dirty="0">
                <a:hlinkClick r:id="rId3"/>
              </a:rPr>
              <a:t>武備志</a:t>
            </a:r>
            <a:r>
              <a:rPr lang="en-US" sz="800" dirty="0">
                <a:hlinkClick r:id="rId3"/>
              </a:rPr>
              <a:t>/352194/</a:t>
            </a:r>
            <a:r>
              <a:rPr lang="zh-TW" altLang="en-US" sz="800" dirty="0">
                <a:hlinkClick r:id="rId3"/>
              </a:rPr>
              <a:t>武器</a:t>
            </a:r>
            <a:r>
              <a:rPr lang="en-US" altLang="zh-TW" sz="800" dirty="0">
                <a:hlinkClick r:id="rId3"/>
              </a:rPr>
              <a:t>-</a:t>
            </a:r>
            <a:r>
              <a:rPr lang="zh-TW" altLang="en-US" sz="800" dirty="0">
                <a:hlinkClick r:id="rId3"/>
              </a:rPr>
              <a:t>一種沒落了的戰場兵器</a:t>
            </a:r>
            <a:r>
              <a:rPr lang="en-US" altLang="zh-TW" sz="800" dirty="0">
                <a:hlinkClick r:id="rId3"/>
              </a:rPr>
              <a:t>-</a:t>
            </a:r>
            <a:r>
              <a:rPr lang="zh-TW" altLang="en-US" sz="800" dirty="0">
                <a:hlinkClick r:id="rId3"/>
              </a:rPr>
              <a:t>戈</a:t>
            </a:r>
            <a:endParaRPr lang="en-US" sz="800" dirty="0"/>
          </a:p>
        </p:txBody>
      </p:sp>
      <p:sp>
        <p:nvSpPr>
          <p:cNvPr id="14" name="TextBox 13">
            <a:extLst>
              <a:ext uri="{FF2B5EF4-FFF2-40B4-BE49-F238E27FC236}">
                <a16:creationId xmlns:a16="http://schemas.microsoft.com/office/drawing/2014/main" id="{38B1A6D8-C98E-1543-D0C2-5761BC2A37C5}"/>
              </a:ext>
            </a:extLst>
          </p:cNvPr>
          <p:cNvSpPr txBox="1"/>
          <p:nvPr/>
        </p:nvSpPr>
        <p:spPr>
          <a:xfrm>
            <a:off x="1734532" y="793749"/>
            <a:ext cx="853909" cy="369332"/>
          </a:xfrm>
          <a:prstGeom prst="rect">
            <a:avLst/>
          </a:prstGeom>
          <a:noFill/>
        </p:spPr>
        <p:txBody>
          <a:bodyPr wrap="square" rtlCol="0">
            <a:spAutoFit/>
          </a:bodyPr>
          <a:lstStyle/>
          <a:p>
            <a:r>
              <a:rPr lang="en-US" b="1" dirty="0">
                <a:highlight>
                  <a:srgbClr val="FFFF00"/>
                </a:highlight>
              </a:rPr>
              <a:t>158</a:t>
            </a:r>
          </a:p>
        </p:txBody>
      </p:sp>
      <p:sp>
        <p:nvSpPr>
          <p:cNvPr id="15" name="TextBox 14">
            <a:extLst>
              <a:ext uri="{FF2B5EF4-FFF2-40B4-BE49-F238E27FC236}">
                <a16:creationId xmlns:a16="http://schemas.microsoft.com/office/drawing/2014/main" id="{6DE538CF-6416-5A48-B08E-008AFA0BDD95}"/>
              </a:ext>
            </a:extLst>
          </p:cNvPr>
          <p:cNvSpPr txBox="1"/>
          <p:nvPr/>
        </p:nvSpPr>
        <p:spPr>
          <a:xfrm>
            <a:off x="4877584" y="847315"/>
            <a:ext cx="829559" cy="646331"/>
          </a:xfrm>
          <a:prstGeom prst="rect">
            <a:avLst/>
          </a:prstGeom>
          <a:noFill/>
        </p:spPr>
        <p:txBody>
          <a:bodyPr wrap="square" rtlCol="0">
            <a:spAutoFit/>
          </a:bodyPr>
          <a:lstStyle/>
          <a:p>
            <a:r>
              <a:rPr lang="en-US" b="1" dirty="0">
                <a:highlight>
                  <a:srgbClr val="FFFF00"/>
                </a:highlight>
              </a:rPr>
              <a:t>159</a:t>
            </a:r>
          </a:p>
          <a:p>
            <a:endParaRPr lang="en-US" dirty="0"/>
          </a:p>
        </p:txBody>
      </p:sp>
      <p:sp>
        <p:nvSpPr>
          <p:cNvPr id="16" name="TextBox 15">
            <a:extLst>
              <a:ext uri="{FF2B5EF4-FFF2-40B4-BE49-F238E27FC236}">
                <a16:creationId xmlns:a16="http://schemas.microsoft.com/office/drawing/2014/main" id="{97E28F83-2901-9FB6-06BF-276E4BABEFF8}"/>
              </a:ext>
            </a:extLst>
          </p:cNvPr>
          <p:cNvSpPr txBox="1"/>
          <p:nvPr/>
        </p:nvSpPr>
        <p:spPr>
          <a:xfrm>
            <a:off x="8215001" y="867731"/>
            <a:ext cx="13103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160</a:t>
            </a:r>
          </a:p>
        </p:txBody>
      </p:sp>
      <p:sp>
        <p:nvSpPr>
          <p:cNvPr id="17" name="TextBox 16">
            <a:extLst>
              <a:ext uri="{FF2B5EF4-FFF2-40B4-BE49-F238E27FC236}">
                <a16:creationId xmlns:a16="http://schemas.microsoft.com/office/drawing/2014/main" id="{1E1D29F4-9296-A18D-92C1-B44347A5DA9C}"/>
              </a:ext>
            </a:extLst>
          </p:cNvPr>
          <p:cNvSpPr txBox="1"/>
          <p:nvPr/>
        </p:nvSpPr>
        <p:spPr>
          <a:xfrm>
            <a:off x="1725105" y="1930790"/>
            <a:ext cx="1611984" cy="646331"/>
          </a:xfrm>
          <a:prstGeom prst="rect">
            <a:avLst/>
          </a:prstGeom>
          <a:noFill/>
        </p:spPr>
        <p:txBody>
          <a:bodyPr wrap="square" rtlCol="0">
            <a:spAutoFit/>
          </a:bodyPr>
          <a:lstStyle/>
          <a:p>
            <a:r>
              <a:rPr lang="en-US" b="1" dirty="0">
                <a:highlight>
                  <a:srgbClr val="FFFF00"/>
                </a:highlight>
              </a:rPr>
              <a:t>158</a:t>
            </a:r>
          </a:p>
          <a:p>
            <a:endParaRPr lang="en-US" dirty="0"/>
          </a:p>
        </p:txBody>
      </p:sp>
      <p:sp>
        <p:nvSpPr>
          <p:cNvPr id="18" name="TextBox 17">
            <a:extLst>
              <a:ext uri="{FF2B5EF4-FFF2-40B4-BE49-F238E27FC236}">
                <a16:creationId xmlns:a16="http://schemas.microsoft.com/office/drawing/2014/main" id="{3A6AB368-9DEF-806F-A013-BFAB52686BE2}"/>
              </a:ext>
            </a:extLst>
          </p:cNvPr>
          <p:cNvSpPr txBox="1"/>
          <p:nvPr/>
        </p:nvSpPr>
        <p:spPr>
          <a:xfrm>
            <a:off x="9417377" y="1930789"/>
            <a:ext cx="1480008" cy="646331"/>
          </a:xfrm>
          <a:prstGeom prst="rect">
            <a:avLst/>
          </a:prstGeom>
          <a:noFill/>
        </p:spPr>
        <p:txBody>
          <a:bodyPr wrap="square" rtlCol="0">
            <a:spAutoFit/>
          </a:bodyPr>
          <a:lstStyle/>
          <a:p>
            <a:r>
              <a:rPr lang="en-US" b="1" dirty="0">
                <a:highlight>
                  <a:srgbClr val="FFFF00"/>
                </a:highlight>
              </a:rPr>
              <a:t>173</a:t>
            </a:r>
          </a:p>
          <a:p>
            <a:endParaRPr lang="en-US" dirty="0"/>
          </a:p>
        </p:txBody>
      </p:sp>
      <p:sp>
        <p:nvSpPr>
          <p:cNvPr id="19" name="TextBox 18">
            <a:extLst>
              <a:ext uri="{FF2B5EF4-FFF2-40B4-BE49-F238E27FC236}">
                <a16:creationId xmlns:a16="http://schemas.microsoft.com/office/drawing/2014/main" id="{0D9811DE-70C5-B33C-3ECE-D5F55392D1F0}"/>
              </a:ext>
            </a:extLst>
          </p:cNvPr>
          <p:cNvSpPr txBox="1"/>
          <p:nvPr/>
        </p:nvSpPr>
        <p:spPr>
          <a:xfrm>
            <a:off x="8819166" y="2856410"/>
            <a:ext cx="2253007" cy="646331"/>
          </a:xfrm>
          <a:prstGeom prst="rect">
            <a:avLst/>
          </a:prstGeom>
          <a:noFill/>
        </p:spPr>
        <p:txBody>
          <a:bodyPr wrap="square" rtlCol="0">
            <a:spAutoFit/>
          </a:bodyPr>
          <a:lstStyle/>
          <a:p>
            <a:r>
              <a:rPr lang="en-US" b="1" dirty="0">
                <a:highlight>
                  <a:srgbClr val="FFFF00"/>
                </a:highlight>
              </a:rPr>
              <a:t>174</a:t>
            </a:r>
          </a:p>
          <a:p>
            <a:endParaRPr lang="en-US" dirty="0"/>
          </a:p>
        </p:txBody>
      </p:sp>
      <p:cxnSp>
        <p:nvCxnSpPr>
          <p:cNvPr id="21" name="Straight Arrow Connector 20">
            <a:extLst>
              <a:ext uri="{FF2B5EF4-FFF2-40B4-BE49-F238E27FC236}">
                <a16:creationId xmlns:a16="http://schemas.microsoft.com/office/drawing/2014/main" id="{CD55B1C5-C37B-EE26-B502-5C99961D645F}"/>
              </a:ext>
            </a:extLst>
          </p:cNvPr>
          <p:cNvCxnSpPr/>
          <p:nvPr/>
        </p:nvCxnSpPr>
        <p:spPr>
          <a:xfrm flipH="1">
            <a:off x="820132" y="1687398"/>
            <a:ext cx="329938" cy="320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EF486BA-6CD3-8E65-99B9-6EF5DED8477F}"/>
              </a:ext>
            </a:extLst>
          </p:cNvPr>
          <p:cNvCxnSpPr>
            <a:cxnSpLocks/>
          </p:cNvCxnSpPr>
          <p:nvPr/>
        </p:nvCxnSpPr>
        <p:spPr>
          <a:xfrm>
            <a:off x="1508289" y="1611984"/>
            <a:ext cx="0" cy="318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9F5F24-7152-1E0C-C06D-B8D507F6743D}"/>
              </a:ext>
            </a:extLst>
          </p:cNvPr>
          <p:cNvCxnSpPr/>
          <p:nvPr/>
        </p:nvCxnSpPr>
        <p:spPr>
          <a:xfrm>
            <a:off x="1480008" y="2577120"/>
            <a:ext cx="0" cy="2792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C8B3512-4A00-459C-71A1-83736771EC2F}"/>
              </a:ext>
            </a:extLst>
          </p:cNvPr>
          <p:cNvCxnSpPr/>
          <p:nvPr/>
        </p:nvCxnSpPr>
        <p:spPr>
          <a:xfrm>
            <a:off x="1725105" y="2577120"/>
            <a:ext cx="329938" cy="373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14D2644-D666-81B6-E594-6ADB5745B7C5}"/>
              </a:ext>
            </a:extLst>
          </p:cNvPr>
          <p:cNvCxnSpPr/>
          <p:nvPr/>
        </p:nvCxnSpPr>
        <p:spPr>
          <a:xfrm flipH="1">
            <a:off x="4242062" y="1687398"/>
            <a:ext cx="179109" cy="243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ACCC9C-4438-149C-07B2-D5171FCADEE2}"/>
              </a:ext>
            </a:extLst>
          </p:cNvPr>
          <p:cNvCxnSpPr/>
          <p:nvPr/>
        </p:nvCxnSpPr>
        <p:spPr>
          <a:xfrm>
            <a:off x="4608920" y="1687398"/>
            <a:ext cx="268664" cy="243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22A3024-BCBC-FC2B-0D37-F9D82412F5FD}"/>
              </a:ext>
            </a:extLst>
          </p:cNvPr>
          <p:cNvCxnSpPr>
            <a:cxnSpLocks/>
          </p:cNvCxnSpPr>
          <p:nvPr/>
        </p:nvCxnSpPr>
        <p:spPr>
          <a:xfrm flipH="1">
            <a:off x="6966408" y="1611984"/>
            <a:ext cx="804423" cy="395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BA0E918-663A-0EAD-B404-3D247882DF69}"/>
              </a:ext>
            </a:extLst>
          </p:cNvPr>
          <p:cNvCxnSpPr/>
          <p:nvPr/>
        </p:nvCxnSpPr>
        <p:spPr>
          <a:xfrm>
            <a:off x="8287731" y="1611984"/>
            <a:ext cx="620599" cy="395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D3D9BAA-88CA-5C9E-F622-3539B08E696F}"/>
              </a:ext>
            </a:extLst>
          </p:cNvPr>
          <p:cNvCxnSpPr/>
          <p:nvPr/>
        </p:nvCxnSpPr>
        <p:spPr>
          <a:xfrm flipH="1">
            <a:off x="8819166" y="2577120"/>
            <a:ext cx="315407" cy="2792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71467E7-FBE7-AFB3-1934-749D3DA8B3E6}"/>
              </a:ext>
            </a:extLst>
          </p:cNvPr>
          <p:cNvCxnSpPr/>
          <p:nvPr/>
        </p:nvCxnSpPr>
        <p:spPr>
          <a:xfrm>
            <a:off x="9525327" y="2577120"/>
            <a:ext cx="853584" cy="49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13E7764-3228-566C-A898-F6A88D9AB309}"/>
              </a:ext>
            </a:extLst>
          </p:cNvPr>
          <p:cNvCxnSpPr/>
          <p:nvPr/>
        </p:nvCxnSpPr>
        <p:spPr>
          <a:xfrm flipH="1">
            <a:off x="8361575" y="3502741"/>
            <a:ext cx="83597" cy="299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601DA54-607C-5E97-077C-53EE06074F76}"/>
              </a:ext>
            </a:extLst>
          </p:cNvPr>
          <p:cNvCxnSpPr>
            <a:cxnSpLocks/>
          </p:cNvCxnSpPr>
          <p:nvPr/>
        </p:nvCxnSpPr>
        <p:spPr>
          <a:xfrm>
            <a:off x="8653806" y="3502741"/>
            <a:ext cx="165360" cy="299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7CA354-8977-A0CC-9C20-EB7F09D9B63F}"/>
              </a:ext>
            </a:extLst>
          </p:cNvPr>
          <p:cNvCxnSpPr/>
          <p:nvPr/>
        </p:nvCxnSpPr>
        <p:spPr>
          <a:xfrm>
            <a:off x="8819166" y="3429000"/>
            <a:ext cx="706161" cy="483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C2189F-881A-2157-12C1-4409BE2D09E3}"/>
              </a:ext>
            </a:extLst>
          </p:cNvPr>
          <p:cNvSpPr txBox="1"/>
          <p:nvPr/>
        </p:nvSpPr>
        <p:spPr>
          <a:xfrm>
            <a:off x="216976" y="136525"/>
            <a:ext cx="1177871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226953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7270A8-B253-7B31-D643-0B3B5F4DEA08}"/>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6E86622B-E3F5-6032-8D5D-388A37D223BB}"/>
              </a:ext>
            </a:extLst>
          </p:cNvPr>
          <p:cNvSpPr txBox="1"/>
          <p:nvPr/>
        </p:nvSpPr>
        <p:spPr>
          <a:xfrm>
            <a:off x="567180" y="848412"/>
            <a:ext cx="7746476" cy="2846895"/>
          </a:xfrm>
          <a:prstGeom prst="rect">
            <a:avLst/>
          </a:prstGeom>
          <a:noFill/>
        </p:spPr>
        <p:txBody>
          <a:bodyPr wrap="square">
            <a:spAutoFit/>
          </a:bodyPr>
          <a:lstStyle/>
          <a:p>
            <a:pPr>
              <a:spcAft>
                <a:spcPts val="2000"/>
              </a:spcAft>
            </a:pPr>
            <a:r>
              <a:rPr lang="zh-TW" altLang="en-US" sz="5400" b="1" dirty="0">
                <a:latin typeface="DengXian" panose="02010600030101010101" pitchFamily="2" charset="-122"/>
                <a:ea typeface="DengXian" panose="02010600030101010101" pitchFamily="2" charset="-122"/>
              </a:rPr>
              <a:t>  垢 </a:t>
            </a:r>
            <a:r>
              <a:rPr lang="en-US" altLang="zh-TW" sz="5400" b="1" dirty="0">
                <a:latin typeface="DengXian" panose="02010600030101010101" pitchFamily="2" charset="-122"/>
                <a:ea typeface="DengXian" panose="02010600030101010101" pitchFamily="2" charset="-122"/>
              </a:rPr>
              <a:t>                  </a:t>
            </a:r>
            <a:r>
              <a:rPr lang="zh-CN" altLang="en-US" sz="5400" b="1" dirty="0">
                <a:latin typeface="DengXian" panose="02010600030101010101" pitchFamily="2" charset="-122"/>
                <a:ea typeface="DengXian" panose="02010600030101010101" pitchFamily="2" charset="-122"/>
              </a:rPr>
              <a:t>淨</a:t>
            </a:r>
          </a:p>
          <a:p>
            <a:pPr>
              <a:spcAft>
                <a:spcPts val="2000"/>
              </a:spcAft>
            </a:pPr>
            <a:r>
              <a:rPr lang="zh-CN" altLang="en-US" sz="4400" b="1" dirty="0">
                <a:latin typeface="DengXian" panose="02010600030101010101" pitchFamily="2" charset="-122"/>
                <a:ea typeface="DengXian" panose="02010600030101010101" pitchFamily="2" charset="-122"/>
              </a:rPr>
              <a:t>土 </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后 </a:t>
            </a:r>
            <a:r>
              <a:rPr lang="en-US" altLang="zh-TW"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氵 </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爭</a:t>
            </a:r>
            <a:r>
              <a:rPr lang="en-US" altLang="zh-CN" sz="4400" b="1" dirty="0">
                <a:latin typeface="DengXian" panose="02010600030101010101" pitchFamily="2" charset="-122"/>
                <a:ea typeface="DengXian" panose="02010600030101010101" pitchFamily="2" charset="-122"/>
              </a:rPr>
              <a:t> </a:t>
            </a:r>
          </a:p>
          <a:p>
            <a:pPr>
              <a:spcAft>
                <a:spcPts val="2000"/>
              </a:spcAft>
            </a:pPr>
            <a:r>
              <a:rPr lang="zh-CN" altLang="en-US" sz="4400" b="1" dirty="0">
                <a:latin typeface="DengXian" panose="02010600030101010101" pitchFamily="2" charset="-122"/>
                <a:ea typeface="DengXian" panose="02010600030101010101" pitchFamily="2" charset="-122"/>
              </a:rPr>
              <a:t>      </a:t>
            </a:r>
            <a:r>
              <a:rPr lang="zh-CN" altLang="en-US" sz="4400" b="1" dirty="0">
                <a:highlight>
                  <a:srgbClr val="00FF00"/>
                </a:highlight>
                <a:latin typeface="+mn-ea"/>
              </a:rPr>
              <a:t>𠂋</a:t>
            </a:r>
            <a:r>
              <a:rPr lang="zh-CN" altLang="en-US" sz="4400" b="1" dirty="0">
                <a:latin typeface="DengXian" panose="02010600030101010101" pitchFamily="2" charset="-122"/>
                <a:ea typeface="DengXian" panose="02010600030101010101" pitchFamily="2" charset="-122"/>
              </a:rPr>
              <a:t>  口</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爫 </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彐 </a:t>
            </a:r>
            <a:r>
              <a:rPr lang="en-US" altLang="zh-CN" sz="4400" b="1" dirty="0">
                <a:latin typeface="DengXian" panose="02010600030101010101" pitchFamily="2" charset="-122"/>
                <a:ea typeface="DengXian" panose="02010600030101010101" pitchFamily="2" charset="-122"/>
              </a:rPr>
              <a:t> </a:t>
            </a:r>
            <a:r>
              <a:rPr lang="zh-CN" altLang="en-US" sz="4400" b="1" dirty="0">
                <a:latin typeface="DengXian" panose="02010600030101010101" pitchFamily="2" charset="-122"/>
                <a:ea typeface="DengXian" panose="02010600030101010101" pitchFamily="2" charset="-122"/>
              </a:rPr>
              <a:t>亅</a:t>
            </a:r>
            <a:endParaRPr lang="en-US" altLang="zh-CN" sz="4400" b="1" dirty="0">
              <a:latin typeface="DengXian" panose="02010600030101010101" pitchFamily="2" charset="-122"/>
              <a:ea typeface="DengXian" panose="02010600030101010101" pitchFamily="2" charset="-122"/>
            </a:endParaRPr>
          </a:p>
        </p:txBody>
      </p:sp>
      <p:sp>
        <p:nvSpPr>
          <p:cNvPr id="5" name="TextBox 4">
            <a:extLst>
              <a:ext uri="{FF2B5EF4-FFF2-40B4-BE49-F238E27FC236}">
                <a16:creationId xmlns:a16="http://schemas.microsoft.com/office/drawing/2014/main" id="{7A4696F2-2B06-3255-D2A5-647D88C497CB}"/>
              </a:ext>
            </a:extLst>
          </p:cNvPr>
          <p:cNvSpPr txBox="1"/>
          <p:nvPr/>
        </p:nvSpPr>
        <p:spPr>
          <a:xfrm>
            <a:off x="567180" y="4091233"/>
            <a:ext cx="8586248" cy="2012623"/>
          </a:xfrm>
          <a:prstGeom prst="rect">
            <a:avLst/>
          </a:prstGeom>
          <a:noFill/>
        </p:spPr>
        <p:txBody>
          <a:bodyPr wrap="square" numCol="2" rtlCol="0">
            <a:spAutoFit/>
          </a:bodyPr>
          <a:lstStyle/>
          <a:p>
            <a:r>
              <a:rPr lang="zh-CN" altLang="en-US" sz="2400" b="1" dirty="0">
                <a:highlight>
                  <a:srgbClr val="FFFF00"/>
                </a:highlight>
              </a:rPr>
              <a:t>垢</a:t>
            </a:r>
            <a:r>
              <a:rPr lang="zh-CN" altLang="en-US" sz="2400" b="1" dirty="0"/>
              <a:t>  </a:t>
            </a:r>
            <a:r>
              <a:rPr lang="en-US" altLang="zh-CN" sz="2400" b="1" dirty="0" err="1"/>
              <a:t>gu</a:t>
            </a:r>
            <a:r>
              <a:rPr lang="en-US" altLang="zh-CN" sz="2400" b="1" dirty="0"/>
              <a:t> (</a:t>
            </a:r>
            <a:r>
              <a:rPr lang="ko-KR" altLang="en-US" sz="2400" b="1" dirty="0"/>
              <a:t>구</a:t>
            </a:r>
            <a:r>
              <a:rPr lang="en-US" altLang="ko-KR" sz="2400" b="1" dirty="0"/>
              <a:t>); tainted, impure</a:t>
            </a:r>
            <a:endParaRPr lang="en-US" altLang="zh-CN" sz="2400" b="1" dirty="0"/>
          </a:p>
          <a:p>
            <a:r>
              <a:rPr lang="zh-CN" altLang="en-US" sz="2400" b="1" dirty="0"/>
              <a:t>土  </a:t>
            </a:r>
            <a:r>
              <a:rPr lang="en-US" altLang="zh-CN" sz="2400" b="1" dirty="0"/>
              <a:t>to (</a:t>
            </a:r>
            <a:r>
              <a:rPr lang="ko-KR" altLang="en-US" sz="2400" b="1" dirty="0"/>
              <a:t>토</a:t>
            </a:r>
            <a:r>
              <a:rPr lang="en-US" altLang="ko-KR" sz="2400" b="1" dirty="0"/>
              <a:t>); earth</a:t>
            </a:r>
            <a:endParaRPr lang="en-US" altLang="zh-CN" sz="2400" b="1" dirty="0"/>
          </a:p>
          <a:p>
            <a:r>
              <a:rPr lang="zh-CN" altLang="en-US" sz="2400" b="1" dirty="0">
                <a:highlight>
                  <a:srgbClr val="FFFF00"/>
                </a:highlight>
              </a:rPr>
              <a:t>后</a:t>
            </a:r>
            <a:r>
              <a:rPr lang="zh-CN" altLang="en-US" sz="2400" b="1" dirty="0"/>
              <a:t>  </a:t>
            </a:r>
            <a:r>
              <a:rPr lang="en-US" altLang="zh-CN" sz="2400" b="1" dirty="0"/>
              <a:t>hu (</a:t>
            </a:r>
            <a:r>
              <a:rPr lang="ko-KR" altLang="en-US" sz="2400" b="1" dirty="0"/>
              <a:t>후</a:t>
            </a:r>
            <a:r>
              <a:rPr lang="en-US" altLang="ko-KR" sz="2400" b="1" dirty="0"/>
              <a:t>);  ruler, king</a:t>
            </a:r>
            <a:endParaRPr lang="zh-CN" altLang="en-US" sz="2400" b="1" dirty="0"/>
          </a:p>
          <a:p>
            <a:r>
              <a:rPr lang="zh-CN" altLang="en-US" sz="2400" b="1" dirty="0">
                <a:highlight>
                  <a:srgbClr val="FFFF00"/>
                </a:highlight>
              </a:rPr>
              <a:t>淨</a:t>
            </a:r>
            <a:r>
              <a:rPr lang="zh-CN" altLang="en-US" sz="2400" b="1" dirty="0"/>
              <a:t>  </a:t>
            </a:r>
            <a:r>
              <a:rPr lang="en-US" altLang="zh-CN" sz="2400" b="1" dirty="0" err="1"/>
              <a:t>jeong</a:t>
            </a:r>
            <a:r>
              <a:rPr lang="en-US" altLang="zh-CN" sz="2400" b="1" dirty="0"/>
              <a:t> (</a:t>
            </a:r>
            <a:r>
              <a:rPr lang="ko-KR" altLang="en-US" sz="2400" b="1" dirty="0"/>
              <a:t>정</a:t>
            </a:r>
            <a:r>
              <a:rPr lang="en-US" altLang="ko-KR" sz="2400" b="1" dirty="0"/>
              <a:t>);  </a:t>
            </a:r>
            <a:r>
              <a:rPr lang="en-US" altLang="zh-CN" sz="2400" b="1" dirty="0"/>
              <a:t>pure</a:t>
            </a:r>
          </a:p>
          <a:p>
            <a:r>
              <a:rPr lang="zh-CN" altLang="en-US" sz="2400" b="1" dirty="0"/>
              <a:t>氵   </a:t>
            </a:r>
            <a:r>
              <a:rPr lang="en-US" altLang="zh-CN" sz="2400" b="1" dirty="0"/>
              <a:t>su (</a:t>
            </a:r>
            <a:r>
              <a:rPr lang="ko-KR" altLang="en-US" sz="2400" b="1" dirty="0"/>
              <a:t>수</a:t>
            </a:r>
            <a:r>
              <a:rPr lang="en-US" altLang="ko-KR" sz="2400" b="1" dirty="0"/>
              <a:t>);   </a:t>
            </a:r>
            <a:r>
              <a:rPr lang="en-US" altLang="zh-CN" sz="2400" b="1" dirty="0"/>
              <a:t>water</a:t>
            </a:r>
          </a:p>
          <a:p>
            <a:r>
              <a:rPr lang="zh-CN" altLang="en-US" sz="2400" b="1" dirty="0">
                <a:highlight>
                  <a:srgbClr val="FFFF00"/>
                </a:highlight>
              </a:rPr>
              <a:t>爭</a:t>
            </a:r>
            <a:r>
              <a:rPr lang="zh-CN" altLang="en-US" sz="2400" b="1" dirty="0"/>
              <a:t>  </a:t>
            </a:r>
            <a:r>
              <a:rPr lang="en-US" altLang="zh-CN" sz="2400" b="1" dirty="0" err="1"/>
              <a:t>jaeng</a:t>
            </a:r>
            <a:r>
              <a:rPr lang="en-US" altLang="zh-CN" sz="2400" b="1" dirty="0"/>
              <a:t> (</a:t>
            </a:r>
            <a:r>
              <a:rPr lang="ko-KR" altLang="en-US" sz="2400" b="1" dirty="0"/>
              <a:t>쟁</a:t>
            </a:r>
            <a:r>
              <a:rPr lang="en-US" altLang="ko-KR" sz="2400" b="1" dirty="0"/>
              <a:t>);  </a:t>
            </a:r>
            <a:r>
              <a:rPr lang="en-US" altLang="zh-CN" sz="2400" b="1" dirty="0"/>
              <a:t>fight</a:t>
            </a:r>
          </a:p>
          <a:p>
            <a:r>
              <a:rPr lang="zh-CN" altLang="en-US" sz="2400" b="1" dirty="0"/>
              <a:t>爫  </a:t>
            </a:r>
            <a:r>
              <a:rPr lang="en-US" altLang="zh-CN" sz="2400" b="1" dirty="0"/>
              <a:t>jo (</a:t>
            </a:r>
            <a:r>
              <a:rPr lang="ko-KR" altLang="en-US" sz="2400" b="1" dirty="0"/>
              <a:t>조</a:t>
            </a:r>
            <a:r>
              <a:rPr lang="en-US" altLang="ko-KR" sz="2400" b="1" dirty="0"/>
              <a:t>);  </a:t>
            </a:r>
            <a:r>
              <a:rPr lang="en-US" altLang="zh-CN" sz="2400" b="1" dirty="0"/>
              <a:t>nail/claw</a:t>
            </a:r>
          </a:p>
          <a:p>
            <a:r>
              <a:rPr lang="zh-CN" altLang="en-US" sz="2400" b="1" dirty="0">
                <a:highlight>
                  <a:srgbClr val="FFFF00"/>
                </a:highlight>
              </a:rPr>
              <a:t>彐</a:t>
            </a:r>
            <a:r>
              <a:rPr lang="zh-CN" altLang="en-US" sz="2400" b="1" dirty="0"/>
              <a:t>  </a:t>
            </a:r>
            <a:r>
              <a:rPr lang="en-US" altLang="zh-CN" sz="2400" b="1" dirty="0" err="1"/>
              <a:t>gye</a:t>
            </a:r>
            <a:r>
              <a:rPr lang="en-US" altLang="zh-CN" sz="2400" b="1" dirty="0"/>
              <a:t> (</a:t>
            </a:r>
            <a:r>
              <a:rPr lang="ko-KR" altLang="en-US" sz="2400" b="1" dirty="0"/>
              <a:t>계</a:t>
            </a:r>
            <a:r>
              <a:rPr lang="en-US" altLang="ko-KR" sz="2400" b="1" dirty="0"/>
              <a:t>);  </a:t>
            </a:r>
            <a:r>
              <a:rPr lang="en-US" altLang="zh-CN" sz="2400" b="1" dirty="0"/>
              <a:t>snout</a:t>
            </a:r>
          </a:p>
          <a:p>
            <a:r>
              <a:rPr lang="zh-CN" altLang="en-US" sz="2400" b="1" dirty="0"/>
              <a:t>亅  </a:t>
            </a:r>
            <a:r>
              <a:rPr lang="en-US" altLang="zh-CN" sz="2400" b="1" dirty="0" err="1"/>
              <a:t>gweol</a:t>
            </a:r>
            <a:r>
              <a:rPr lang="en-US" altLang="zh-CN" sz="2400" b="1" dirty="0"/>
              <a:t> (</a:t>
            </a:r>
            <a:r>
              <a:rPr lang="ko-KR" altLang="en-US" sz="2400" b="1" dirty="0"/>
              <a:t>궐</a:t>
            </a:r>
            <a:r>
              <a:rPr lang="en-US" altLang="ko-KR" sz="2400" b="1" dirty="0"/>
              <a:t>); hook</a:t>
            </a:r>
            <a:endParaRPr lang="zh-CN" altLang="en-US" sz="2400" b="1" dirty="0"/>
          </a:p>
        </p:txBody>
      </p:sp>
      <p:pic>
        <p:nvPicPr>
          <p:cNvPr id="8" name="Picture 7">
            <a:extLst>
              <a:ext uri="{FF2B5EF4-FFF2-40B4-BE49-F238E27FC236}">
                <a16:creationId xmlns:a16="http://schemas.microsoft.com/office/drawing/2014/main" id="{8CED646C-44DE-BAA0-35EC-2425FE0F6F9C}"/>
              </a:ext>
            </a:extLst>
          </p:cNvPr>
          <p:cNvPicPr>
            <a:picLocks noChangeAspect="1"/>
          </p:cNvPicPr>
          <p:nvPr/>
        </p:nvPicPr>
        <p:blipFill>
          <a:blip r:embed="rId2"/>
          <a:stretch>
            <a:fillRect/>
          </a:stretch>
        </p:blipFill>
        <p:spPr>
          <a:xfrm>
            <a:off x="8754546" y="754144"/>
            <a:ext cx="2653310" cy="4972345"/>
          </a:xfrm>
          <a:prstGeom prst="rect">
            <a:avLst/>
          </a:prstGeom>
        </p:spPr>
      </p:pic>
      <p:sp>
        <p:nvSpPr>
          <p:cNvPr id="9" name="TextBox 8">
            <a:extLst>
              <a:ext uri="{FF2B5EF4-FFF2-40B4-BE49-F238E27FC236}">
                <a16:creationId xmlns:a16="http://schemas.microsoft.com/office/drawing/2014/main" id="{2BD7F027-C984-D98A-069A-F625DA2FEBAE}"/>
              </a:ext>
            </a:extLst>
          </p:cNvPr>
          <p:cNvSpPr txBox="1"/>
          <p:nvPr/>
        </p:nvSpPr>
        <p:spPr>
          <a:xfrm>
            <a:off x="8754546" y="5726489"/>
            <a:ext cx="2653310" cy="830997"/>
          </a:xfrm>
          <a:prstGeom prst="rect">
            <a:avLst/>
          </a:prstGeom>
          <a:noFill/>
        </p:spPr>
        <p:txBody>
          <a:bodyPr wrap="square" rtlCol="0">
            <a:spAutoFit/>
          </a:bodyPr>
          <a:lstStyle/>
          <a:p>
            <a:pPr algn="ctr"/>
            <a:r>
              <a:rPr lang="en-US" dirty="0"/>
              <a:t>Photo by </a:t>
            </a:r>
            <a:r>
              <a:rPr lang="en-US" dirty="0">
                <a:hlinkClick r:id="rId3"/>
              </a:rPr>
              <a:t>John Hill</a:t>
            </a:r>
            <a:r>
              <a:rPr lang="en-US" dirty="0"/>
              <a:t> </a:t>
            </a:r>
          </a:p>
          <a:p>
            <a:pPr algn="ctr"/>
            <a:r>
              <a:rPr lang="en-US" dirty="0"/>
              <a:t>From: </a:t>
            </a:r>
            <a:r>
              <a:rPr lang="en-US" sz="1200" dirty="0">
                <a:hlinkClick r:id="rId4"/>
              </a:rPr>
              <a:t>https://en.wikipedia.org/wiki/Xuanzang</a:t>
            </a:r>
            <a:endParaRPr lang="en-US" sz="1200" dirty="0"/>
          </a:p>
        </p:txBody>
      </p:sp>
      <p:sp>
        <p:nvSpPr>
          <p:cNvPr id="10" name="Arrow: Up 9">
            <a:extLst>
              <a:ext uri="{FF2B5EF4-FFF2-40B4-BE49-F238E27FC236}">
                <a16:creationId xmlns:a16="http://schemas.microsoft.com/office/drawing/2014/main" id="{E83D6101-1C9F-E1B7-163D-B80664076CE7}"/>
              </a:ext>
            </a:extLst>
          </p:cNvPr>
          <p:cNvSpPr/>
          <p:nvPr/>
        </p:nvSpPr>
        <p:spPr>
          <a:xfrm>
            <a:off x="644952" y="2680523"/>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1D871012-0B4D-C15D-C580-811043941B0C}"/>
              </a:ext>
            </a:extLst>
          </p:cNvPr>
          <p:cNvSpPr/>
          <p:nvPr/>
        </p:nvSpPr>
        <p:spPr>
          <a:xfrm>
            <a:off x="4440418" y="2680522"/>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686B4FD-168D-674E-B2B7-3852F59E27C3}"/>
              </a:ext>
            </a:extLst>
          </p:cNvPr>
          <p:cNvCxnSpPr/>
          <p:nvPr/>
        </p:nvCxnSpPr>
        <p:spPr>
          <a:xfrm flipH="1">
            <a:off x="999241" y="1696825"/>
            <a:ext cx="183040" cy="2828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491AAEB-C349-DEA8-6B4F-4BCC7D7223F7}"/>
              </a:ext>
            </a:extLst>
          </p:cNvPr>
          <p:cNvCxnSpPr/>
          <p:nvPr/>
        </p:nvCxnSpPr>
        <p:spPr>
          <a:xfrm>
            <a:off x="1536569" y="1715678"/>
            <a:ext cx="339365" cy="273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BB2426-F52A-C704-F84D-F25D09AD72A4}"/>
              </a:ext>
            </a:extLst>
          </p:cNvPr>
          <p:cNvCxnSpPr>
            <a:cxnSpLocks/>
          </p:cNvCxnSpPr>
          <p:nvPr/>
        </p:nvCxnSpPr>
        <p:spPr>
          <a:xfrm flipH="1">
            <a:off x="1943007" y="2601798"/>
            <a:ext cx="140317" cy="3992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6D727B-5BEA-EDC8-9AC2-EC835A813513}"/>
              </a:ext>
            </a:extLst>
          </p:cNvPr>
          <p:cNvCxnSpPr>
            <a:cxnSpLocks/>
          </p:cNvCxnSpPr>
          <p:nvPr/>
        </p:nvCxnSpPr>
        <p:spPr>
          <a:xfrm>
            <a:off x="2234153" y="2601798"/>
            <a:ext cx="323955" cy="3992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FCEBC2C-72E8-52ED-40BB-CB0A07E74062}"/>
              </a:ext>
            </a:extLst>
          </p:cNvPr>
          <p:cNvCxnSpPr>
            <a:cxnSpLocks/>
          </p:cNvCxnSpPr>
          <p:nvPr/>
        </p:nvCxnSpPr>
        <p:spPr>
          <a:xfrm flipH="1">
            <a:off x="4795680" y="1476355"/>
            <a:ext cx="541648" cy="5617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C22BC4-18CD-DB98-C91C-68A654D2D56A}"/>
              </a:ext>
            </a:extLst>
          </p:cNvPr>
          <p:cNvCxnSpPr>
            <a:cxnSpLocks/>
          </p:cNvCxnSpPr>
          <p:nvPr/>
        </p:nvCxnSpPr>
        <p:spPr>
          <a:xfrm>
            <a:off x="6017836" y="1461155"/>
            <a:ext cx="656341" cy="5279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ED6EEAC-F2DC-797E-08B8-0B971830D655}"/>
              </a:ext>
            </a:extLst>
          </p:cNvPr>
          <p:cNvCxnSpPr>
            <a:cxnSpLocks/>
          </p:cNvCxnSpPr>
          <p:nvPr/>
        </p:nvCxnSpPr>
        <p:spPr>
          <a:xfrm flipH="1">
            <a:off x="6096000" y="2271859"/>
            <a:ext cx="408495" cy="7291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F06019A-5195-A3B0-6C05-5416C024DBB5}"/>
              </a:ext>
            </a:extLst>
          </p:cNvPr>
          <p:cNvCxnSpPr/>
          <p:nvPr/>
        </p:nvCxnSpPr>
        <p:spPr>
          <a:xfrm>
            <a:off x="6815579" y="2680522"/>
            <a:ext cx="0" cy="320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ADF53E-735A-9A55-3B8C-1E657A654FE3}"/>
              </a:ext>
            </a:extLst>
          </p:cNvPr>
          <p:cNvCxnSpPr>
            <a:cxnSpLocks/>
          </p:cNvCxnSpPr>
          <p:nvPr/>
        </p:nvCxnSpPr>
        <p:spPr>
          <a:xfrm>
            <a:off x="7126664" y="2469823"/>
            <a:ext cx="678337" cy="5312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66335AD-BA9C-A9C7-B2EE-DF6983BEC64B}"/>
              </a:ext>
            </a:extLst>
          </p:cNvPr>
          <p:cNvSpPr txBox="1"/>
          <p:nvPr/>
        </p:nvSpPr>
        <p:spPr>
          <a:xfrm>
            <a:off x="1607270" y="916583"/>
            <a:ext cx="1253765" cy="369332"/>
          </a:xfrm>
          <a:prstGeom prst="rect">
            <a:avLst/>
          </a:prstGeom>
          <a:noFill/>
        </p:spPr>
        <p:txBody>
          <a:bodyPr wrap="square" rtlCol="0">
            <a:spAutoFit/>
          </a:bodyPr>
          <a:lstStyle/>
          <a:p>
            <a:r>
              <a:rPr lang="en-US" b="1" dirty="0">
                <a:highlight>
                  <a:srgbClr val="FFFF00"/>
                </a:highlight>
              </a:rPr>
              <a:t>161</a:t>
            </a:r>
          </a:p>
        </p:txBody>
      </p:sp>
      <p:sp>
        <p:nvSpPr>
          <p:cNvPr id="38" name="TextBox 37">
            <a:extLst>
              <a:ext uri="{FF2B5EF4-FFF2-40B4-BE49-F238E27FC236}">
                <a16:creationId xmlns:a16="http://schemas.microsoft.com/office/drawing/2014/main" id="{552D6AF3-33C0-2E9E-9DDD-60C8599DD7F8}"/>
              </a:ext>
            </a:extLst>
          </p:cNvPr>
          <p:cNvSpPr txBox="1"/>
          <p:nvPr/>
        </p:nvSpPr>
        <p:spPr>
          <a:xfrm>
            <a:off x="5950081" y="914632"/>
            <a:ext cx="561288" cy="646331"/>
          </a:xfrm>
          <a:prstGeom prst="rect">
            <a:avLst/>
          </a:prstGeom>
          <a:noFill/>
        </p:spPr>
        <p:txBody>
          <a:bodyPr wrap="square" rtlCol="0">
            <a:spAutoFit/>
          </a:bodyPr>
          <a:lstStyle/>
          <a:p>
            <a:r>
              <a:rPr lang="en-US" b="1" dirty="0">
                <a:highlight>
                  <a:srgbClr val="FFFF00"/>
                </a:highlight>
              </a:rPr>
              <a:t>161</a:t>
            </a:r>
          </a:p>
          <a:p>
            <a:endParaRPr lang="en-US" dirty="0"/>
          </a:p>
        </p:txBody>
      </p:sp>
      <p:sp>
        <p:nvSpPr>
          <p:cNvPr id="39" name="TextBox 38">
            <a:extLst>
              <a:ext uri="{FF2B5EF4-FFF2-40B4-BE49-F238E27FC236}">
                <a16:creationId xmlns:a16="http://schemas.microsoft.com/office/drawing/2014/main" id="{CCA136FC-DEC5-067E-E012-8FF85E40F550}"/>
              </a:ext>
            </a:extLst>
          </p:cNvPr>
          <p:cNvSpPr txBox="1"/>
          <p:nvPr/>
        </p:nvSpPr>
        <p:spPr>
          <a:xfrm>
            <a:off x="2379875" y="1943386"/>
            <a:ext cx="848413" cy="646331"/>
          </a:xfrm>
          <a:prstGeom prst="rect">
            <a:avLst/>
          </a:prstGeom>
          <a:noFill/>
        </p:spPr>
        <p:txBody>
          <a:bodyPr wrap="square" rtlCol="0">
            <a:spAutoFit/>
          </a:bodyPr>
          <a:lstStyle/>
          <a:p>
            <a:r>
              <a:rPr lang="en-US" b="1" dirty="0">
                <a:highlight>
                  <a:srgbClr val="FFFF00"/>
                </a:highlight>
              </a:rPr>
              <a:t>175</a:t>
            </a:r>
          </a:p>
          <a:p>
            <a:endParaRPr lang="en-US" dirty="0"/>
          </a:p>
        </p:txBody>
      </p:sp>
      <p:sp>
        <p:nvSpPr>
          <p:cNvPr id="40" name="TextBox 39">
            <a:extLst>
              <a:ext uri="{FF2B5EF4-FFF2-40B4-BE49-F238E27FC236}">
                <a16:creationId xmlns:a16="http://schemas.microsoft.com/office/drawing/2014/main" id="{E9460D1B-01F5-D3CF-49A4-942B22FFF2CA}"/>
              </a:ext>
            </a:extLst>
          </p:cNvPr>
          <p:cNvSpPr txBox="1"/>
          <p:nvPr/>
        </p:nvSpPr>
        <p:spPr>
          <a:xfrm>
            <a:off x="6970337" y="1943385"/>
            <a:ext cx="1102936" cy="646331"/>
          </a:xfrm>
          <a:prstGeom prst="rect">
            <a:avLst/>
          </a:prstGeom>
          <a:noFill/>
        </p:spPr>
        <p:txBody>
          <a:bodyPr wrap="square" rtlCol="0">
            <a:spAutoFit/>
          </a:bodyPr>
          <a:lstStyle/>
          <a:p>
            <a:r>
              <a:rPr lang="en-US" b="1" dirty="0">
                <a:highlight>
                  <a:srgbClr val="FFFF00"/>
                </a:highlight>
              </a:rPr>
              <a:t>176</a:t>
            </a:r>
          </a:p>
          <a:p>
            <a:endParaRPr lang="en-US" dirty="0"/>
          </a:p>
        </p:txBody>
      </p:sp>
      <p:sp>
        <p:nvSpPr>
          <p:cNvPr id="41" name="TextBox 40">
            <a:extLst>
              <a:ext uri="{FF2B5EF4-FFF2-40B4-BE49-F238E27FC236}">
                <a16:creationId xmlns:a16="http://schemas.microsoft.com/office/drawing/2014/main" id="{B056140E-648C-4895-2853-D9766C554807}"/>
              </a:ext>
            </a:extLst>
          </p:cNvPr>
          <p:cNvSpPr txBox="1"/>
          <p:nvPr/>
        </p:nvSpPr>
        <p:spPr>
          <a:xfrm>
            <a:off x="7082084" y="2911456"/>
            <a:ext cx="1103721" cy="646331"/>
          </a:xfrm>
          <a:prstGeom prst="rect">
            <a:avLst/>
          </a:prstGeom>
          <a:noFill/>
        </p:spPr>
        <p:txBody>
          <a:bodyPr wrap="square" rtlCol="0">
            <a:spAutoFit/>
          </a:bodyPr>
          <a:lstStyle/>
          <a:p>
            <a:r>
              <a:rPr lang="en-US" b="1" dirty="0">
                <a:highlight>
                  <a:srgbClr val="FFFF00"/>
                </a:highlight>
              </a:rPr>
              <a:t>177</a:t>
            </a:r>
          </a:p>
          <a:p>
            <a:endParaRPr lang="en-US" dirty="0"/>
          </a:p>
        </p:txBody>
      </p:sp>
      <p:cxnSp>
        <p:nvCxnSpPr>
          <p:cNvPr id="42" name="Straight Connector 41">
            <a:extLst>
              <a:ext uri="{FF2B5EF4-FFF2-40B4-BE49-F238E27FC236}">
                <a16:creationId xmlns:a16="http://schemas.microsoft.com/office/drawing/2014/main" id="{53A7256E-080C-E1EF-7609-48A8E33C7A45}"/>
              </a:ext>
            </a:extLst>
          </p:cNvPr>
          <p:cNvCxnSpPr/>
          <p:nvPr/>
        </p:nvCxnSpPr>
        <p:spPr>
          <a:xfrm>
            <a:off x="3846135" y="914632"/>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1305CBD-E9AF-2CFF-2541-AAC3D2E4075C}"/>
              </a:ext>
            </a:extLst>
          </p:cNvPr>
          <p:cNvSpPr/>
          <p:nvPr/>
        </p:nvSpPr>
        <p:spPr>
          <a:xfrm>
            <a:off x="433634" y="3947801"/>
            <a:ext cx="7371368" cy="22833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A3AA5F5-176C-352B-8BC8-585CF6E16D74}"/>
              </a:ext>
            </a:extLst>
          </p:cNvPr>
          <p:cNvSpPr txBox="1"/>
          <p:nvPr/>
        </p:nvSpPr>
        <p:spPr>
          <a:xfrm>
            <a:off x="2058973" y="2824396"/>
            <a:ext cx="668909" cy="584775"/>
          </a:xfrm>
          <a:prstGeom prst="rect">
            <a:avLst/>
          </a:prstGeom>
          <a:noFill/>
        </p:spPr>
        <p:txBody>
          <a:bodyPr wrap="square" rtlCol="0">
            <a:spAutoFit/>
          </a:bodyPr>
          <a:lstStyle/>
          <a:p>
            <a:r>
              <a:rPr lang="en-US" sz="3200" b="1" dirty="0"/>
              <a:t>*</a:t>
            </a:r>
          </a:p>
        </p:txBody>
      </p:sp>
      <p:sp>
        <p:nvSpPr>
          <p:cNvPr id="6" name="TextBox 5">
            <a:extLst>
              <a:ext uri="{FF2B5EF4-FFF2-40B4-BE49-F238E27FC236}">
                <a16:creationId xmlns:a16="http://schemas.microsoft.com/office/drawing/2014/main" id="{92930A5C-28B4-C2CC-A4CE-756682B71CB2}"/>
              </a:ext>
            </a:extLst>
          </p:cNvPr>
          <p:cNvSpPr txBox="1"/>
          <p:nvPr/>
        </p:nvSpPr>
        <p:spPr>
          <a:xfrm>
            <a:off x="232475" y="77492"/>
            <a:ext cx="11724467"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327733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B6B639-5445-EAE1-CE4D-26F11460C7E7}"/>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6B80E741-D2C4-360E-1633-18E135837332}"/>
              </a:ext>
            </a:extLst>
          </p:cNvPr>
          <p:cNvSpPr txBox="1"/>
          <p:nvPr/>
        </p:nvSpPr>
        <p:spPr>
          <a:xfrm>
            <a:off x="245097" y="3911774"/>
            <a:ext cx="8499835" cy="2622962"/>
          </a:xfrm>
          <a:prstGeom prst="rect">
            <a:avLst/>
          </a:prstGeom>
          <a:noFill/>
        </p:spPr>
        <p:txBody>
          <a:bodyPr wrap="square" numCol="2">
            <a:spAutoFit/>
          </a:bodyPr>
          <a:lstStyle/>
          <a:p>
            <a:pPr>
              <a:spcAft>
                <a:spcPts val="800"/>
              </a:spcAft>
            </a:pPr>
            <a:r>
              <a:rPr lang="zh-CN" altLang="en-US" sz="2800" b="1" dirty="0"/>
              <a:t>今 </a:t>
            </a:r>
            <a:r>
              <a:rPr lang="zh-CN" altLang="en-US" sz="2800" dirty="0"/>
              <a:t> </a:t>
            </a:r>
            <a:r>
              <a:rPr lang="en-US" sz="2800" dirty="0" err="1"/>
              <a:t>geum</a:t>
            </a:r>
            <a:r>
              <a:rPr lang="en-US" sz="2800" dirty="0"/>
              <a:t> (</a:t>
            </a:r>
            <a:r>
              <a:rPr lang="ko-KR" altLang="en-US" sz="2800" dirty="0"/>
              <a:t>금</a:t>
            </a:r>
            <a:r>
              <a:rPr lang="en-US" altLang="ko-KR" sz="2800" dirty="0"/>
              <a:t>);  </a:t>
            </a:r>
            <a:r>
              <a:rPr lang="en-US" sz="2800" dirty="0"/>
              <a:t>now; at present; this</a:t>
            </a:r>
          </a:p>
          <a:p>
            <a:pPr>
              <a:spcAft>
                <a:spcPts val="800"/>
              </a:spcAft>
            </a:pPr>
            <a:r>
              <a:rPr lang="zh-CN" altLang="en-US" sz="2800" b="1" dirty="0"/>
              <a:t>人  </a:t>
            </a:r>
            <a:r>
              <a:rPr lang="en-US" sz="2800" dirty="0"/>
              <a:t>in (</a:t>
            </a:r>
            <a:r>
              <a:rPr lang="ko-KR" altLang="en-US" sz="2800" dirty="0"/>
              <a:t>인</a:t>
            </a:r>
            <a:r>
              <a:rPr lang="en-US" altLang="ko-KR" sz="2800" dirty="0"/>
              <a:t>) </a:t>
            </a:r>
          </a:p>
          <a:p>
            <a:pPr>
              <a:spcAft>
                <a:spcPts val="800"/>
              </a:spcAft>
            </a:pPr>
            <a:r>
              <a:rPr lang="zh-CN" altLang="en-US" sz="2800" b="1" dirty="0"/>
              <a:t>丶  </a:t>
            </a:r>
            <a:r>
              <a:rPr lang="en-US" sz="2800" b="0" i="0" dirty="0" err="1">
                <a:solidFill>
                  <a:srgbClr val="000000"/>
                </a:solidFill>
                <a:effectLst/>
              </a:rPr>
              <a:t>ju</a:t>
            </a:r>
            <a:r>
              <a:rPr lang="en-US" sz="2800" b="0" i="0" dirty="0">
                <a:solidFill>
                  <a:srgbClr val="000000"/>
                </a:solidFill>
                <a:effectLst/>
                <a:latin typeface="Times New Roman" panose="02020603050405020304" pitchFamily="18" charset="0"/>
              </a:rPr>
              <a:t> (</a:t>
            </a:r>
            <a:r>
              <a:rPr lang="ko-KR" altLang="en-US" sz="2800" b="0" i="0" dirty="0">
                <a:solidFill>
                  <a:srgbClr val="000000"/>
                </a:solidFill>
                <a:effectLst/>
                <a:latin typeface="Times New Roman" panose="02020603050405020304" pitchFamily="18" charset="0"/>
              </a:rPr>
              <a:t>주</a:t>
            </a:r>
            <a:r>
              <a:rPr lang="en-US" altLang="ko-KR" sz="2800" b="0" i="0" dirty="0">
                <a:solidFill>
                  <a:srgbClr val="000000"/>
                </a:solidFill>
                <a:effectLst/>
                <a:latin typeface="Times New Roman" panose="02020603050405020304" pitchFamily="18" charset="0"/>
              </a:rPr>
              <a:t>); </a:t>
            </a:r>
            <a:r>
              <a:rPr lang="en-US" altLang="ko-KR" sz="2800" b="0" i="0" dirty="0">
                <a:solidFill>
                  <a:srgbClr val="000000"/>
                </a:solidFill>
                <a:effectLst/>
              </a:rPr>
              <a:t>alt. of </a:t>
            </a:r>
            <a:r>
              <a:rPr lang="zh-CN" altLang="en-US" sz="2800" b="1" i="0" dirty="0">
                <a:solidFill>
                  <a:srgbClr val="000000"/>
                </a:solidFill>
                <a:effectLst/>
                <a:latin typeface="Times New Roman" panose="02020603050405020304" pitchFamily="18" charset="0"/>
              </a:rPr>
              <a:t>主</a:t>
            </a:r>
            <a:endParaRPr lang="en-US" altLang="zh-CN" sz="2800" b="1" dirty="0"/>
          </a:p>
          <a:p>
            <a:pPr>
              <a:spcAft>
                <a:spcPts val="800"/>
              </a:spcAft>
            </a:pPr>
            <a:r>
              <a:rPr lang="zh-CN" altLang="en-US" sz="2800" b="1" dirty="0"/>
              <a:t> ㇇ </a:t>
            </a:r>
            <a:r>
              <a:rPr lang="en-US" altLang="zh-CN" sz="2800" dirty="0"/>
              <a:t>no pronunciation</a:t>
            </a:r>
            <a:endParaRPr lang="en-US" sz="2800" dirty="0"/>
          </a:p>
          <a:p>
            <a:pPr>
              <a:spcAft>
                <a:spcPts val="800"/>
              </a:spcAft>
            </a:pPr>
            <a:r>
              <a:rPr lang="zh-CN" altLang="en-US" sz="2800" b="1" dirty="0"/>
              <a:t>从</a:t>
            </a:r>
            <a:r>
              <a:rPr lang="zh-CN" altLang="en-US" sz="2800" dirty="0"/>
              <a:t>  </a:t>
            </a:r>
            <a:r>
              <a:rPr lang="en-US" sz="2800" dirty="0" err="1"/>
              <a:t>jong</a:t>
            </a:r>
            <a:r>
              <a:rPr lang="en-US" sz="2800" dirty="0"/>
              <a:t> (</a:t>
            </a:r>
            <a:r>
              <a:rPr lang="ko-KR" altLang="en-US" sz="2800" dirty="0"/>
              <a:t>종</a:t>
            </a:r>
            <a:r>
              <a:rPr lang="en-US" altLang="ko-KR" sz="2800" dirty="0"/>
              <a:t>);  </a:t>
            </a:r>
            <a:r>
              <a:rPr lang="en-US" sz="2800" dirty="0"/>
              <a:t>follow; from</a:t>
            </a:r>
          </a:p>
          <a:p>
            <a:pPr>
              <a:spcAft>
                <a:spcPts val="800"/>
              </a:spcAft>
            </a:pPr>
            <a:r>
              <a:rPr lang="zh-CN" altLang="en-US" sz="2800" b="1" dirty="0"/>
              <a:t>坐</a:t>
            </a:r>
            <a:r>
              <a:rPr lang="zh-CN" altLang="en-US" sz="2800" dirty="0"/>
              <a:t>  </a:t>
            </a:r>
            <a:r>
              <a:rPr lang="en-US" sz="2800" dirty="0" err="1"/>
              <a:t>jwa</a:t>
            </a:r>
            <a:r>
              <a:rPr lang="en-US" sz="2800" dirty="0"/>
              <a:t> (</a:t>
            </a:r>
            <a:r>
              <a:rPr lang="ko-KR" altLang="en-US" sz="2800" dirty="0"/>
              <a:t>좌</a:t>
            </a:r>
            <a:r>
              <a:rPr lang="en-US" altLang="ko-KR" sz="2800" dirty="0"/>
              <a:t>);  </a:t>
            </a:r>
            <a:r>
              <a:rPr lang="en-US" sz="2800" dirty="0"/>
              <a:t>to sit; take a seat</a:t>
            </a:r>
          </a:p>
          <a:p>
            <a:pPr>
              <a:spcAft>
                <a:spcPts val="800"/>
              </a:spcAft>
            </a:pPr>
            <a:r>
              <a:rPr lang="zh-CN" altLang="en-US" sz="2800" b="1" dirty="0"/>
              <a:t>土</a:t>
            </a:r>
            <a:r>
              <a:rPr lang="zh-CN" altLang="en-US" sz="2800" dirty="0"/>
              <a:t>  </a:t>
            </a:r>
            <a:r>
              <a:rPr lang="en-US" altLang="zh-CN" sz="2800" dirty="0"/>
              <a:t>to (</a:t>
            </a:r>
            <a:r>
              <a:rPr lang="ko-KR" altLang="en-US" sz="2800" dirty="0"/>
              <a:t>토</a:t>
            </a:r>
            <a:r>
              <a:rPr lang="en-US" altLang="ko-KR" sz="2800" dirty="0"/>
              <a:t>)</a:t>
            </a:r>
            <a:endParaRPr lang="en-US" sz="2800" dirty="0"/>
          </a:p>
        </p:txBody>
      </p:sp>
      <p:sp>
        <p:nvSpPr>
          <p:cNvPr id="5" name="TextBox 4">
            <a:extLst>
              <a:ext uri="{FF2B5EF4-FFF2-40B4-BE49-F238E27FC236}">
                <a16:creationId xmlns:a16="http://schemas.microsoft.com/office/drawing/2014/main" id="{3C799E06-DD55-E4F3-AC94-1EFAD1A7A2FB}"/>
              </a:ext>
            </a:extLst>
          </p:cNvPr>
          <p:cNvSpPr txBox="1"/>
          <p:nvPr/>
        </p:nvSpPr>
        <p:spPr>
          <a:xfrm>
            <a:off x="395926" y="678730"/>
            <a:ext cx="7909088" cy="1856919"/>
          </a:xfrm>
          <a:prstGeom prst="rect">
            <a:avLst/>
          </a:prstGeom>
          <a:noFill/>
        </p:spPr>
        <p:txBody>
          <a:bodyPr wrap="square" rtlCol="0">
            <a:spAutoFit/>
          </a:bodyPr>
          <a:lstStyle/>
          <a:p>
            <a:pPr>
              <a:spcAft>
                <a:spcPts val="2000"/>
              </a:spcAft>
            </a:pPr>
            <a:r>
              <a:rPr lang="zh-CN" altLang="en-US" sz="5400" b="1" dirty="0"/>
              <a:t>    今            从               坐</a:t>
            </a:r>
            <a:endParaRPr lang="en-US" altLang="zh-CN" sz="5400" b="1" dirty="0"/>
          </a:p>
          <a:p>
            <a:pPr>
              <a:spcAft>
                <a:spcPts val="2000"/>
              </a:spcAft>
            </a:pPr>
            <a:r>
              <a:rPr lang="zh-CN" altLang="en-US" sz="4400" b="1" dirty="0"/>
              <a:t>人 丶 </a:t>
            </a:r>
            <a:r>
              <a:rPr lang="zh-CN" altLang="en-US" sz="4400" b="1" dirty="0">
                <a:highlight>
                  <a:srgbClr val="00FF00"/>
                </a:highlight>
              </a:rPr>
              <a:t>㇇</a:t>
            </a:r>
            <a:r>
              <a:rPr lang="zh-CN" altLang="en-US" sz="4400" b="1" dirty="0"/>
              <a:t>       人  人             土    从  </a:t>
            </a:r>
            <a:endParaRPr lang="en-US" sz="4400" b="1" dirty="0"/>
          </a:p>
        </p:txBody>
      </p:sp>
      <p:sp>
        <p:nvSpPr>
          <p:cNvPr id="6" name="TextBox 5">
            <a:extLst>
              <a:ext uri="{FF2B5EF4-FFF2-40B4-BE49-F238E27FC236}">
                <a16:creationId xmlns:a16="http://schemas.microsoft.com/office/drawing/2014/main" id="{65221916-ED71-D712-CCDF-551B57D6849E}"/>
              </a:ext>
            </a:extLst>
          </p:cNvPr>
          <p:cNvSpPr txBox="1"/>
          <p:nvPr/>
        </p:nvSpPr>
        <p:spPr>
          <a:xfrm>
            <a:off x="8927184" y="688157"/>
            <a:ext cx="2658358" cy="4555093"/>
          </a:xfrm>
          <a:prstGeom prst="rect">
            <a:avLst/>
          </a:prstGeom>
          <a:noFill/>
        </p:spPr>
        <p:txBody>
          <a:bodyPr wrap="square" rtlCol="0">
            <a:spAutoFit/>
          </a:bodyPr>
          <a:lstStyle/>
          <a:p>
            <a:r>
              <a:rPr kumimoji="0" lang="zh-CN" altLang="en-US"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US" altLang="zh-CN" sz="4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r>
              <a:rPr lang="en-US" sz="2800" b="1" dirty="0">
                <a:solidFill>
                  <a:prstClr val="black"/>
                </a:solidFill>
                <a:latin typeface="Calibri" panose="020F0502020204030204"/>
                <a:ea typeface="等线" panose="02010600030101010101" pitchFamily="2" charset="-122"/>
              </a:rPr>
              <a:t>1</a:t>
            </a:r>
            <a:r>
              <a:rPr lang="en-US" sz="2800" b="1" baseline="30000" dirty="0">
                <a:solidFill>
                  <a:prstClr val="black"/>
                </a:solidFill>
                <a:latin typeface="Calibri" panose="020F0502020204030204"/>
                <a:ea typeface="等线" panose="02010600030101010101" pitchFamily="2" charset="-122"/>
              </a:rPr>
              <a:t>st</a:t>
            </a:r>
            <a:r>
              <a:rPr lang="en-US" sz="2800" b="1" dirty="0">
                <a:solidFill>
                  <a:prstClr val="black"/>
                </a:solidFill>
                <a:latin typeface="Calibri" panose="020F0502020204030204"/>
                <a:ea typeface="等线" panose="02010600030101010101" pitchFamily="2" charset="-122"/>
              </a:rPr>
              <a:t> stroke in </a:t>
            </a:r>
            <a:r>
              <a:rPr lang="zh-CN" altLang="en-US" sz="2800" b="1" dirty="0">
                <a:solidFill>
                  <a:prstClr val="black"/>
                </a:solidFill>
                <a:latin typeface="Calibri" panose="020F0502020204030204"/>
                <a:ea typeface="等线" panose="02010600030101010101" pitchFamily="2" charset="-122"/>
              </a:rPr>
              <a:t>又</a:t>
            </a:r>
            <a:endParaRPr lang="en-US" sz="2800" b="1" dirty="0">
              <a:solidFill>
                <a:prstClr val="black"/>
              </a:solidFill>
              <a:latin typeface="Calibri" panose="020F0502020204030204"/>
              <a:ea typeface="等线" panose="02010600030101010101" pitchFamily="2" charset="-122"/>
            </a:endParaRPr>
          </a:p>
          <a:p>
            <a:r>
              <a:rPr lang="en-US" sz="2800" b="1" dirty="0">
                <a:solidFill>
                  <a:prstClr val="black"/>
                </a:solidFill>
                <a:latin typeface="Calibri" panose="020F0502020204030204"/>
                <a:ea typeface="等线" panose="02010600030101010101" pitchFamily="2" charset="-122"/>
              </a:rPr>
              <a:t>2</a:t>
            </a:r>
            <a:r>
              <a:rPr lang="en-US" sz="2800" b="1" baseline="30000" dirty="0">
                <a:solidFill>
                  <a:prstClr val="black"/>
                </a:solidFill>
                <a:latin typeface="Calibri" panose="020F0502020204030204"/>
                <a:ea typeface="等线" panose="02010600030101010101" pitchFamily="2" charset="-122"/>
              </a:rPr>
              <a:t>nd</a:t>
            </a:r>
            <a:r>
              <a:rPr lang="en-US" sz="2800" b="1" dirty="0">
                <a:solidFill>
                  <a:prstClr val="black"/>
                </a:solidFill>
                <a:latin typeface="Calibri" panose="020F0502020204030204"/>
                <a:ea typeface="等线" panose="02010600030101010101" pitchFamily="2" charset="-122"/>
              </a:rPr>
              <a:t> stroke in </a:t>
            </a:r>
            <a:r>
              <a:rPr lang="zh-CN" altLang="en-US" sz="2800" b="1" dirty="0">
                <a:solidFill>
                  <a:prstClr val="black"/>
                </a:solidFill>
                <a:latin typeface="Calibri" panose="020F0502020204030204"/>
                <a:ea typeface="等线" panose="02010600030101010101" pitchFamily="2" charset="-122"/>
              </a:rPr>
              <a:t>夕</a:t>
            </a:r>
            <a:endParaRPr lang="en-US" altLang="zh-CN" sz="2800" b="1" dirty="0">
              <a:solidFill>
                <a:prstClr val="black"/>
              </a:solidFill>
              <a:latin typeface="Calibri" panose="020F0502020204030204"/>
              <a:ea typeface="等线" panose="02010600030101010101" pitchFamily="2" charset="-122"/>
            </a:endParaRPr>
          </a:p>
          <a:p>
            <a:r>
              <a:rPr lang="en-US" sz="2800" b="1" dirty="0">
                <a:solidFill>
                  <a:prstClr val="black"/>
                </a:solidFill>
                <a:latin typeface="Calibri" panose="020F0502020204030204"/>
                <a:ea typeface="等线" panose="02010600030101010101" pitchFamily="2" charset="-122"/>
              </a:rPr>
              <a:t>2</a:t>
            </a:r>
            <a:r>
              <a:rPr lang="en-US" sz="2800" b="1" baseline="30000" dirty="0">
                <a:solidFill>
                  <a:prstClr val="black"/>
                </a:solidFill>
                <a:latin typeface="Calibri" panose="020F0502020204030204"/>
                <a:ea typeface="等线" panose="02010600030101010101" pitchFamily="2" charset="-122"/>
              </a:rPr>
              <a:t>nd</a:t>
            </a:r>
            <a:r>
              <a:rPr lang="en-US" sz="2800" b="1" dirty="0">
                <a:solidFill>
                  <a:prstClr val="black"/>
                </a:solidFill>
                <a:latin typeface="Calibri" panose="020F0502020204030204"/>
                <a:ea typeface="等线" panose="02010600030101010101" pitchFamily="2" charset="-122"/>
              </a:rPr>
              <a:t> stroke in </a:t>
            </a:r>
            <a:r>
              <a:rPr lang="zh-CN" altLang="en-US" sz="2800" b="1" dirty="0">
                <a:solidFill>
                  <a:prstClr val="black"/>
                </a:solidFill>
                <a:latin typeface="Calibri" panose="020F0502020204030204"/>
                <a:ea typeface="等线" panose="02010600030101010101" pitchFamily="2" charset="-122"/>
              </a:rPr>
              <a:t>水</a:t>
            </a:r>
            <a:endParaRPr lang="en-US" altLang="zh-CN" sz="2800" b="1" dirty="0">
              <a:solidFill>
                <a:prstClr val="black"/>
              </a:solidFill>
              <a:latin typeface="Calibri" panose="020F0502020204030204"/>
              <a:ea typeface="等线" panose="02010600030101010101" pitchFamily="2" charset="-122"/>
            </a:endParaRPr>
          </a:p>
          <a:p>
            <a:r>
              <a:rPr lang="en-US" altLang="zh-CN" sz="2800" b="1" dirty="0">
                <a:solidFill>
                  <a:prstClr val="black"/>
                </a:solidFill>
                <a:latin typeface="Calibri" panose="020F0502020204030204"/>
                <a:ea typeface="等线" panose="02010600030101010101" pitchFamily="2" charset="-122"/>
              </a:rPr>
              <a:t>3</a:t>
            </a:r>
            <a:r>
              <a:rPr lang="en-US" altLang="zh-CN" sz="2800" b="1" baseline="30000" dirty="0">
                <a:solidFill>
                  <a:prstClr val="black"/>
                </a:solidFill>
                <a:latin typeface="Calibri" panose="020F0502020204030204"/>
                <a:ea typeface="等线" panose="02010600030101010101" pitchFamily="2" charset="-122"/>
              </a:rPr>
              <a:t>rd</a:t>
            </a:r>
            <a:r>
              <a:rPr lang="en-US" altLang="zh-CN" sz="2800" b="1" dirty="0">
                <a:solidFill>
                  <a:prstClr val="black"/>
                </a:solidFill>
                <a:latin typeface="Calibri" panose="020F0502020204030204"/>
                <a:ea typeface="等线" panose="02010600030101010101" pitchFamily="2" charset="-122"/>
              </a:rPr>
              <a:t> stroke in </a:t>
            </a:r>
            <a:r>
              <a:rPr lang="zh-CN" altLang="en-US" sz="2800" b="1" dirty="0">
                <a:solidFill>
                  <a:prstClr val="black"/>
                </a:solidFill>
                <a:latin typeface="Calibri" panose="020F0502020204030204"/>
                <a:ea typeface="等线" panose="02010600030101010101" pitchFamily="2" charset="-122"/>
              </a:rPr>
              <a:t>永</a:t>
            </a:r>
            <a:endParaRPr lang="en-US" altLang="zh-CN" sz="2800" b="1" dirty="0">
              <a:solidFill>
                <a:prstClr val="black"/>
              </a:solidFill>
              <a:latin typeface="Calibri" panose="020F0502020204030204"/>
              <a:ea typeface="等线" panose="02010600030101010101" pitchFamily="2" charset="-122"/>
            </a:endParaRPr>
          </a:p>
          <a:p>
            <a:r>
              <a:rPr lang="en-US" sz="2800" b="1" dirty="0">
                <a:solidFill>
                  <a:prstClr val="black"/>
                </a:solidFill>
                <a:latin typeface="Calibri" panose="020F0502020204030204"/>
                <a:ea typeface="等线" panose="02010600030101010101" pitchFamily="2" charset="-122"/>
              </a:rPr>
              <a:t>4</a:t>
            </a:r>
            <a:r>
              <a:rPr lang="en-US" sz="2800" b="1" baseline="30000" dirty="0">
                <a:solidFill>
                  <a:prstClr val="black"/>
                </a:solidFill>
                <a:latin typeface="Calibri" panose="020F0502020204030204"/>
                <a:ea typeface="等线" panose="02010600030101010101" pitchFamily="2" charset="-122"/>
              </a:rPr>
              <a:t>th</a:t>
            </a:r>
            <a:r>
              <a:rPr lang="en-US" sz="2800" b="1" dirty="0">
                <a:solidFill>
                  <a:prstClr val="black"/>
                </a:solidFill>
                <a:latin typeface="Calibri" panose="020F0502020204030204"/>
                <a:ea typeface="等线" panose="02010600030101010101" pitchFamily="2" charset="-122"/>
              </a:rPr>
              <a:t> stroke in </a:t>
            </a:r>
            <a:r>
              <a:rPr lang="zh-CN" altLang="en-US" sz="2800" b="1" dirty="0">
                <a:solidFill>
                  <a:prstClr val="black"/>
                </a:solidFill>
                <a:latin typeface="Calibri" panose="020F0502020204030204"/>
                <a:ea typeface="等线" panose="02010600030101010101" pitchFamily="2" charset="-122"/>
              </a:rPr>
              <a:t>今</a:t>
            </a:r>
            <a:endParaRPr lang="en-US" altLang="zh-CN" sz="2800" b="1" dirty="0">
              <a:solidFill>
                <a:prstClr val="black"/>
              </a:solidFill>
              <a:latin typeface="Calibri" panose="020F0502020204030204"/>
              <a:ea typeface="等线" panose="02010600030101010101" pitchFamily="2" charset="-122"/>
            </a:endParaRPr>
          </a:p>
          <a:p>
            <a:endParaRPr lang="en-US" altLang="zh-CN" sz="800" b="1" dirty="0">
              <a:solidFill>
                <a:prstClr val="black"/>
              </a:solidFill>
              <a:latin typeface="Calibri" panose="020F0502020204030204"/>
              <a:ea typeface="等线" panose="02010600030101010101" pitchFamily="2" charset="-122"/>
            </a:endParaRPr>
          </a:p>
          <a:p>
            <a:r>
              <a:rPr lang="en-US" altLang="zh-CN" sz="1400" b="1" dirty="0">
                <a:solidFill>
                  <a:prstClr val="black"/>
                </a:solidFill>
                <a:latin typeface="Calibri" panose="020F0502020204030204"/>
                <a:ea typeface="等线" panose="02010600030101010101" pitchFamily="2" charset="-122"/>
              </a:rPr>
              <a:t>It is written as a single stroke, without lifting the pen, but it can also be considered a combination of two strokes, a horizontal left to right stroke, followed by a curving stroke down and to the left.</a:t>
            </a:r>
          </a:p>
        </p:txBody>
      </p:sp>
      <p:pic>
        <p:nvPicPr>
          <p:cNvPr id="8" name="Picture 7">
            <a:extLst>
              <a:ext uri="{FF2B5EF4-FFF2-40B4-BE49-F238E27FC236}">
                <a16:creationId xmlns:a16="http://schemas.microsoft.com/office/drawing/2014/main" id="{C8182EBF-3CBC-6EF1-D714-0DCE3FBCA886}"/>
              </a:ext>
            </a:extLst>
          </p:cNvPr>
          <p:cNvPicPr>
            <a:picLocks noChangeAspect="1"/>
          </p:cNvPicPr>
          <p:nvPr/>
        </p:nvPicPr>
        <p:blipFill>
          <a:blip r:embed="rId2"/>
          <a:stretch>
            <a:fillRect/>
          </a:stretch>
        </p:blipFill>
        <p:spPr>
          <a:xfrm>
            <a:off x="9705371" y="4895449"/>
            <a:ext cx="1474342" cy="1518834"/>
          </a:xfrm>
          <a:prstGeom prst="rect">
            <a:avLst/>
          </a:prstGeom>
        </p:spPr>
      </p:pic>
      <p:sp>
        <p:nvSpPr>
          <p:cNvPr id="9" name="Rectangle 8">
            <a:extLst>
              <a:ext uri="{FF2B5EF4-FFF2-40B4-BE49-F238E27FC236}">
                <a16:creationId xmlns:a16="http://schemas.microsoft.com/office/drawing/2014/main" id="{0344DE2E-DB72-1AF4-D3D8-A271A46C6A19}"/>
              </a:ext>
            </a:extLst>
          </p:cNvPr>
          <p:cNvSpPr/>
          <p:nvPr/>
        </p:nvSpPr>
        <p:spPr>
          <a:xfrm>
            <a:off x="8700940" y="688157"/>
            <a:ext cx="3095134" cy="57261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C772D3E1-B0C8-4099-587C-5B260DA216B3}"/>
              </a:ext>
            </a:extLst>
          </p:cNvPr>
          <p:cNvSpPr/>
          <p:nvPr/>
        </p:nvSpPr>
        <p:spPr>
          <a:xfrm>
            <a:off x="6329315" y="2516768"/>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4C9C9DD-68CC-988C-7926-2804D9EE5EAD}"/>
              </a:ext>
            </a:extLst>
          </p:cNvPr>
          <p:cNvSpPr/>
          <p:nvPr/>
        </p:nvSpPr>
        <p:spPr>
          <a:xfrm>
            <a:off x="3341018" y="2535649"/>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EE04E9E1-F192-2B30-EACE-94F5C7DC0192}"/>
              </a:ext>
            </a:extLst>
          </p:cNvPr>
          <p:cNvSpPr/>
          <p:nvPr/>
        </p:nvSpPr>
        <p:spPr>
          <a:xfrm>
            <a:off x="494123" y="2535649"/>
            <a:ext cx="537329" cy="641023"/>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838C75A-8947-987C-DB8C-A30615738F97}"/>
              </a:ext>
            </a:extLst>
          </p:cNvPr>
          <p:cNvCxnSpPr/>
          <p:nvPr/>
        </p:nvCxnSpPr>
        <p:spPr>
          <a:xfrm flipH="1">
            <a:off x="848412" y="1442301"/>
            <a:ext cx="311085" cy="339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5E67AA-18DC-CEF6-7E97-62E6CD310E7A}"/>
              </a:ext>
            </a:extLst>
          </p:cNvPr>
          <p:cNvCxnSpPr/>
          <p:nvPr/>
        </p:nvCxnSpPr>
        <p:spPr>
          <a:xfrm>
            <a:off x="1376313" y="1555423"/>
            <a:ext cx="0" cy="34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7CE70F-0D7F-3775-4F03-8F92CEB08E96}"/>
              </a:ext>
            </a:extLst>
          </p:cNvPr>
          <p:cNvCxnSpPr/>
          <p:nvPr/>
        </p:nvCxnSpPr>
        <p:spPr>
          <a:xfrm>
            <a:off x="1583703" y="1442301"/>
            <a:ext cx="386499" cy="339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D96B31-AB7A-703F-3F6A-18D7C9B6395E}"/>
              </a:ext>
            </a:extLst>
          </p:cNvPr>
          <p:cNvCxnSpPr/>
          <p:nvPr/>
        </p:nvCxnSpPr>
        <p:spPr>
          <a:xfrm flipH="1">
            <a:off x="3723588" y="1555423"/>
            <a:ext cx="154759" cy="34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CC6756-F593-E1BA-C12A-31057D526683}"/>
              </a:ext>
            </a:extLst>
          </p:cNvPr>
          <p:cNvCxnSpPr/>
          <p:nvPr/>
        </p:nvCxnSpPr>
        <p:spPr>
          <a:xfrm>
            <a:off x="4110087" y="1555423"/>
            <a:ext cx="84841" cy="34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E8CFD0-D738-457C-296A-B6A800E4105E}"/>
              </a:ext>
            </a:extLst>
          </p:cNvPr>
          <p:cNvCxnSpPr/>
          <p:nvPr/>
        </p:nvCxnSpPr>
        <p:spPr>
          <a:xfrm flipH="1">
            <a:off x="6693031" y="1555423"/>
            <a:ext cx="245097" cy="34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AC04E4-A744-2B2E-734D-4A47911310FC}"/>
              </a:ext>
            </a:extLst>
          </p:cNvPr>
          <p:cNvCxnSpPr>
            <a:cxnSpLocks/>
          </p:cNvCxnSpPr>
          <p:nvPr/>
        </p:nvCxnSpPr>
        <p:spPr>
          <a:xfrm>
            <a:off x="7154944" y="1555423"/>
            <a:ext cx="216817" cy="34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9A829A-CDC4-CB41-EF63-47404953778E}"/>
              </a:ext>
            </a:extLst>
          </p:cNvPr>
          <p:cNvSpPr txBox="1"/>
          <p:nvPr/>
        </p:nvSpPr>
        <p:spPr>
          <a:xfrm>
            <a:off x="1583703" y="621795"/>
            <a:ext cx="1046375" cy="369332"/>
          </a:xfrm>
          <a:prstGeom prst="rect">
            <a:avLst/>
          </a:prstGeom>
          <a:noFill/>
        </p:spPr>
        <p:txBody>
          <a:bodyPr wrap="square" rtlCol="0">
            <a:spAutoFit/>
          </a:bodyPr>
          <a:lstStyle/>
          <a:p>
            <a:r>
              <a:rPr lang="en-US" b="1" dirty="0">
                <a:highlight>
                  <a:srgbClr val="FFFF00"/>
                </a:highlight>
              </a:rPr>
              <a:t>178</a:t>
            </a:r>
          </a:p>
        </p:txBody>
      </p:sp>
      <p:sp>
        <p:nvSpPr>
          <p:cNvPr id="30" name="TextBox 29">
            <a:extLst>
              <a:ext uri="{FF2B5EF4-FFF2-40B4-BE49-F238E27FC236}">
                <a16:creationId xmlns:a16="http://schemas.microsoft.com/office/drawing/2014/main" id="{22B73BBF-DF09-6924-2587-D620FA7F9FE9}"/>
              </a:ext>
            </a:extLst>
          </p:cNvPr>
          <p:cNvSpPr txBox="1"/>
          <p:nvPr/>
        </p:nvSpPr>
        <p:spPr>
          <a:xfrm>
            <a:off x="4220066" y="629317"/>
            <a:ext cx="725864" cy="369332"/>
          </a:xfrm>
          <a:prstGeom prst="rect">
            <a:avLst/>
          </a:prstGeom>
          <a:noFill/>
        </p:spPr>
        <p:txBody>
          <a:bodyPr wrap="square" rtlCol="0">
            <a:spAutoFit/>
          </a:bodyPr>
          <a:lstStyle/>
          <a:p>
            <a:r>
              <a:rPr lang="en-US" b="1" dirty="0">
                <a:highlight>
                  <a:srgbClr val="FFFF00"/>
                </a:highlight>
              </a:rPr>
              <a:t>179</a:t>
            </a:r>
          </a:p>
        </p:txBody>
      </p:sp>
      <p:sp>
        <p:nvSpPr>
          <p:cNvPr id="31" name="TextBox 30">
            <a:extLst>
              <a:ext uri="{FF2B5EF4-FFF2-40B4-BE49-F238E27FC236}">
                <a16:creationId xmlns:a16="http://schemas.microsoft.com/office/drawing/2014/main" id="{147D8CFB-6243-C0F1-7407-9B11DFBF1A00}"/>
              </a:ext>
            </a:extLst>
          </p:cNvPr>
          <p:cNvSpPr txBox="1"/>
          <p:nvPr/>
        </p:nvSpPr>
        <p:spPr>
          <a:xfrm>
            <a:off x="7246070" y="629317"/>
            <a:ext cx="725864" cy="369332"/>
          </a:xfrm>
          <a:prstGeom prst="rect">
            <a:avLst/>
          </a:prstGeom>
          <a:noFill/>
        </p:spPr>
        <p:txBody>
          <a:bodyPr wrap="square" rtlCol="0">
            <a:spAutoFit/>
          </a:bodyPr>
          <a:lstStyle/>
          <a:p>
            <a:r>
              <a:rPr lang="en-US" b="1" dirty="0">
                <a:highlight>
                  <a:srgbClr val="FFFF00"/>
                </a:highlight>
              </a:rPr>
              <a:t>180</a:t>
            </a:r>
          </a:p>
        </p:txBody>
      </p:sp>
      <p:cxnSp>
        <p:nvCxnSpPr>
          <p:cNvPr id="32" name="Straight Connector 31">
            <a:extLst>
              <a:ext uri="{FF2B5EF4-FFF2-40B4-BE49-F238E27FC236}">
                <a16:creationId xmlns:a16="http://schemas.microsoft.com/office/drawing/2014/main" id="{C01C6DE2-E2E9-D302-A56C-F3EA38FC0943}"/>
              </a:ext>
            </a:extLst>
          </p:cNvPr>
          <p:cNvCxnSpPr/>
          <p:nvPr/>
        </p:nvCxnSpPr>
        <p:spPr>
          <a:xfrm>
            <a:off x="2818614" y="670615"/>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5F7E4C-2179-85AF-14CA-EE6BBF359B47}"/>
              </a:ext>
            </a:extLst>
          </p:cNvPr>
          <p:cNvCxnSpPr/>
          <p:nvPr/>
        </p:nvCxnSpPr>
        <p:spPr>
          <a:xfrm>
            <a:off x="5420412" y="688157"/>
            <a:ext cx="0" cy="280918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0EDE75F-64C5-66BC-D4F6-311BA3667743}"/>
              </a:ext>
            </a:extLst>
          </p:cNvPr>
          <p:cNvSpPr/>
          <p:nvPr/>
        </p:nvSpPr>
        <p:spPr>
          <a:xfrm>
            <a:off x="245097" y="3836709"/>
            <a:ext cx="8135326" cy="25775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8B31B61-B996-7456-C6E9-9AA002B4D837}"/>
              </a:ext>
            </a:extLst>
          </p:cNvPr>
          <p:cNvSpPr txBox="1"/>
          <p:nvPr/>
        </p:nvSpPr>
        <p:spPr>
          <a:xfrm>
            <a:off x="2313889" y="1526640"/>
            <a:ext cx="44384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5982BD2B-BE74-2F49-C3DD-A62EC4FFAE78}"/>
              </a:ext>
            </a:extLst>
          </p:cNvPr>
          <p:cNvSpPr txBox="1"/>
          <p:nvPr/>
        </p:nvSpPr>
        <p:spPr>
          <a:xfrm>
            <a:off x="185979" y="77492"/>
            <a:ext cx="11794201" cy="5443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Six)</a:t>
            </a:r>
          </a:p>
        </p:txBody>
      </p:sp>
    </p:spTree>
    <p:extLst>
      <p:ext uri="{BB962C8B-B14F-4D97-AF65-F5344CB8AC3E}">
        <p14:creationId xmlns:p14="http://schemas.microsoft.com/office/powerpoint/2010/main" val="3484605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18827</TotalTime>
  <Words>3800</Words>
  <Application>Microsoft Office PowerPoint</Application>
  <PresentationFormat>Widescreen</PresentationFormat>
  <Paragraphs>446</Paragraphs>
  <Slides>19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Batang</vt:lpstr>
      <vt:lpstr>DengXian</vt:lpstr>
      <vt:lpstr>DengXian</vt:lpstr>
      <vt:lpstr>KaiTi</vt:lpstr>
      <vt:lpstr>맑은 고딕</vt:lpstr>
      <vt:lpstr>맑은 고딕</vt:lpstr>
      <vt:lpstr>Microsoft JhengHei</vt:lpstr>
      <vt:lpstr>MS Mincho</vt:lpstr>
      <vt:lpstr>新細明體</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31</cp:revision>
  <dcterms:created xsi:type="dcterms:W3CDTF">2023-06-21T20:25:08Z</dcterms:created>
  <dcterms:modified xsi:type="dcterms:W3CDTF">2023-08-05T23:58:23Z</dcterms:modified>
</cp:coreProperties>
</file>