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66" r:id="rId5"/>
    <p:sldId id="267" r:id="rId6"/>
    <p:sldId id="259" r:id="rId7"/>
    <p:sldId id="260" r:id="rId8"/>
    <p:sldId id="261" r:id="rId9"/>
    <p:sldId id="263" r:id="rId10"/>
    <p:sldId id="258" r:id="rId11"/>
    <p:sldId id="262" r:id="rId12"/>
    <p:sldId id="264"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80" y="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5B41-3178-445E-AADC-3BFF2F75647D}"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0089-5E53-4095-80DD-CA4CDD38EF9F}" type="slidenum">
              <a:rPr lang="en-US" smtClean="0"/>
              <a:t>‹#›</a:t>
            </a:fld>
            <a:endParaRPr lang="en-US"/>
          </a:p>
        </p:txBody>
      </p:sp>
    </p:spTree>
    <p:extLst>
      <p:ext uri="{BB962C8B-B14F-4D97-AF65-F5344CB8AC3E}">
        <p14:creationId xmlns:p14="http://schemas.microsoft.com/office/powerpoint/2010/main" val="190225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879B-088E-86DA-6968-D449A6EC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5910FF-3ACF-18BA-E4C4-096FD7EC0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9D1C85-26A3-F2A8-78FD-110F4A69DEAE}"/>
              </a:ext>
            </a:extLst>
          </p:cNvPr>
          <p:cNvSpPr>
            <a:spLocks noGrp="1"/>
          </p:cNvSpPr>
          <p:nvPr>
            <p:ph type="dt" sz="half" idx="10"/>
          </p:nvPr>
        </p:nvSpPr>
        <p:spPr/>
        <p:txBody>
          <a:bodyPr/>
          <a:lstStyle/>
          <a:p>
            <a:fld id="{2A7F6DD5-0188-4D76-B929-1E57282467E0}" type="datetime1">
              <a:rPr lang="en-US" smtClean="0"/>
              <a:t>7/17/2023</a:t>
            </a:fld>
            <a:endParaRPr lang="en-US"/>
          </a:p>
        </p:txBody>
      </p:sp>
      <p:sp>
        <p:nvSpPr>
          <p:cNvPr id="5" name="Footer Placeholder 4">
            <a:extLst>
              <a:ext uri="{FF2B5EF4-FFF2-40B4-BE49-F238E27FC236}">
                <a16:creationId xmlns:a16="http://schemas.microsoft.com/office/drawing/2014/main" id="{FE352657-A357-7BAA-1BB6-1A80AADCB4A7}"/>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F5710E25-26E9-769C-140D-F1B9F0B7E2C1}"/>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277520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F1AC-B07C-9342-455B-BE634C15D2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4C357-1461-E915-F655-A22F75E66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29EE1-BA8C-7A0B-27D9-1638E18DA320}"/>
              </a:ext>
            </a:extLst>
          </p:cNvPr>
          <p:cNvSpPr>
            <a:spLocks noGrp="1"/>
          </p:cNvSpPr>
          <p:nvPr>
            <p:ph type="dt" sz="half" idx="10"/>
          </p:nvPr>
        </p:nvSpPr>
        <p:spPr/>
        <p:txBody>
          <a:bodyPr/>
          <a:lstStyle/>
          <a:p>
            <a:fld id="{A7E18987-7C02-4FA8-BC08-A9DBD66A7364}" type="datetime1">
              <a:rPr lang="en-US" smtClean="0"/>
              <a:t>7/17/2023</a:t>
            </a:fld>
            <a:endParaRPr lang="en-US"/>
          </a:p>
        </p:txBody>
      </p:sp>
      <p:sp>
        <p:nvSpPr>
          <p:cNvPr id="5" name="Footer Placeholder 4">
            <a:extLst>
              <a:ext uri="{FF2B5EF4-FFF2-40B4-BE49-F238E27FC236}">
                <a16:creationId xmlns:a16="http://schemas.microsoft.com/office/drawing/2014/main" id="{AF84A464-8AE1-E91B-9AA7-3F2CBFE1AE83}"/>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59F16667-187F-E476-1FBC-35C1C12DEFB8}"/>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217438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C73FF-91A3-BC1D-F6EF-5582F593D0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FE104-C049-8FCB-2B68-5C097A3445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26D5C-6169-3F49-D035-CFE033C70CA8}"/>
              </a:ext>
            </a:extLst>
          </p:cNvPr>
          <p:cNvSpPr>
            <a:spLocks noGrp="1"/>
          </p:cNvSpPr>
          <p:nvPr>
            <p:ph type="dt" sz="half" idx="10"/>
          </p:nvPr>
        </p:nvSpPr>
        <p:spPr/>
        <p:txBody>
          <a:bodyPr/>
          <a:lstStyle/>
          <a:p>
            <a:fld id="{BAEA03FD-4CDF-4BD8-A633-72CF3E346BF0}" type="datetime1">
              <a:rPr lang="en-US" smtClean="0"/>
              <a:t>7/17/2023</a:t>
            </a:fld>
            <a:endParaRPr lang="en-US"/>
          </a:p>
        </p:txBody>
      </p:sp>
      <p:sp>
        <p:nvSpPr>
          <p:cNvPr id="5" name="Footer Placeholder 4">
            <a:extLst>
              <a:ext uri="{FF2B5EF4-FFF2-40B4-BE49-F238E27FC236}">
                <a16:creationId xmlns:a16="http://schemas.microsoft.com/office/drawing/2014/main" id="{C2654E4C-97E5-87C4-8AD9-5935ADA52FA1}"/>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E01150FF-AC53-CA90-B022-CB8F56D6DECB}"/>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24679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3D2C-8D6C-79DC-A3D9-365A96BA75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98FE10-AD3C-5427-763F-184E9910A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0631BD-A586-1177-AE93-ECC2D667B187}"/>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5" name="Footer Placeholder 4">
            <a:extLst>
              <a:ext uri="{FF2B5EF4-FFF2-40B4-BE49-F238E27FC236}">
                <a16:creationId xmlns:a16="http://schemas.microsoft.com/office/drawing/2014/main" id="{517D120B-7F55-5266-1CEF-1F1D257B2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C6354-045D-F073-1E26-C3D64E210E41}"/>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368285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1022-692A-B143-462E-B8619FB588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BC713-CB78-15E0-9ECB-2E36B06C8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F0D5B-2F5F-A0DF-FED6-F79A1C9F5E3B}"/>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5" name="Footer Placeholder 4">
            <a:extLst>
              <a:ext uri="{FF2B5EF4-FFF2-40B4-BE49-F238E27FC236}">
                <a16:creationId xmlns:a16="http://schemas.microsoft.com/office/drawing/2014/main" id="{7D1635C6-B129-A1E5-FE73-2CE6AF833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8BD11-3CFB-6AE5-2129-29E7BC9B1EC0}"/>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1853432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A566-2F65-2C45-A1C5-682315202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0C857-5037-24BB-5218-4D985BCD5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E8EC8-DE47-4C1B-D7E1-9A033B486AE6}"/>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5" name="Footer Placeholder 4">
            <a:extLst>
              <a:ext uri="{FF2B5EF4-FFF2-40B4-BE49-F238E27FC236}">
                <a16:creationId xmlns:a16="http://schemas.microsoft.com/office/drawing/2014/main" id="{C1060CDE-AFA9-B937-28EE-D73857598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04FB6-67D0-CF90-2CD9-71177CC0D723}"/>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329521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4EDE-A180-9F77-F938-7AFE1F552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391C9-C0D2-3DF1-779B-227BF36139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74402D-EEF0-A4A0-BD46-945941CB1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242080-8C30-243B-5C3A-3D61B59AE0DC}"/>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6" name="Footer Placeholder 5">
            <a:extLst>
              <a:ext uri="{FF2B5EF4-FFF2-40B4-BE49-F238E27FC236}">
                <a16:creationId xmlns:a16="http://schemas.microsoft.com/office/drawing/2014/main" id="{C95ACB04-9828-90D2-4594-B560D31EF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4D762-8B2D-EBAE-694A-9A7671CA46A2}"/>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126099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C636-E39C-7B1A-A95F-7E62DD8A0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44C5DD-5D76-46E0-DCEA-B4306D327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C4DD26-C5F9-C322-F871-657B2CFDC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FE7DA-335E-20E7-F498-EC6FC43AE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28B3A-ACF0-7DF2-9E58-84B0E9A9B3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B9685F-9A68-1A91-DDBA-31043FC8B574}"/>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8" name="Footer Placeholder 7">
            <a:extLst>
              <a:ext uri="{FF2B5EF4-FFF2-40B4-BE49-F238E27FC236}">
                <a16:creationId xmlns:a16="http://schemas.microsoft.com/office/drawing/2014/main" id="{7F2724C4-AAC4-610A-3DCC-77514EB61D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EE7F5-FBE2-8047-6354-9FDE04B1F905}"/>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1960025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A607-EBE3-8E54-50E5-1AB83B2B1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2EF7C4-276B-687F-F09F-ABA44F23A682}"/>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4" name="Footer Placeholder 3">
            <a:extLst>
              <a:ext uri="{FF2B5EF4-FFF2-40B4-BE49-F238E27FC236}">
                <a16:creationId xmlns:a16="http://schemas.microsoft.com/office/drawing/2014/main" id="{AEFFD2E8-87F2-F00B-9F79-3D28CFC653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16CF5-A255-855F-994B-23F5D58681D5}"/>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40590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1E84C-37AE-4780-67D1-0F12E279F03F}"/>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3" name="Footer Placeholder 2">
            <a:extLst>
              <a:ext uri="{FF2B5EF4-FFF2-40B4-BE49-F238E27FC236}">
                <a16:creationId xmlns:a16="http://schemas.microsoft.com/office/drawing/2014/main" id="{D1DE315E-E945-95D1-3D65-106B851A0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0D891-DBE5-7703-608D-80A84D096E5A}"/>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264802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C073-E0F3-74BE-8D57-FB75A8397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115684-A737-BDA1-90DA-43AC33DF8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961F9-15E0-40F4-8B48-7B996B3BF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EB472-D60F-2A9B-2E33-7C1A30CC2630}"/>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6" name="Footer Placeholder 5">
            <a:extLst>
              <a:ext uri="{FF2B5EF4-FFF2-40B4-BE49-F238E27FC236}">
                <a16:creationId xmlns:a16="http://schemas.microsoft.com/office/drawing/2014/main" id="{28967E0E-CD27-4FA2-7B7C-AFDE87267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2568F-9D79-50C3-635E-182D2940DE06}"/>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27382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4078-D3F4-D1CE-FBF2-E7AE88A95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E2F5C-4845-C4ED-35CD-57E0BFE9EA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47259-EC3F-34D8-7A6E-3F68C30E097E}"/>
              </a:ext>
            </a:extLst>
          </p:cNvPr>
          <p:cNvSpPr>
            <a:spLocks noGrp="1"/>
          </p:cNvSpPr>
          <p:nvPr>
            <p:ph type="dt" sz="half" idx="10"/>
          </p:nvPr>
        </p:nvSpPr>
        <p:spPr/>
        <p:txBody>
          <a:bodyPr/>
          <a:lstStyle/>
          <a:p>
            <a:fld id="{B5DD67AF-18BB-4346-9FC6-035340315511}" type="datetime1">
              <a:rPr lang="en-US" smtClean="0"/>
              <a:t>7/17/2023</a:t>
            </a:fld>
            <a:endParaRPr lang="en-US"/>
          </a:p>
        </p:txBody>
      </p:sp>
      <p:sp>
        <p:nvSpPr>
          <p:cNvPr id="5" name="Footer Placeholder 4">
            <a:extLst>
              <a:ext uri="{FF2B5EF4-FFF2-40B4-BE49-F238E27FC236}">
                <a16:creationId xmlns:a16="http://schemas.microsoft.com/office/drawing/2014/main" id="{F5558A63-5D43-016D-9F3B-058AFC22C82D}"/>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F2A93D1C-8881-83B2-1D5B-F7B2B29D1A2C}"/>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216446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CEFE-E8A1-20A0-0AA0-448898C3D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75D699-16B4-4725-6F0D-333A9739E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AB9465-1D5B-36EE-C9B7-848C10908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552D2-2F98-336C-E3C7-22C98C23E597}"/>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6" name="Footer Placeholder 5">
            <a:extLst>
              <a:ext uri="{FF2B5EF4-FFF2-40B4-BE49-F238E27FC236}">
                <a16:creationId xmlns:a16="http://schemas.microsoft.com/office/drawing/2014/main" id="{AD461D5E-0D6D-80A6-1D25-EF31B956A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E1A8C-32AD-3176-75E8-B2E981DD1DC4}"/>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421472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B88E-6832-F861-270F-1C9822B76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CE66E-C4F2-2B99-FF99-6364BEE1DB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7EF83-E3BE-8FE6-0E2D-C4316DD20F18}"/>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5" name="Footer Placeholder 4">
            <a:extLst>
              <a:ext uri="{FF2B5EF4-FFF2-40B4-BE49-F238E27FC236}">
                <a16:creationId xmlns:a16="http://schemas.microsoft.com/office/drawing/2014/main" id="{75B53C18-65DE-1F01-1EB2-5E8E86EFB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44E33-B6B4-CFFF-1F2F-DAF300CD4F27}"/>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971084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178612-A680-A2DB-DE1E-D53E3D4C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66787-0EA1-276B-5473-E2766B47D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BCF5-A099-E210-5605-E165117B8CE2}"/>
              </a:ext>
            </a:extLst>
          </p:cNvPr>
          <p:cNvSpPr>
            <a:spLocks noGrp="1"/>
          </p:cNvSpPr>
          <p:nvPr>
            <p:ph type="dt" sz="half" idx="10"/>
          </p:nvPr>
        </p:nvSpPr>
        <p:spPr/>
        <p:txBody>
          <a:bodyPr/>
          <a:lstStyle/>
          <a:p>
            <a:fld id="{6A6FCC8A-F0CD-4C14-82CC-AC1DF089BB06}" type="datetimeFigureOut">
              <a:rPr lang="en-US" smtClean="0"/>
              <a:t>7/17/2023</a:t>
            </a:fld>
            <a:endParaRPr lang="en-US"/>
          </a:p>
        </p:txBody>
      </p:sp>
      <p:sp>
        <p:nvSpPr>
          <p:cNvPr id="5" name="Footer Placeholder 4">
            <a:extLst>
              <a:ext uri="{FF2B5EF4-FFF2-40B4-BE49-F238E27FC236}">
                <a16:creationId xmlns:a16="http://schemas.microsoft.com/office/drawing/2014/main" id="{1287462E-1A26-8A6F-7A23-B5E4EFCBD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C6ACA-6178-42E2-F85D-DA23F00E650A}"/>
              </a:ext>
            </a:extLst>
          </p:cNvPr>
          <p:cNvSpPr>
            <a:spLocks noGrp="1"/>
          </p:cNvSpPr>
          <p:nvPr>
            <p:ph type="sldNum" sz="quarter" idx="12"/>
          </p:nvPr>
        </p:nvSpPr>
        <p:spPr/>
        <p:txBody>
          <a:bodyPr/>
          <a:lstStyle/>
          <a:p>
            <a:fld id="{5A96FED2-40EB-49C4-8B18-89EFA7E7903A}" type="slidenum">
              <a:rPr lang="en-US" smtClean="0"/>
              <a:t>‹#›</a:t>
            </a:fld>
            <a:endParaRPr lang="en-US"/>
          </a:p>
        </p:txBody>
      </p:sp>
    </p:spTree>
    <p:extLst>
      <p:ext uri="{BB962C8B-B14F-4D97-AF65-F5344CB8AC3E}">
        <p14:creationId xmlns:p14="http://schemas.microsoft.com/office/powerpoint/2010/main" val="284130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D4B5-713D-0EF9-8598-108A96F73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8BE4F6-3655-69CF-5D06-49AF94A84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10FC9-F93B-D351-C93B-B770EB4E31BB}"/>
              </a:ext>
            </a:extLst>
          </p:cNvPr>
          <p:cNvSpPr>
            <a:spLocks noGrp="1"/>
          </p:cNvSpPr>
          <p:nvPr>
            <p:ph type="dt" sz="half" idx="10"/>
          </p:nvPr>
        </p:nvSpPr>
        <p:spPr/>
        <p:txBody>
          <a:bodyPr/>
          <a:lstStyle/>
          <a:p>
            <a:fld id="{74D35975-03E3-40C3-8C0E-51C24DB4228E}" type="datetime1">
              <a:rPr lang="en-US" smtClean="0"/>
              <a:t>7/17/2023</a:t>
            </a:fld>
            <a:endParaRPr lang="en-US"/>
          </a:p>
        </p:txBody>
      </p:sp>
      <p:sp>
        <p:nvSpPr>
          <p:cNvPr id="5" name="Footer Placeholder 4">
            <a:extLst>
              <a:ext uri="{FF2B5EF4-FFF2-40B4-BE49-F238E27FC236}">
                <a16:creationId xmlns:a16="http://schemas.microsoft.com/office/drawing/2014/main" id="{483B3F11-9AC9-C38C-C548-34FC455EC549}"/>
              </a:ext>
            </a:extLst>
          </p:cNvPr>
          <p:cNvSpPr>
            <a:spLocks noGrp="1"/>
          </p:cNvSpPr>
          <p:nvPr>
            <p:ph type="ftr" sz="quarter" idx="11"/>
          </p:nvPr>
        </p:nvSpPr>
        <p:spPr/>
        <p:txBody>
          <a:bodyPr/>
          <a:lstStyle/>
          <a:p>
            <a:r>
              <a:rPr lang="en-US"/>
              <a:t>The Heart Sutra</a:t>
            </a:r>
          </a:p>
        </p:txBody>
      </p:sp>
      <p:sp>
        <p:nvSpPr>
          <p:cNvPr id="6" name="Slide Number Placeholder 5">
            <a:extLst>
              <a:ext uri="{FF2B5EF4-FFF2-40B4-BE49-F238E27FC236}">
                <a16:creationId xmlns:a16="http://schemas.microsoft.com/office/drawing/2014/main" id="{A8234D38-BDAE-442D-D23B-9C347E3F3202}"/>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116914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0B18-FDA3-6A92-40B8-AD7978A90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8B82A-3373-3387-E58F-9151619E3E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3939BF-E187-047F-A426-458BE97B7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EC00B-DF53-523D-BBC6-04A8B209ACDC}"/>
              </a:ext>
            </a:extLst>
          </p:cNvPr>
          <p:cNvSpPr>
            <a:spLocks noGrp="1"/>
          </p:cNvSpPr>
          <p:nvPr>
            <p:ph type="dt" sz="half" idx="10"/>
          </p:nvPr>
        </p:nvSpPr>
        <p:spPr/>
        <p:txBody>
          <a:bodyPr/>
          <a:lstStyle/>
          <a:p>
            <a:fld id="{0C0FEE45-6A9B-43EC-A3FD-139685BC08ED}" type="datetime1">
              <a:rPr lang="en-US" smtClean="0"/>
              <a:t>7/17/2023</a:t>
            </a:fld>
            <a:endParaRPr lang="en-US"/>
          </a:p>
        </p:txBody>
      </p:sp>
      <p:sp>
        <p:nvSpPr>
          <p:cNvPr id="6" name="Footer Placeholder 5">
            <a:extLst>
              <a:ext uri="{FF2B5EF4-FFF2-40B4-BE49-F238E27FC236}">
                <a16:creationId xmlns:a16="http://schemas.microsoft.com/office/drawing/2014/main" id="{29019FEE-CD9B-FFC3-15B4-51AB2B7306B3}"/>
              </a:ext>
            </a:extLst>
          </p:cNvPr>
          <p:cNvSpPr>
            <a:spLocks noGrp="1"/>
          </p:cNvSpPr>
          <p:nvPr>
            <p:ph type="ftr" sz="quarter" idx="11"/>
          </p:nvPr>
        </p:nvSpPr>
        <p:spPr/>
        <p:txBody>
          <a:bodyPr/>
          <a:lstStyle/>
          <a:p>
            <a:r>
              <a:rPr lang="en-US"/>
              <a:t>The Heart Sutra</a:t>
            </a:r>
          </a:p>
        </p:txBody>
      </p:sp>
      <p:sp>
        <p:nvSpPr>
          <p:cNvPr id="7" name="Slide Number Placeholder 6">
            <a:extLst>
              <a:ext uri="{FF2B5EF4-FFF2-40B4-BE49-F238E27FC236}">
                <a16:creationId xmlns:a16="http://schemas.microsoft.com/office/drawing/2014/main" id="{94CB3655-28D7-DC03-EEE9-E6668BEF837D}"/>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5522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C502-31E4-FE34-EB7D-7FEE7D853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867C64-C72A-F733-DF08-91BD8EDC4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F973C-9D5E-3192-ED08-0D308CC5FE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078AD-CEC9-A19C-376B-EC3BD1C2C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AF3FC-C8D9-93D2-FBE3-344165BA55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851C8-95C4-D7E1-65F1-1BD6B89D9539}"/>
              </a:ext>
            </a:extLst>
          </p:cNvPr>
          <p:cNvSpPr>
            <a:spLocks noGrp="1"/>
          </p:cNvSpPr>
          <p:nvPr>
            <p:ph type="dt" sz="half" idx="10"/>
          </p:nvPr>
        </p:nvSpPr>
        <p:spPr/>
        <p:txBody>
          <a:bodyPr/>
          <a:lstStyle/>
          <a:p>
            <a:fld id="{2217B4D3-FA4E-4351-886E-7D54D9F527BA}" type="datetime1">
              <a:rPr lang="en-US" smtClean="0"/>
              <a:t>7/17/2023</a:t>
            </a:fld>
            <a:endParaRPr lang="en-US"/>
          </a:p>
        </p:txBody>
      </p:sp>
      <p:sp>
        <p:nvSpPr>
          <p:cNvPr id="8" name="Footer Placeholder 7">
            <a:extLst>
              <a:ext uri="{FF2B5EF4-FFF2-40B4-BE49-F238E27FC236}">
                <a16:creationId xmlns:a16="http://schemas.microsoft.com/office/drawing/2014/main" id="{09536C04-48CB-9F76-E841-A332AD5C753B}"/>
              </a:ext>
            </a:extLst>
          </p:cNvPr>
          <p:cNvSpPr>
            <a:spLocks noGrp="1"/>
          </p:cNvSpPr>
          <p:nvPr>
            <p:ph type="ftr" sz="quarter" idx="11"/>
          </p:nvPr>
        </p:nvSpPr>
        <p:spPr/>
        <p:txBody>
          <a:bodyPr/>
          <a:lstStyle/>
          <a:p>
            <a:r>
              <a:rPr lang="en-US"/>
              <a:t>The Heart Sutra</a:t>
            </a:r>
          </a:p>
        </p:txBody>
      </p:sp>
      <p:sp>
        <p:nvSpPr>
          <p:cNvPr id="9" name="Slide Number Placeholder 8">
            <a:extLst>
              <a:ext uri="{FF2B5EF4-FFF2-40B4-BE49-F238E27FC236}">
                <a16:creationId xmlns:a16="http://schemas.microsoft.com/office/drawing/2014/main" id="{4A85E968-1708-0F1A-56B6-ECE49EC45C24}"/>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1558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9A62-0654-13F2-4BDC-B026982A89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D7BC8-CE7F-6E19-41CF-FC5F9D60E992}"/>
              </a:ext>
            </a:extLst>
          </p:cNvPr>
          <p:cNvSpPr>
            <a:spLocks noGrp="1"/>
          </p:cNvSpPr>
          <p:nvPr>
            <p:ph type="dt" sz="half" idx="10"/>
          </p:nvPr>
        </p:nvSpPr>
        <p:spPr/>
        <p:txBody>
          <a:bodyPr/>
          <a:lstStyle/>
          <a:p>
            <a:fld id="{91F5BBD6-6694-4391-B2B9-5CC72BD73321}" type="datetime1">
              <a:rPr lang="en-US" smtClean="0"/>
              <a:t>7/17/2023</a:t>
            </a:fld>
            <a:endParaRPr lang="en-US"/>
          </a:p>
        </p:txBody>
      </p:sp>
      <p:sp>
        <p:nvSpPr>
          <p:cNvPr id="4" name="Footer Placeholder 3">
            <a:extLst>
              <a:ext uri="{FF2B5EF4-FFF2-40B4-BE49-F238E27FC236}">
                <a16:creationId xmlns:a16="http://schemas.microsoft.com/office/drawing/2014/main" id="{EBBF62C0-5127-DFF0-AB32-CC96992B2B71}"/>
              </a:ext>
            </a:extLst>
          </p:cNvPr>
          <p:cNvSpPr>
            <a:spLocks noGrp="1"/>
          </p:cNvSpPr>
          <p:nvPr>
            <p:ph type="ftr" sz="quarter" idx="11"/>
          </p:nvPr>
        </p:nvSpPr>
        <p:spPr/>
        <p:txBody>
          <a:bodyPr/>
          <a:lstStyle/>
          <a:p>
            <a:r>
              <a:rPr lang="en-US"/>
              <a:t>The Heart Sutra</a:t>
            </a:r>
          </a:p>
        </p:txBody>
      </p:sp>
      <p:sp>
        <p:nvSpPr>
          <p:cNvPr id="5" name="Slide Number Placeholder 4">
            <a:extLst>
              <a:ext uri="{FF2B5EF4-FFF2-40B4-BE49-F238E27FC236}">
                <a16:creationId xmlns:a16="http://schemas.microsoft.com/office/drawing/2014/main" id="{934B26BE-4FF5-03FC-7C07-0311C6B85248}"/>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98684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E8DB5-1632-E565-E0C0-533900DAB2C5}"/>
              </a:ext>
            </a:extLst>
          </p:cNvPr>
          <p:cNvSpPr>
            <a:spLocks noGrp="1"/>
          </p:cNvSpPr>
          <p:nvPr>
            <p:ph type="dt" sz="half" idx="10"/>
          </p:nvPr>
        </p:nvSpPr>
        <p:spPr/>
        <p:txBody>
          <a:bodyPr/>
          <a:lstStyle/>
          <a:p>
            <a:fld id="{095E17C0-9F7D-4D3F-832B-9D4AC3BF8BB9}" type="datetime1">
              <a:rPr lang="en-US" smtClean="0"/>
              <a:t>7/17/2023</a:t>
            </a:fld>
            <a:endParaRPr lang="en-US"/>
          </a:p>
        </p:txBody>
      </p:sp>
      <p:sp>
        <p:nvSpPr>
          <p:cNvPr id="3" name="Footer Placeholder 2">
            <a:extLst>
              <a:ext uri="{FF2B5EF4-FFF2-40B4-BE49-F238E27FC236}">
                <a16:creationId xmlns:a16="http://schemas.microsoft.com/office/drawing/2014/main" id="{273A6F28-0972-F642-F169-3B37A1886DE3}"/>
              </a:ext>
            </a:extLst>
          </p:cNvPr>
          <p:cNvSpPr>
            <a:spLocks noGrp="1"/>
          </p:cNvSpPr>
          <p:nvPr>
            <p:ph type="ftr" sz="quarter" idx="11"/>
          </p:nvPr>
        </p:nvSpPr>
        <p:spPr/>
        <p:txBody>
          <a:bodyPr/>
          <a:lstStyle/>
          <a:p>
            <a:r>
              <a:rPr lang="en-US"/>
              <a:t>The Heart Sutra</a:t>
            </a:r>
          </a:p>
        </p:txBody>
      </p:sp>
      <p:sp>
        <p:nvSpPr>
          <p:cNvPr id="4" name="Slide Number Placeholder 3">
            <a:extLst>
              <a:ext uri="{FF2B5EF4-FFF2-40B4-BE49-F238E27FC236}">
                <a16:creationId xmlns:a16="http://schemas.microsoft.com/office/drawing/2014/main" id="{8C907495-BC78-1E83-F6D5-A97278122817}"/>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169278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5F11-A23E-44C4-2550-05C3B64F6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34DBD-7996-5376-42A7-5A54723A2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3D56D-4E5D-225D-7E83-3FDC7A31C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C9874-2CCE-7497-A80A-AAC4F9BEE427}"/>
              </a:ext>
            </a:extLst>
          </p:cNvPr>
          <p:cNvSpPr>
            <a:spLocks noGrp="1"/>
          </p:cNvSpPr>
          <p:nvPr>
            <p:ph type="dt" sz="half" idx="10"/>
          </p:nvPr>
        </p:nvSpPr>
        <p:spPr/>
        <p:txBody>
          <a:bodyPr/>
          <a:lstStyle/>
          <a:p>
            <a:fld id="{4553CFB8-306D-4B6E-A97B-3EB94EE43903}" type="datetime1">
              <a:rPr lang="en-US" smtClean="0"/>
              <a:t>7/17/2023</a:t>
            </a:fld>
            <a:endParaRPr lang="en-US"/>
          </a:p>
        </p:txBody>
      </p:sp>
      <p:sp>
        <p:nvSpPr>
          <p:cNvPr id="6" name="Footer Placeholder 5">
            <a:extLst>
              <a:ext uri="{FF2B5EF4-FFF2-40B4-BE49-F238E27FC236}">
                <a16:creationId xmlns:a16="http://schemas.microsoft.com/office/drawing/2014/main" id="{A15E9C42-169A-9228-22CE-615A705011FC}"/>
              </a:ext>
            </a:extLst>
          </p:cNvPr>
          <p:cNvSpPr>
            <a:spLocks noGrp="1"/>
          </p:cNvSpPr>
          <p:nvPr>
            <p:ph type="ftr" sz="quarter" idx="11"/>
          </p:nvPr>
        </p:nvSpPr>
        <p:spPr/>
        <p:txBody>
          <a:bodyPr/>
          <a:lstStyle/>
          <a:p>
            <a:r>
              <a:rPr lang="en-US"/>
              <a:t>The Heart Sutra</a:t>
            </a:r>
          </a:p>
        </p:txBody>
      </p:sp>
      <p:sp>
        <p:nvSpPr>
          <p:cNvPr id="7" name="Slide Number Placeholder 6">
            <a:extLst>
              <a:ext uri="{FF2B5EF4-FFF2-40B4-BE49-F238E27FC236}">
                <a16:creationId xmlns:a16="http://schemas.microsoft.com/office/drawing/2014/main" id="{1D7087B2-C746-0F32-39C7-18B38CBE3CA2}"/>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4201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428F-0B65-BADB-B1A6-D52357258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499B-94C8-2F7B-B853-2C4ABD27B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016E5-53F5-131F-1EF0-C97FF34BD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F04A7-D0A8-2E34-0B80-11C900A082D2}"/>
              </a:ext>
            </a:extLst>
          </p:cNvPr>
          <p:cNvSpPr>
            <a:spLocks noGrp="1"/>
          </p:cNvSpPr>
          <p:nvPr>
            <p:ph type="dt" sz="half" idx="10"/>
          </p:nvPr>
        </p:nvSpPr>
        <p:spPr/>
        <p:txBody>
          <a:bodyPr/>
          <a:lstStyle/>
          <a:p>
            <a:fld id="{0110CA10-937C-4861-854C-5018DB3F8B7D}" type="datetime1">
              <a:rPr lang="en-US" smtClean="0"/>
              <a:t>7/17/2023</a:t>
            </a:fld>
            <a:endParaRPr lang="en-US"/>
          </a:p>
        </p:txBody>
      </p:sp>
      <p:sp>
        <p:nvSpPr>
          <p:cNvPr id="6" name="Footer Placeholder 5">
            <a:extLst>
              <a:ext uri="{FF2B5EF4-FFF2-40B4-BE49-F238E27FC236}">
                <a16:creationId xmlns:a16="http://schemas.microsoft.com/office/drawing/2014/main" id="{FF9B8566-E713-DD15-3B67-F1A5226C8596}"/>
              </a:ext>
            </a:extLst>
          </p:cNvPr>
          <p:cNvSpPr>
            <a:spLocks noGrp="1"/>
          </p:cNvSpPr>
          <p:nvPr>
            <p:ph type="ftr" sz="quarter" idx="11"/>
          </p:nvPr>
        </p:nvSpPr>
        <p:spPr/>
        <p:txBody>
          <a:bodyPr/>
          <a:lstStyle/>
          <a:p>
            <a:r>
              <a:rPr lang="en-US"/>
              <a:t>The Heart Sutra</a:t>
            </a:r>
          </a:p>
        </p:txBody>
      </p:sp>
      <p:sp>
        <p:nvSpPr>
          <p:cNvPr id="7" name="Slide Number Placeholder 6">
            <a:extLst>
              <a:ext uri="{FF2B5EF4-FFF2-40B4-BE49-F238E27FC236}">
                <a16:creationId xmlns:a16="http://schemas.microsoft.com/office/drawing/2014/main" id="{345B542D-470D-6C52-7ACB-AB0ED86DC0AE}"/>
              </a:ext>
            </a:extLst>
          </p:cNvPr>
          <p:cNvSpPr>
            <a:spLocks noGrp="1"/>
          </p:cNvSpPr>
          <p:nvPr>
            <p:ph type="sldNum" sz="quarter" idx="12"/>
          </p:nvPr>
        </p:nvSpPr>
        <p:spPr/>
        <p:txBody>
          <a:bodyPr/>
          <a:lstStyle/>
          <a:p>
            <a:fld id="{65CA47A1-96AA-4C6E-B508-FC59FB6F21EB}" type="slidenum">
              <a:rPr lang="en-US" smtClean="0"/>
              <a:t>‹#›</a:t>
            </a:fld>
            <a:endParaRPr lang="en-US"/>
          </a:p>
        </p:txBody>
      </p:sp>
    </p:spTree>
    <p:extLst>
      <p:ext uri="{BB962C8B-B14F-4D97-AF65-F5344CB8AC3E}">
        <p14:creationId xmlns:p14="http://schemas.microsoft.com/office/powerpoint/2010/main" val="309313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D9ABD-0940-E8EB-A37F-A56B6965E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F2F85-EB89-48B4-F2CC-B80D5231F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2A9DF-8512-8FF5-5D47-CA4E94C67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D5C72-1C42-41CF-91B2-4F55A3D7CDDE}" type="datetime1">
              <a:rPr lang="en-US" smtClean="0"/>
              <a:t>7/17/2023</a:t>
            </a:fld>
            <a:endParaRPr lang="en-US"/>
          </a:p>
        </p:txBody>
      </p:sp>
      <p:sp>
        <p:nvSpPr>
          <p:cNvPr id="5" name="Footer Placeholder 4">
            <a:extLst>
              <a:ext uri="{FF2B5EF4-FFF2-40B4-BE49-F238E27FC236}">
                <a16:creationId xmlns:a16="http://schemas.microsoft.com/office/drawing/2014/main" id="{5CB31E99-0E3C-FCFF-904F-043A82A92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Heart Sutra</a:t>
            </a:r>
          </a:p>
        </p:txBody>
      </p:sp>
      <p:sp>
        <p:nvSpPr>
          <p:cNvPr id="6" name="Slide Number Placeholder 5">
            <a:extLst>
              <a:ext uri="{FF2B5EF4-FFF2-40B4-BE49-F238E27FC236}">
                <a16:creationId xmlns:a16="http://schemas.microsoft.com/office/drawing/2014/main" id="{BD096ABF-8323-3018-987E-F609B3F27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A47A1-96AA-4C6E-B508-FC59FB6F21EB}" type="slidenum">
              <a:rPr lang="en-US" smtClean="0"/>
              <a:t>‹#›</a:t>
            </a:fld>
            <a:endParaRPr lang="en-US"/>
          </a:p>
        </p:txBody>
      </p:sp>
    </p:spTree>
    <p:extLst>
      <p:ext uri="{BB962C8B-B14F-4D97-AF65-F5344CB8AC3E}">
        <p14:creationId xmlns:p14="http://schemas.microsoft.com/office/powerpoint/2010/main" val="209173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F5D75-851A-8C7D-E0A3-A98B88AB6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6E3B5-97D5-4EE2-1B0C-D72358A5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2F173-6110-FE5D-319E-C22B26C6D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FCC8A-F0CD-4C14-82CC-AC1DF089BB06}" type="datetimeFigureOut">
              <a:rPr lang="en-US" smtClean="0"/>
              <a:t>7/17/2023</a:t>
            </a:fld>
            <a:endParaRPr lang="en-US"/>
          </a:p>
        </p:txBody>
      </p:sp>
      <p:sp>
        <p:nvSpPr>
          <p:cNvPr id="5" name="Footer Placeholder 4">
            <a:extLst>
              <a:ext uri="{FF2B5EF4-FFF2-40B4-BE49-F238E27FC236}">
                <a16:creationId xmlns:a16="http://schemas.microsoft.com/office/drawing/2014/main" id="{266B7F8C-3C2B-8E8C-0885-665995CCA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A004A2-6A48-F4F1-FC58-2F28E621D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6FED2-40EB-49C4-8B18-89EFA7E7903A}" type="slidenum">
              <a:rPr lang="en-US" smtClean="0"/>
              <a:t>‹#›</a:t>
            </a:fld>
            <a:endParaRPr lang="en-US"/>
          </a:p>
        </p:txBody>
      </p:sp>
    </p:spTree>
    <p:extLst>
      <p:ext uri="{BB962C8B-B14F-4D97-AF65-F5344CB8AC3E}">
        <p14:creationId xmlns:p14="http://schemas.microsoft.com/office/powerpoint/2010/main" val="153146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hus_have_I_heard"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CCkA12ynLs" TargetMode="External"/><Relationship Id="rId2" Type="http://schemas.openxmlformats.org/officeDocument/2006/relationships/hyperlink" Target="https://www.youtube.com/watch?v=vxcfIuoHj1Q"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journals.ub.uni-heidelberg.de/index.php/jiabs/article/viewFile/8800/2707" TargetMode="External"/><Relationship Id="rId4" Type="http://schemas.openxmlformats.org/officeDocument/2006/relationships/hyperlink" Target="https://jayarava.blogspot.com/2017/11/japanese-reception-of-chinese-origi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ongshan_Liangji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Gayatri_Mantra"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namsebangdzo.com/Essence-of-the-Heart-Sutra-p/14574.htm"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koyasan-u.ac.jp/laboratory/pdf/kiyo24/24_thomas.pdf"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kwanumzen.org/teaching-library/1977/09/14/low-class-practice"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www.mindisbuddha.org/class-uploads/heart-sutra-fast-nuns-click-sticks.mp3"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hackettpublishing.com/zen-sourceboo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biography/Padmasambhav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rtmuseum.princeton.edu/collections/objects/84975"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ackettpublishing.com/zen-sourcebook"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96FFC-3334-4C0F-7FB9-10746E7FC0AA}"/>
              </a:ext>
            </a:extLst>
          </p:cNvPr>
          <p:cNvSpPr txBox="1"/>
          <p:nvPr/>
        </p:nvSpPr>
        <p:spPr>
          <a:xfrm>
            <a:off x="436098" y="653882"/>
            <a:ext cx="10917702" cy="5816977"/>
          </a:xfrm>
          <a:prstGeom prst="rect">
            <a:avLst/>
          </a:prstGeom>
          <a:noFill/>
        </p:spPr>
        <p:txBody>
          <a:bodyPr wrap="square" rtlCol="0">
            <a:spAutoFit/>
          </a:bodyPr>
          <a:lstStyle/>
          <a:p>
            <a:r>
              <a:rPr lang="en-US" sz="4000" b="1" dirty="0"/>
              <a:t>What the heck IS the Heart Sutra? </a:t>
            </a:r>
          </a:p>
          <a:p>
            <a:r>
              <a:rPr lang="en-US" sz="4000" b="1" dirty="0"/>
              <a:t>What kind of a Sutra is it??</a:t>
            </a:r>
          </a:p>
          <a:p>
            <a:r>
              <a:rPr lang="en-US" sz="4000" b="1" dirty="0"/>
              <a:t>What does "Sutra" actually  mean???</a:t>
            </a:r>
          </a:p>
          <a:p>
            <a:r>
              <a:rPr lang="en-US" sz="4000" b="1" dirty="0"/>
              <a:t>IS the Heart Sutra really a Sutra????</a:t>
            </a:r>
          </a:p>
          <a:p>
            <a:endParaRPr lang="en-US" sz="4400" b="1" dirty="0"/>
          </a:p>
          <a:p>
            <a:r>
              <a:rPr lang="en-US" sz="2400" b="1" dirty="0"/>
              <a:t>For starters, the Heart Sutra does not start with Ananda saying "Thus have I heard"! </a:t>
            </a:r>
            <a:endParaRPr lang="en-US" sz="4000" b="1" dirty="0"/>
          </a:p>
          <a:p>
            <a:r>
              <a:rPr lang="en-US" sz="3600" b="1" dirty="0"/>
              <a:t>Pali: 			</a:t>
            </a:r>
            <a:r>
              <a:rPr lang="en-US" sz="3600" b="1" dirty="0" err="1"/>
              <a:t>Evaṃ</a:t>
            </a:r>
            <a:r>
              <a:rPr lang="en-US" sz="3600" b="1" dirty="0"/>
              <a:t> me </a:t>
            </a:r>
            <a:r>
              <a:rPr lang="en-US" sz="3600" b="1" dirty="0" err="1"/>
              <a:t>sutaṃ</a:t>
            </a:r>
            <a:r>
              <a:rPr lang="en-US" sz="3600" b="1" dirty="0"/>
              <a:t>; </a:t>
            </a:r>
          </a:p>
          <a:p>
            <a:r>
              <a:rPr lang="en-US" sz="3600" b="1" dirty="0"/>
              <a:t>Sanskrit: 		</a:t>
            </a:r>
            <a:r>
              <a:rPr lang="en-US" sz="3600" b="1" dirty="0" err="1"/>
              <a:t>Evaṃ</a:t>
            </a:r>
            <a:r>
              <a:rPr lang="en-US" sz="3600" b="1" dirty="0"/>
              <a:t> </a:t>
            </a:r>
            <a:r>
              <a:rPr lang="en-US" sz="3600" b="1" dirty="0" err="1"/>
              <a:t>mayā</a:t>
            </a:r>
            <a:r>
              <a:rPr lang="en-US" sz="3600" b="1" dirty="0"/>
              <a:t> </a:t>
            </a:r>
            <a:r>
              <a:rPr lang="en-US" sz="3600" b="1" dirty="0" err="1"/>
              <a:t>śrūtaṃ</a:t>
            </a:r>
            <a:r>
              <a:rPr lang="en-US" sz="3600" b="1" dirty="0"/>
              <a:t>; </a:t>
            </a:r>
          </a:p>
          <a:p>
            <a:r>
              <a:rPr lang="en-US" sz="3600" b="1" dirty="0"/>
              <a:t>Chinese: 		</a:t>
            </a:r>
            <a:r>
              <a:rPr lang="zh-CN" altLang="en-US" sz="3600" b="1" dirty="0"/>
              <a:t>如是我聞</a:t>
            </a:r>
            <a:r>
              <a:rPr lang="en-US" altLang="zh-CN" sz="3600" b="1" dirty="0"/>
              <a:t>; </a:t>
            </a:r>
          </a:p>
          <a:p>
            <a:r>
              <a:rPr lang="en-US" altLang="zh-CN" sz="3600" b="1" dirty="0"/>
              <a:t>Sino-Korean: 	yeo </a:t>
            </a:r>
            <a:r>
              <a:rPr lang="en-US" altLang="zh-CN" sz="3600" b="1" dirty="0" err="1"/>
              <a:t>si</a:t>
            </a:r>
            <a:r>
              <a:rPr lang="en-US" altLang="zh-CN" sz="3600" b="1" dirty="0"/>
              <a:t> a </a:t>
            </a:r>
            <a:r>
              <a:rPr lang="en-US" altLang="zh-CN" sz="3600" b="1" dirty="0" err="1"/>
              <a:t>mun</a:t>
            </a:r>
            <a:r>
              <a:rPr lang="en-US" altLang="zh-CN" sz="3600" b="1" dirty="0"/>
              <a:t>, </a:t>
            </a:r>
            <a:r>
              <a:rPr lang="ko-KR" altLang="en-US" sz="3600" b="1" dirty="0"/>
              <a:t>여시아문</a:t>
            </a:r>
            <a:endParaRPr lang="en-US" sz="3600" b="1" dirty="0"/>
          </a:p>
        </p:txBody>
      </p:sp>
      <p:pic>
        <p:nvPicPr>
          <p:cNvPr id="5" name="Picture 4">
            <a:extLst>
              <a:ext uri="{FF2B5EF4-FFF2-40B4-BE49-F238E27FC236}">
                <a16:creationId xmlns:a16="http://schemas.microsoft.com/office/drawing/2014/main" id="{7F7AE6EF-9504-77A4-4E30-E3A0DBD13F1E}"/>
              </a:ext>
            </a:extLst>
          </p:cNvPr>
          <p:cNvPicPr>
            <a:picLocks noChangeAspect="1"/>
          </p:cNvPicPr>
          <p:nvPr/>
        </p:nvPicPr>
        <p:blipFill>
          <a:blip r:embed="rId2"/>
          <a:stretch>
            <a:fillRect/>
          </a:stretch>
        </p:blipFill>
        <p:spPr>
          <a:xfrm>
            <a:off x="9433562" y="666503"/>
            <a:ext cx="2118359" cy="2822403"/>
          </a:xfrm>
          <a:prstGeom prst="rect">
            <a:avLst/>
          </a:prstGeom>
        </p:spPr>
      </p:pic>
      <p:sp>
        <p:nvSpPr>
          <p:cNvPr id="6" name="TextBox 5">
            <a:extLst>
              <a:ext uri="{FF2B5EF4-FFF2-40B4-BE49-F238E27FC236}">
                <a16:creationId xmlns:a16="http://schemas.microsoft.com/office/drawing/2014/main" id="{E15118B2-5BB6-B807-8578-10B8532A164A}"/>
              </a:ext>
            </a:extLst>
          </p:cNvPr>
          <p:cNvSpPr txBox="1"/>
          <p:nvPr/>
        </p:nvSpPr>
        <p:spPr>
          <a:xfrm>
            <a:off x="8839200" y="3442447"/>
            <a:ext cx="3145302" cy="261610"/>
          </a:xfrm>
          <a:prstGeom prst="rect">
            <a:avLst/>
          </a:prstGeom>
          <a:noFill/>
        </p:spPr>
        <p:txBody>
          <a:bodyPr wrap="square" rtlCol="0">
            <a:spAutoFit/>
          </a:bodyPr>
          <a:lstStyle/>
          <a:p>
            <a:r>
              <a:rPr lang="en-US" sz="1100" dirty="0">
                <a:hlinkClick r:id="rId3"/>
              </a:rPr>
              <a:t>https://en.wikipedia.org/wiki/Thus_have_I_heard</a:t>
            </a:r>
            <a:endParaRPr lang="en-US" sz="1100" dirty="0"/>
          </a:p>
        </p:txBody>
      </p:sp>
      <p:sp>
        <p:nvSpPr>
          <p:cNvPr id="7" name="Footer Placeholder 6">
            <a:extLst>
              <a:ext uri="{FF2B5EF4-FFF2-40B4-BE49-F238E27FC236}">
                <a16:creationId xmlns:a16="http://schemas.microsoft.com/office/drawing/2014/main" id="{17A3990F-BAF8-7A6F-0252-4ABE12095B8A}"/>
              </a:ext>
            </a:extLst>
          </p:cNvPr>
          <p:cNvSpPr>
            <a:spLocks noGrp="1"/>
          </p:cNvSpPr>
          <p:nvPr>
            <p:ph type="ftr" sz="quarter" idx="11"/>
          </p:nvPr>
        </p:nvSpPr>
        <p:spPr/>
        <p:txBody>
          <a:bodyPr/>
          <a:lstStyle/>
          <a:p>
            <a:r>
              <a:rPr lang="en-US"/>
              <a:t>The Heart Sutra</a:t>
            </a:r>
          </a:p>
        </p:txBody>
      </p:sp>
      <p:sp>
        <p:nvSpPr>
          <p:cNvPr id="8" name="Slide Number Placeholder 7">
            <a:extLst>
              <a:ext uri="{FF2B5EF4-FFF2-40B4-BE49-F238E27FC236}">
                <a16:creationId xmlns:a16="http://schemas.microsoft.com/office/drawing/2014/main" id="{8DFB130E-103F-8B22-2F79-192C6976DC08}"/>
              </a:ext>
            </a:extLst>
          </p:cNvPr>
          <p:cNvSpPr>
            <a:spLocks noGrp="1"/>
          </p:cNvSpPr>
          <p:nvPr>
            <p:ph type="sldNum" sz="quarter" idx="12"/>
          </p:nvPr>
        </p:nvSpPr>
        <p:spPr/>
        <p:txBody>
          <a:bodyPr/>
          <a:lstStyle/>
          <a:p>
            <a:fld id="{65CA47A1-96AA-4C6E-B508-FC59FB6F21EB}" type="slidenum">
              <a:rPr lang="en-US" smtClean="0"/>
              <a:t>1</a:t>
            </a:fld>
            <a:endParaRPr lang="en-US"/>
          </a:p>
        </p:txBody>
      </p:sp>
      <p:sp>
        <p:nvSpPr>
          <p:cNvPr id="10" name="TextBox 9">
            <a:extLst>
              <a:ext uri="{FF2B5EF4-FFF2-40B4-BE49-F238E27FC236}">
                <a16:creationId xmlns:a16="http://schemas.microsoft.com/office/drawing/2014/main" id="{130A6CE4-D7C1-1328-3C53-A75F0FE41F7C}"/>
              </a:ext>
            </a:extLst>
          </p:cNvPr>
          <p:cNvSpPr txBox="1"/>
          <p:nvPr/>
        </p:nvSpPr>
        <p:spPr>
          <a:xfrm>
            <a:off x="98474" y="136525"/>
            <a:ext cx="1209352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HS</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143031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31F49A-B6A8-E957-36BF-4830B101E29C}"/>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1163DF89-69A9-6836-391E-47D731A4207B}"/>
              </a:ext>
            </a:extLst>
          </p:cNvPr>
          <p:cNvSpPr>
            <a:spLocks noGrp="1"/>
          </p:cNvSpPr>
          <p:nvPr>
            <p:ph type="sldNum" sz="quarter" idx="12"/>
          </p:nvPr>
        </p:nvSpPr>
        <p:spPr/>
        <p:txBody>
          <a:bodyPr/>
          <a:lstStyle/>
          <a:p>
            <a:fld id="{65CA47A1-96AA-4C6E-B508-FC59FB6F21EB}" type="slidenum">
              <a:rPr lang="en-US" smtClean="0"/>
              <a:t>10</a:t>
            </a:fld>
            <a:endParaRPr lang="en-US"/>
          </a:p>
        </p:txBody>
      </p:sp>
      <p:sp>
        <p:nvSpPr>
          <p:cNvPr id="4" name="TextBox 3">
            <a:extLst>
              <a:ext uri="{FF2B5EF4-FFF2-40B4-BE49-F238E27FC236}">
                <a16:creationId xmlns:a16="http://schemas.microsoft.com/office/drawing/2014/main" id="{388B0A11-C506-A019-37CC-B6F03E825452}"/>
              </a:ext>
            </a:extLst>
          </p:cNvPr>
          <p:cNvSpPr txBox="1"/>
          <p:nvPr/>
        </p:nvSpPr>
        <p:spPr>
          <a:xfrm>
            <a:off x="107576" y="136525"/>
            <a:ext cx="1196788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5" name="TextBox 4">
            <a:extLst>
              <a:ext uri="{FF2B5EF4-FFF2-40B4-BE49-F238E27FC236}">
                <a16:creationId xmlns:a16="http://schemas.microsoft.com/office/drawing/2014/main" id="{04DAC4C3-08EE-51C4-949D-CB08888E6952}"/>
              </a:ext>
            </a:extLst>
          </p:cNvPr>
          <p:cNvSpPr txBox="1"/>
          <p:nvPr/>
        </p:nvSpPr>
        <p:spPr>
          <a:xfrm>
            <a:off x="941294" y="551329"/>
            <a:ext cx="8955741" cy="830997"/>
          </a:xfrm>
          <a:prstGeom prst="rect">
            <a:avLst/>
          </a:prstGeom>
          <a:noFill/>
        </p:spPr>
        <p:txBody>
          <a:bodyPr wrap="square" rtlCol="0">
            <a:spAutoFit/>
          </a:bodyPr>
          <a:lstStyle/>
          <a:p>
            <a:r>
              <a:rPr lang="en-US" sz="2400" b="1" dirty="0"/>
              <a:t>Also, it's very clear that the Chinese word for "Sutra" has multiple possible meanings, even for Buddhists.</a:t>
            </a:r>
          </a:p>
        </p:txBody>
      </p:sp>
      <p:sp>
        <p:nvSpPr>
          <p:cNvPr id="6" name="TextBox 5">
            <a:extLst>
              <a:ext uri="{FF2B5EF4-FFF2-40B4-BE49-F238E27FC236}">
                <a16:creationId xmlns:a16="http://schemas.microsoft.com/office/drawing/2014/main" id="{40441DD6-29AF-805C-F2C1-2DE1B3DC5EEB}"/>
              </a:ext>
            </a:extLst>
          </p:cNvPr>
          <p:cNvSpPr txBox="1"/>
          <p:nvPr/>
        </p:nvSpPr>
        <p:spPr>
          <a:xfrm>
            <a:off x="434788" y="1427718"/>
            <a:ext cx="11322424" cy="5293757"/>
          </a:xfrm>
          <a:prstGeom prst="rect">
            <a:avLst/>
          </a:prstGeom>
          <a:noFill/>
        </p:spPr>
        <p:txBody>
          <a:bodyPr wrap="square" rtlCol="0">
            <a:spAutoFit/>
          </a:bodyPr>
          <a:lstStyle/>
          <a:p>
            <a:r>
              <a:rPr lang="en-US" dirty="0"/>
              <a:t>As already mentioned, Zen Buddhists matter-of-factly assert that a written work attributed to Hui Neng is a Sutra, even though it obviously is not the words of Shakyamuni Buddha (not to mention that it might very well not the words of Hui Neng either!)</a:t>
            </a:r>
          </a:p>
          <a:p>
            <a:endParaRPr lang="en-US" dirty="0"/>
          </a:p>
          <a:p>
            <a:r>
              <a:rPr lang="en-US" dirty="0"/>
              <a:t>But it's not just the Platform Sutra. Buddhists do not object to the title of the "Kanzeon Sutra", nor to the title of the "Thousand Hands and Eyes Sutra".  This indicates that the phenomenon of intentionally elevating the status of a revered text by calling it a "Sutra" is not limited to the Platform Sutra.</a:t>
            </a:r>
          </a:p>
          <a:p>
            <a:endParaRPr lang="en-US" dirty="0"/>
          </a:p>
          <a:p>
            <a:r>
              <a:rPr lang="en-US" dirty="0"/>
              <a:t>In fact, throughout the history of Chinese Buddhism a large number of texts that many believe were composed in Chinese hundreds of years after the death of the Buddha have been given the title of Sutra. In a great many cases these texts have eventually been weeded out and they have come to be referred to as "apocryphal" or even "spurious" or simply "not authentic". There is a long history of this – long predating so-called "modern" scholarship.</a:t>
            </a:r>
          </a:p>
          <a:p>
            <a:endParaRPr lang="en-US" dirty="0"/>
          </a:p>
          <a:p>
            <a:r>
              <a:rPr lang="en-US" dirty="0"/>
              <a:t>Other important examples of texts that are widely thought to be of later, Chinese (or in at least one notable case, Korean) origin include (1) The </a:t>
            </a:r>
            <a:r>
              <a:rPr lang="en-US" dirty="0" err="1"/>
              <a:t>Vajrasamadhi</a:t>
            </a:r>
            <a:r>
              <a:rPr lang="en-US" dirty="0"/>
              <a:t> Sutra, (2) The Sutra of Perfect Enlightenment, (3) The Sutra of Forty Two Sections, (4) The Shurangama Sutra, (5) the Brahma's Net Sutra, (6) the Blood Bowl Sutra, and (7) the </a:t>
            </a:r>
            <a:r>
              <a:rPr lang="en-US" dirty="0" err="1"/>
              <a:t>Amitāyurdhyāna</a:t>
            </a:r>
            <a:r>
              <a:rPr lang="en-US" dirty="0"/>
              <a:t> </a:t>
            </a:r>
            <a:r>
              <a:rPr lang="en-US" dirty="0" err="1"/>
              <a:t>Sūtra</a:t>
            </a:r>
            <a:r>
              <a:rPr lang="en-US" dirty="0"/>
              <a:t> (aka, the Visualization Sutra).</a:t>
            </a:r>
          </a:p>
          <a:p>
            <a:endParaRPr lang="en-US" sz="1600" dirty="0"/>
          </a:p>
          <a:p>
            <a:endParaRPr lang="en-US" sz="1600" dirty="0"/>
          </a:p>
        </p:txBody>
      </p:sp>
    </p:spTree>
    <p:extLst>
      <p:ext uri="{BB962C8B-B14F-4D97-AF65-F5344CB8AC3E}">
        <p14:creationId xmlns:p14="http://schemas.microsoft.com/office/powerpoint/2010/main" val="369084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167E98-261F-82D8-1F1C-EB8756BF9815}"/>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3B3ECEEF-618E-C37D-67AC-C378FEA88DFB}"/>
              </a:ext>
            </a:extLst>
          </p:cNvPr>
          <p:cNvSpPr>
            <a:spLocks noGrp="1"/>
          </p:cNvSpPr>
          <p:nvPr>
            <p:ph type="sldNum" sz="quarter" idx="12"/>
          </p:nvPr>
        </p:nvSpPr>
        <p:spPr/>
        <p:txBody>
          <a:bodyPr/>
          <a:lstStyle/>
          <a:p>
            <a:fld id="{65CA47A1-96AA-4C6E-B508-FC59FB6F21EB}" type="slidenum">
              <a:rPr lang="en-US" smtClean="0"/>
              <a:t>11</a:t>
            </a:fld>
            <a:endParaRPr lang="en-US"/>
          </a:p>
        </p:txBody>
      </p:sp>
      <p:sp>
        <p:nvSpPr>
          <p:cNvPr id="4" name="TextBox 3">
            <a:extLst>
              <a:ext uri="{FF2B5EF4-FFF2-40B4-BE49-F238E27FC236}">
                <a16:creationId xmlns:a16="http://schemas.microsoft.com/office/drawing/2014/main" id="{FEAB7364-4AB6-A744-EBB5-19894095A947}"/>
              </a:ext>
            </a:extLst>
          </p:cNvPr>
          <p:cNvSpPr txBox="1"/>
          <p:nvPr/>
        </p:nvSpPr>
        <p:spPr>
          <a:xfrm>
            <a:off x="797859" y="724039"/>
            <a:ext cx="6024282" cy="5724644"/>
          </a:xfrm>
          <a:prstGeom prst="rect">
            <a:avLst/>
          </a:prstGeom>
          <a:noFill/>
        </p:spPr>
        <p:txBody>
          <a:bodyPr wrap="square" rtlCol="0">
            <a:spAutoFit/>
          </a:bodyPr>
          <a:lstStyle/>
          <a:p>
            <a:r>
              <a:rPr lang="en-US" dirty="0"/>
              <a:t>From Kroll's "A Student's Dictionary of Classical and Medieval Chinese", entry for </a:t>
            </a:r>
            <a:r>
              <a:rPr lang="zh-CN" altLang="en-US" sz="2400" b="1" dirty="0"/>
              <a:t>經</a:t>
            </a:r>
            <a:r>
              <a:rPr lang="en-US" altLang="zh-CN" sz="2400" b="1" dirty="0"/>
              <a:t>:</a:t>
            </a:r>
            <a:endParaRPr lang="en-US" sz="2400" b="1" dirty="0"/>
          </a:p>
          <a:p>
            <a:endParaRPr lang="en-US" dirty="0"/>
          </a:p>
          <a:p>
            <a:r>
              <a:rPr lang="en-US" dirty="0"/>
              <a:t>1. the warp threads in weaving …. hence, basic framework on which to construct organization</a:t>
            </a:r>
          </a:p>
          <a:p>
            <a:r>
              <a:rPr lang="en-US" dirty="0"/>
              <a:t>2. guideline, norm, standard; guiding principle</a:t>
            </a:r>
          </a:p>
          <a:p>
            <a:r>
              <a:rPr lang="en-US" dirty="0"/>
              <a:t>3. classic(s), canon(s), foundational texts recognized as incorporating the basic teachings and providing stable shape to civilization and culture, in early times numbered 5 [</a:t>
            </a:r>
            <a:r>
              <a:rPr lang="zh-CN" altLang="en-US" dirty="0"/>
              <a:t>五經</a:t>
            </a:r>
            <a:r>
              <a:rPr lang="en-US" altLang="zh-CN" dirty="0"/>
              <a:t>]</a:t>
            </a:r>
            <a:r>
              <a:rPr lang="en-US" dirty="0"/>
              <a:t> but by Tang times 9 were the main texts used on civil service exam….</a:t>
            </a:r>
          </a:p>
          <a:p>
            <a:r>
              <a:rPr lang="en-US" dirty="0"/>
              <a:t>(a) Buddhism: sutra(s), the scriptures supposedly spoken by the Buddha, all of which begin with "Thus have I heard" ….</a:t>
            </a:r>
          </a:p>
          <a:p>
            <a:r>
              <a:rPr lang="en-US" dirty="0"/>
              <a:t>(b) Daoism: scriptures, sacred and pre-cosmic texts issuing from the void and formed from primordial qì (</a:t>
            </a:r>
            <a:r>
              <a:rPr lang="zh-CN" altLang="en-US" dirty="0"/>
              <a:t>氣</a:t>
            </a:r>
            <a:r>
              <a:rPr lang="en-US" dirty="0"/>
              <a:t>), transcribed into celestial script by the divinities and eventually revealed in vulgar human script to select persons.</a:t>
            </a:r>
          </a:p>
          <a:p>
            <a:r>
              <a:rPr lang="en-US" dirty="0"/>
              <a:t>4. align, regularize, arrange, organize…….</a:t>
            </a:r>
          </a:p>
          <a:p>
            <a:r>
              <a:rPr lang="en-US" dirty="0"/>
              <a:t>5. meridians, north-south orientation of route or area.</a:t>
            </a:r>
          </a:p>
          <a:p>
            <a:r>
              <a:rPr lang="en-US" dirty="0"/>
              <a:t>5a. basic circulatory channels or conduits of qì (</a:t>
            </a:r>
            <a:r>
              <a:rPr lang="zh-CN" altLang="en-US" dirty="0"/>
              <a:t>氣</a:t>
            </a:r>
            <a:r>
              <a:rPr lang="en-US" altLang="zh-CN" dirty="0"/>
              <a:t>) ….</a:t>
            </a:r>
            <a:endParaRPr lang="en-US" dirty="0"/>
          </a:p>
        </p:txBody>
      </p:sp>
      <p:sp>
        <p:nvSpPr>
          <p:cNvPr id="5" name="TextBox 4">
            <a:extLst>
              <a:ext uri="{FF2B5EF4-FFF2-40B4-BE49-F238E27FC236}">
                <a16:creationId xmlns:a16="http://schemas.microsoft.com/office/drawing/2014/main" id="{E9FE12A4-C4D0-5259-76ED-B27E554DC82F}"/>
              </a:ext>
            </a:extLst>
          </p:cNvPr>
          <p:cNvSpPr txBox="1"/>
          <p:nvPr/>
        </p:nvSpPr>
        <p:spPr>
          <a:xfrm>
            <a:off x="7319683" y="948690"/>
            <a:ext cx="4486835" cy="5677729"/>
          </a:xfrm>
          <a:prstGeom prst="rect">
            <a:avLst/>
          </a:prstGeom>
          <a:noFill/>
        </p:spPr>
        <p:txBody>
          <a:bodyPr wrap="square" rtlCol="0">
            <a:spAutoFit/>
          </a:bodyPr>
          <a:lstStyle/>
          <a:p>
            <a:pPr>
              <a:spcAft>
                <a:spcPts val="1200"/>
              </a:spcAft>
            </a:pPr>
            <a:r>
              <a:rPr lang="zh-CN" altLang="en-US" sz="4800" dirty="0"/>
              <a:t>易經</a:t>
            </a:r>
            <a:r>
              <a:rPr lang="zh-CN" altLang="en-US" sz="3200" dirty="0"/>
              <a:t>  </a:t>
            </a:r>
            <a:r>
              <a:rPr lang="en-US" altLang="zh-CN" sz="2400" dirty="0"/>
              <a:t>I</a:t>
            </a:r>
            <a:r>
              <a:rPr lang="en-US" sz="2400" dirty="0"/>
              <a:t> Ching</a:t>
            </a:r>
            <a:endParaRPr lang="en-US" altLang="zh-CN" sz="2400" dirty="0"/>
          </a:p>
          <a:p>
            <a:pPr>
              <a:spcAft>
                <a:spcPts val="1200"/>
              </a:spcAft>
            </a:pPr>
            <a:r>
              <a:rPr lang="zh-CN" altLang="en-US" sz="4800" dirty="0"/>
              <a:t>書經</a:t>
            </a:r>
            <a:r>
              <a:rPr lang="zh-CN" altLang="en-US" sz="3200" dirty="0"/>
              <a:t>  </a:t>
            </a:r>
            <a:r>
              <a:rPr lang="en-US" altLang="zh-CN" sz="2400" dirty="0"/>
              <a:t>Classic of Documents</a:t>
            </a:r>
          </a:p>
          <a:p>
            <a:pPr>
              <a:spcAft>
                <a:spcPts val="1200"/>
              </a:spcAft>
            </a:pPr>
            <a:r>
              <a:rPr lang="zh-CN" altLang="en-US" sz="4800" dirty="0"/>
              <a:t>禮經</a:t>
            </a:r>
            <a:r>
              <a:rPr lang="zh-CN" altLang="en-US" sz="3200" dirty="0"/>
              <a:t>  </a:t>
            </a:r>
            <a:r>
              <a:rPr lang="en-US" altLang="zh-CN" sz="2400" dirty="0"/>
              <a:t>Book of Rites</a:t>
            </a:r>
          </a:p>
          <a:p>
            <a:pPr>
              <a:spcAft>
                <a:spcPts val="1200"/>
              </a:spcAft>
            </a:pPr>
            <a:r>
              <a:rPr lang="zh-CN" altLang="en-US" sz="4800" dirty="0"/>
              <a:t>樂經</a:t>
            </a:r>
            <a:r>
              <a:rPr lang="zh-CN" altLang="en-US" sz="3200" dirty="0"/>
              <a:t>  </a:t>
            </a:r>
            <a:r>
              <a:rPr lang="en-US" altLang="zh-CN" sz="2400" dirty="0"/>
              <a:t>Classic of Music</a:t>
            </a:r>
            <a:endParaRPr lang="en-US" sz="2400" dirty="0"/>
          </a:p>
          <a:p>
            <a:pPr>
              <a:spcAft>
                <a:spcPts val="1200"/>
              </a:spcAft>
            </a:pPr>
            <a:r>
              <a:rPr lang="zh-CN" altLang="en-US" sz="4800" dirty="0"/>
              <a:t>道德經</a:t>
            </a:r>
            <a:r>
              <a:rPr lang="zh-CN" altLang="en-US" sz="3200" dirty="0"/>
              <a:t>  </a:t>
            </a:r>
            <a:r>
              <a:rPr lang="en-US" altLang="zh-CN" sz="2400" dirty="0"/>
              <a:t>Tao </a:t>
            </a:r>
            <a:r>
              <a:rPr lang="en-US" altLang="zh-CN" sz="2400" dirty="0" err="1"/>
              <a:t>Te</a:t>
            </a:r>
            <a:r>
              <a:rPr lang="en-US" altLang="zh-CN" sz="2400" dirty="0"/>
              <a:t> Ching</a:t>
            </a:r>
          </a:p>
          <a:p>
            <a:pPr>
              <a:spcAft>
                <a:spcPts val="1200"/>
              </a:spcAft>
            </a:pPr>
            <a:r>
              <a:rPr lang="zh-CN" altLang="en-US" sz="4800" dirty="0"/>
              <a:t>山水経 </a:t>
            </a:r>
            <a:r>
              <a:rPr lang="en-US" altLang="zh-CN" sz="1200" dirty="0"/>
              <a:t>Mountains and Waters Sutra (</a:t>
            </a:r>
            <a:r>
              <a:rPr lang="en-US" altLang="zh-CN" sz="1200" dirty="0" err="1"/>
              <a:t>Dogen</a:t>
            </a:r>
            <a:r>
              <a:rPr lang="en-US" altLang="zh-CN" sz="1200" dirty="0"/>
              <a:t>)</a:t>
            </a:r>
            <a:endParaRPr lang="en-US" sz="1200" dirty="0"/>
          </a:p>
          <a:p>
            <a:endParaRPr lang="en-US" dirty="0"/>
          </a:p>
        </p:txBody>
      </p:sp>
      <p:sp>
        <p:nvSpPr>
          <p:cNvPr id="7" name="TextBox 6">
            <a:extLst>
              <a:ext uri="{FF2B5EF4-FFF2-40B4-BE49-F238E27FC236}">
                <a16:creationId xmlns:a16="http://schemas.microsoft.com/office/drawing/2014/main" id="{43E1AA3B-6EC6-423E-495A-57B485BDAAF2}"/>
              </a:ext>
            </a:extLst>
          </p:cNvPr>
          <p:cNvSpPr txBox="1"/>
          <p:nvPr/>
        </p:nvSpPr>
        <p:spPr>
          <a:xfrm>
            <a:off x="147918" y="136525"/>
            <a:ext cx="1204408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8" name="Rectangle 7">
            <a:extLst>
              <a:ext uri="{FF2B5EF4-FFF2-40B4-BE49-F238E27FC236}">
                <a16:creationId xmlns:a16="http://schemas.microsoft.com/office/drawing/2014/main" id="{6D7C859A-1F0E-DB26-2F92-741B6CAAAFB5}"/>
              </a:ext>
            </a:extLst>
          </p:cNvPr>
          <p:cNvSpPr/>
          <p:nvPr/>
        </p:nvSpPr>
        <p:spPr>
          <a:xfrm>
            <a:off x="7247965" y="853634"/>
            <a:ext cx="4652682" cy="540766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40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7256A9-BEFC-3DBF-C8FD-7161BA968967}"/>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4F5A37D2-FA9A-E6C9-8980-8AA91B9EFA93}"/>
              </a:ext>
            </a:extLst>
          </p:cNvPr>
          <p:cNvSpPr>
            <a:spLocks noGrp="1"/>
          </p:cNvSpPr>
          <p:nvPr>
            <p:ph type="sldNum" sz="quarter" idx="12"/>
          </p:nvPr>
        </p:nvSpPr>
        <p:spPr/>
        <p:txBody>
          <a:bodyPr/>
          <a:lstStyle/>
          <a:p>
            <a:fld id="{65CA47A1-96AA-4C6E-B508-FC59FB6F21EB}" type="slidenum">
              <a:rPr lang="en-US" smtClean="0"/>
              <a:t>12</a:t>
            </a:fld>
            <a:endParaRPr lang="en-US"/>
          </a:p>
        </p:txBody>
      </p:sp>
      <p:sp>
        <p:nvSpPr>
          <p:cNvPr id="4" name="TextBox 3">
            <a:extLst>
              <a:ext uri="{FF2B5EF4-FFF2-40B4-BE49-F238E27FC236}">
                <a16:creationId xmlns:a16="http://schemas.microsoft.com/office/drawing/2014/main" id="{CACD94F1-6E5E-4255-C27C-2AF3FA3BE94A}"/>
              </a:ext>
            </a:extLst>
          </p:cNvPr>
          <p:cNvSpPr txBox="1"/>
          <p:nvPr/>
        </p:nvSpPr>
        <p:spPr>
          <a:xfrm>
            <a:off x="481852" y="705177"/>
            <a:ext cx="7113495" cy="5262979"/>
          </a:xfrm>
          <a:prstGeom prst="rect">
            <a:avLst/>
          </a:prstGeom>
          <a:noFill/>
        </p:spPr>
        <p:txBody>
          <a:bodyPr wrap="square" rtlCol="0">
            <a:spAutoFit/>
          </a:bodyPr>
          <a:lstStyle/>
          <a:p>
            <a:endParaRPr lang="en-US" dirty="0"/>
          </a:p>
          <a:p>
            <a:r>
              <a:rPr lang="en-US" sz="2000" dirty="0"/>
              <a:t>Sarah </a:t>
            </a:r>
            <a:r>
              <a:rPr lang="en-US" sz="2000" dirty="0" err="1"/>
              <a:t>Mattice</a:t>
            </a:r>
            <a:r>
              <a:rPr lang="en-US" sz="2000" dirty="0"/>
              <a:t> on “Exploring the Heart Sutra as a Chinese Text”</a:t>
            </a:r>
          </a:p>
          <a:p>
            <a:r>
              <a:rPr lang="en-US" sz="2000" dirty="0">
                <a:hlinkClick r:id="rId2"/>
              </a:rPr>
              <a:t>https://www.youtube.com/watch?v=vxcfIuoHj1Q</a:t>
            </a:r>
            <a:endParaRPr lang="en-US" sz="2000" dirty="0"/>
          </a:p>
          <a:p>
            <a:endParaRPr lang="en-US" sz="2000" dirty="0"/>
          </a:p>
          <a:p>
            <a:r>
              <a:rPr lang="en-US" sz="2000" dirty="0"/>
              <a:t>Jan Nattier: The Proto-History of Buddhist Translation: From </a:t>
            </a:r>
            <a:r>
              <a:rPr lang="en-US" sz="2000" dirty="0" err="1"/>
              <a:t>Gāndhārī</a:t>
            </a:r>
            <a:r>
              <a:rPr lang="en-US" sz="2000" dirty="0"/>
              <a:t> and </a:t>
            </a:r>
            <a:r>
              <a:rPr lang="en-US" sz="2000" dirty="0" err="1"/>
              <a:t>Pāli</a:t>
            </a:r>
            <a:r>
              <a:rPr lang="en-US" sz="2000" dirty="0"/>
              <a:t> to Han-Dynasty Chinese</a:t>
            </a:r>
          </a:p>
          <a:p>
            <a:r>
              <a:rPr lang="en-US" sz="2000" dirty="0">
                <a:hlinkClick r:id="rId3"/>
              </a:rPr>
              <a:t>https://www.youtube.com/watch?v=aCCkA12ynLs</a:t>
            </a:r>
            <a:endParaRPr lang="en-US" sz="2000" dirty="0"/>
          </a:p>
          <a:p>
            <a:endParaRPr lang="en-US" sz="2000" dirty="0"/>
          </a:p>
          <a:p>
            <a:r>
              <a:rPr lang="en-US" sz="2000" dirty="0"/>
              <a:t>Also a nice but longish blog post by Jayarava Attwood on the "Japanese Reception of the Chinese Origins Thesis":</a:t>
            </a:r>
          </a:p>
          <a:p>
            <a:r>
              <a:rPr lang="en-US" sz="2000" dirty="0">
                <a:hlinkClick r:id="rId4"/>
              </a:rPr>
              <a:t>https://jayarava.blogspot.com/2017/11/japanese-reception-of-chinese-origins.html</a:t>
            </a:r>
            <a:endParaRPr lang="en-US" sz="2000" dirty="0"/>
          </a:p>
          <a:p>
            <a:endParaRPr lang="en-US" sz="2000" dirty="0"/>
          </a:p>
          <a:p>
            <a:r>
              <a:rPr lang="en-US" sz="2000" dirty="0"/>
              <a:t>And here's a link to Jan </a:t>
            </a:r>
            <a:r>
              <a:rPr lang="en-US" sz="2000" dirty="0" err="1"/>
              <a:t>Nattier's</a:t>
            </a:r>
            <a:r>
              <a:rPr lang="en-US" sz="2000" dirty="0"/>
              <a:t> original 1992 article:</a:t>
            </a:r>
          </a:p>
          <a:p>
            <a:r>
              <a:rPr lang="en-US" sz="2000" dirty="0">
                <a:hlinkClick r:id="rId5"/>
              </a:rPr>
              <a:t>https://journals.ub.uni-heidelberg.de/index.php/jiabs/article/viewFile/8800/2707</a:t>
            </a:r>
            <a:endParaRPr lang="en-US" sz="2000" dirty="0"/>
          </a:p>
          <a:p>
            <a:endParaRPr lang="en-US" dirty="0"/>
          </a:p>
        </p:txBody>
      </p:sp>
      <p:sp>
        <p:nvSpPr>
          <p:cNvPr id="6" name="TextBox 5">
            <a:extLst>
              <a:ext uri="{FF2B5EF4-FFF2-40B4-BE49-F238E27FC236}">
                <a16:creationId xmlns:a16="http://schemas.microsoft.com/office/drawing/2014/main" id="{8E27CE25-73CD-8E69-224F-56EF01171B74}"/>
              </a:ext>
            </a:extLst>
          </p:cNvPr>
          <p:cNvSpPr txBox="1"/>
          <p:nvPr/>
        </p:nvSpPr>
        <p:spPr>
          <a:xfrm>
            <a:off x="121024" y="136525"/>
            <a:ext cx="12070976"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7" name="Picture 6">
            <a:extLst>
              <a:ext uri="{FF2B5EF4-FFF2-40B4-BE49-F238E27FC236}">
                <a16:creationId xmlns:a16="http://schemas.microsoft.com/office/drawing/2014/main" id="{C6368CFE-948D-C2C3-F471-88AF3C8CE665}"/>
              </a:ext>
            </a:extLst>
          </p:cNvPr>
          <p:cNvPicPr>
            <a:picLocks noChangeAspect="1"/>
          </p:cNvPicPr>
          <p:nvPr/>
        </p:nvPicPr>
        <p:blipFill>
          <a:blip r:embed="rId6"/>
          <a:stretch>
            <a:fillRect/>
          </a:stretch>
        </p:blipFill>
        <p:spPr>
          <a:xfrm>
            <a:off x="8267700" y="1021977"/>
            <a:ext cx="3429000" cy="4572000"/>
          </a:xfrm>
          <a:prstGeom prst="rect">
            <a:avLst/>
          </a:prstGeom>
        </p:spPr>
      </p:pic>
      <p:sp>
        <p:nvSpPr>
          <p:cNvPr id="8" name="TextBox 7">
            <a:extLst>
              <a:ext uri="{FF2B5EF4-FFF2-40B4-BE49-F238E27FC236}">
                <a16:creationId xmlns:a16="http://schemas.microsoft.com/office/drawing/2014/main" id="{9D5B964B-9622-3C6C-A742-7A8C3EB3F0CD}"/>
              </a:ext>
            </a:extLst>
          </p:cNvPr>
          <p:cNvSpPr txBox="1"/>
          <p:nvPr/>
        </p:nvSpPr>
        <p:spPr>
          <a:xfrm>
            <a:off x="8267700" y="5593977"/>
            <a:ext cx="3429000" cy="707886"/>
          </a:xfrm>
          <a:prstGeom prst="rect">
            <a:avLst/>
          </a:prstGeom>
          <a:noFill/>
        </p:spPr>
        <p:txBody>
          <a:bodyPr wrap="square" rtlCol="0">
            <a:spAutoFit/>
          </a:bodyPr>
          <a:lstStyle/>
          <a:p>
            <a:pPr algn="ctr"/>
            <a:r>
              <a:rPr lang="en-US" sz="2000" dirty="0"/>
              <a:t>Sarah </a:t>
            </a:r>
            <a:r>
              <a:rPr lang="en-US" sz="2000" dirty="0" err="1"/>
              <a:t>Mattice</a:t>
            </a:r>
            <a:r>
              <a:rPr lang="en-US" sz="2000" dirty="0"/>
              <a:t> </a:t>
            </a:r>
          </a:p>
          <a:p>
            <a:pPr algn="ctr"/>
            <a:r>
              <a:rPr lang="en-US" sz="2000" dirty="0"/>
              <a:t>(University of North Florida) </a:t>
            </a:r>
          </a:p>
        </p:txBody>
      </p:sp>
    </p:spTree>
    <p:extLst>
      <p:ext uri="{BB962C8B-B14F-4D97-AF65-F5344CB8AC3E}">
        <p14:creationId xmlns:p14="http://schemas.microsoft.com/office/powerpoint/2010/main" val="259329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8EC054-5F06-525B-00CC-3BAED677CC79}"/>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6DCA3306-928F-4C49-183C-E90F3715E670}"/>
              </a:ext>
            </a:extLst>
          </p:cNvPr>
          <p:cNvSpPr>
            <a:spLocks noGrp="1"/>
          </p:cNvSpPr>
          <p:nvPr>
            <p:ph type="sldNum" sz="quarter" idx="12"/>
          </p:nvPr>
        </p:nvSpPr>
        <p:spPr/>
        <p:txBody>
          <a:bodyPr/>
          <a:lstStyle/>
          <a:p>
            <a:fld id="{65CA47A1-96AA-4C6E-B508-FC59FB6F21EB}" type="slidenum">
              <a:rPr lang="en-US" smtClean="0"/>
              <a:t>13</a:t>
            </a:fld>
            <a:endParaRPr lang="en-US"/>
          </a:p>
        </p:txBody>
      </p:sp>
      <p:sp>
        <p:nvSpPr>
          <p:cNvPr id="5" name="TextBox 4">
            <a:extLst>
              <a:ext uri="{FF2B5EF4-FFF2-40B4-BE49-F238E27FC236}">
                <a16:creationId xmlns:a16="http://schemas.microsoft.com/office/drawing/2014/main" id="{85B1D33E-AD24-1DE6-6118-0EE27C6F782D}"/>
              </a:ext>
            </a:extLst>
          </p:cNvPr>
          <p:cNvSpPr txBox="1"/>
          <p:nvPr/>
        </p:nvSpPr>
        <p:spPr>
          <a:xfrm>
            <a:off x="363068" y="908086"/>
            <a:ext cx="11698943" cy="5549526"/>
          </a:xfrm>
          <a:prstGeom prst="rect">
            <a:avLst/>
          </a:prstGeom>
          <a:noFill/>
        </p:spPr>
        <p:txBody>
          <a:bodyPr wrap="square" numCol="2">
            <a:spAutoFit/>
          </a:bodyPr>
          <a:lstStyle/>
          <a:p>
            <a:r>
              <a:rPr lang="en-US" sz="1400" dirty="0"/>
              <a:t>The Maha Prajna Paramita </a:t>
            </a:r>
            <a:r>
              <a:rPr lang="en-US" sz="1400" dirty="0" err="1"/>
              <a:t>Hrdaya</a:t>
            </a:r>
            <a:r>
              <a:rPr lang="en-US" sz="1400" dirty="0"/>
              <a:t> Sutra</a:t>
            </a:r>
          </a:p>
          <a:p>
            <a:endParaRPr lang="en-US" sz="1400" dirty="0"/>
          </a:p>
          <a:p>
            <a:r>
              <a:rPr lang="en-US" sz="1400" dirty="0"/>
              <a:t>Avalokitesvara Bodhisattva</a:t>
            </a:r>
          </a:p>
          <a:p>
            <a:r>
              <a:rPr lang="en-US" sz="1400" dirty="0"/>
              <a:t>when practicing deeply the Prajna Paramita</a:t>
            </a:r>
          </a:p>
          <a:p>
            <a:r>
              <a:rPr lang="en-US" sz="1400" dirty="0"/>
              <a:t>perceives that all five skandhas are empty</a:t>
            </a:r>
          </a:p>
          <a:p>
            <a:r>
              <a:rPr lang="en-US" sz="1400" dirty="0"/>
              <a:t>and is saved from all suffering and distress.</a:t>
            </a:r>
          </a:p>
          <a:p>
            <a:endParaRPr lang="en-US" sz="1400" dirty="0"/>
          </a:p>
          <a:p>
            <a:r>
              <a:rPr lang="en-US" sz="1400" dirty="0"/>
              <a:t>Shariputra, form does not differ from emptiness,</a:t>
            </a:r>
          </a:p>
          <a:p>
            <a:r>
              <a:rPr lang="en-US" sz="1400" dirty="0"/>
              <a:t>emptiness does not differ from form.</a:t>
            </a:r>
          </a:p>
          <a:p>
            <a:r>
              <a:rPr lang="en-US" sz="1400" dirty="0"/>
              <a:t>That which is form is emptiness,</a:t>
            </a:r>
          </a:p>
          <a:p>
            <a:r>
              <a:rPr lang="en-US" sz="1400" dirty="0"/>
              <a:t>that which is emptiness form.</a:t>
            </a:r>
          </a:p>
          <a:p>
            <a:r>
              <a:rPr lang="en-US" sz="1400" dirty="0"/>
              <a:t>The same is true of feelings,</a:t>
            </a:r>
          </a:p>
          <a:p>
            <a:r>
              <a:rPr lang="en-US" sz="1400" dirty="0"/>
              <a:t>perceptions, impulses, consciousness.</a:t>
            </a:r>
          </a:p>
          <a:p>
            <a:r>
              <a:rPr lang="en-US" sz="1400" dirty="0"/>
              <a:t>Shariputra, all dharmas are marked with emptiness;</a:t>
            </a:r>
          </a:p>
          <a:p>
            <a:r>
              <a:rPr lang="en-US" sz="1400" dirty="0"/>
              <a:t>they do not appear or disappear,</a:t>
            </a:r>
          </a:p>
          <a:p>
            <a:r>
              <a:rPr lang="en-US" sz="1400" dirty="0"/>
              <a:t>are not tainted or pure,</a:t>
            </a:r>
          </a:p>
          <a:p>
            <a:r>
              <a:rPr lang="en-US" sz="1400" dirty="0"/>
              <a:t>do not increase or decrease.</a:t>
            </a:r>
          </a:p>
          <a:p>
            <a:r>
              <a:rPr lang="en-US" sz="1400" dirty="0"/>
              <a:t>Therefore, in emptiness no form, no feelings,</a:t>
            </a:r>
          </a:p>
          <a:p>
            <a:r>
              <a:rPr lang="en-US" sz="1400" dirty="0"/>
              <a:t>perceptions, impulses, consciousness.</a:t>
            </a:r>
          </a:p>
          <a:p>
            <a:r>
              <a:rPr lang="en-US" sz="1400" dirty="0"/>
              <a:t>No eyes, no ears, no nose, no tongue, no body, no mind;</a:t>
            </a:r>
          </a:p>
          <a:p>
            <a:r>
              <a:rPr lang="en-US" sz="1400" dirty="0"/>
              <a:t>no color, no sound, no smell, no taste, no touch,</a:t>
            </a:r>
          </a:p>
          <a:p>
            <a:r>
              <a:rPr lang="en-US" sz="1400" dirty="0"/>
              <a:t>no object of mind;</a:t>
            </a:r>
          </a:p>
          <a:p>
            <a:r>
              <a:rPr lang="en-US" sz="1400" dirty="0"/>
              <a:t>no realm of eyes</a:t>
            </a:r>
          </a:p>
          <a:p>
            <a:r>
              <a:rPr lang="en-US" sz="1400" dirty="0"/>
              <a:t>and so forth until no realm of mind consciousness.</a:t>
            </a:r>
          </a:p>
          <a:p>
            <a:r>
              <a:rPr lang="en-US" sz="1400" dirty="0"/>
              <a:t>No ignorance and also no extinction of it,</a:t>
            </a:r>
          </a:p>
          <a:p>
            <a:r>
              <a:rPr lang="en-US" sz="1400" dirty="0"/>
              <a:t>and so forth until no old age and death</a:t>
            </a:r>
          </a:p>
          <a:p>
            <a:r>
              <a:rPr lang="en-US" sz="1400" dirty="0"/>
              <a:t>and also no extinction of them.</a:t>
            </a:r>
          </a:p>
          <a:p>
            <a:r>
              <a:rPr lang="en-US" sz="1400" dirty="0"/>
              <a:t>No suffering, no origination,</a:t>
            </a:r>
          </a:p>
          <a:p>
            <a:r>
              <a:rPr lang="en-US" sz="1400" dirty="0"/>
              <a:t>no stopping, no path, no cognition,</a:t>
            </a:r>
          </a:p>
          <a:p>
            <a:r>
              <a:rPr lang="en-US" sz="1400" dirty="0"/>
              <a:t>also no attainment with nothing to attain.</a:t>
            </a:r>
          </a:p>
          <a:p>
            <a:endParaRPr lang="en-US" sz="1400" dirty="0"/>
          </a:p>
          <a:p>
            <a:r>
              <a:rPr lang="en-US" sz="1400" dirty="0"/>
              <a:t>The Bodhisattva depends on Prajna Paramita</a:t>
            </a:r>
          </a:p>
          <a:p>
            <a:r>
              <a:rPr lang="en-US" sz="1400" dirty="0"/>
              <a:t>and the mind is no hindrance;</a:t>
            </a:r>
          </a:p>
          <a:p>
            <a:r>
              <a:rPr lang="en-US" sz="1400" dirty="0"/>
              <a:t>without any hindrance no fears exist.</a:t>
            </a:r>
          </a:p>
          <a:p>
            <a:r>
              <a:rPr lang="en-US" sz="1400" dirty="0"/>
              <a:t>Far apart from every deluded view one dwells in Nirvana.</a:t>
            </a:r>
          </a:p>
          <a:p>
            <a:r>
              <a:rPr lang="en-US" sz="1400" dirty="0"/>
              <a:t>In the three worlds</a:t>
            </a:r>
          </a:p>
          <a:p>
            <a:r>
              <a:rPr lang="en-US" sz="1400" dirty="0"/>
              <a:t>all Buddhas depend on Prajna Paramita</a:t>
            </a:r>
          </a:p>
          <a:p>
            <a:r>
              <a:rPr lang="en-US" sz="1400" dirty="0"/>
              <a:t>and attain Anuttara Samyak Sambodhi.</a:t>
            </a:r>
          </a:p>
          <a:p>
            <a:r>
              <a:rPr lang="en-US" sz="1400" dirty="0"/>
              <a:t>Therefore, know that Prajna Paramita</a:t>
            </a:r>
          </a:p>
          <a:p>
            <a:r>
              <a:rPr lang="en-US" sz="1400" dirty="0"/>
              <a:t>is the great transcendent mantra,</a:t>
            </a:r>
          </a:p>
          <a:p>
            <a:r>
              <a:rPr lang="en-US" sz="1400" dirty="0"/>
              <a:t>is the great bright mantra,</a:t>
            </a:r>
          </a:p>
          <a:p>
            <a:r>
              <a:rPr lang="en-US" sz="1400" dirty="0"/>
              <a:t>is the utmost mantra,</a:t>
            </a:r>
          </a:p>
          <a:p>
            <a:r>
              <a:rPr lang="en-US" sz="1400" dirty="0"/>
              <a:t>is the supreme mantra,</a:t>
            </a:r>
          </a:p>
          <a:p>
            <a:r>
              <a:rPr lang="en-US" sz="1400" dirty="0"/>
              <a:t>which is able to relieve all suffering</a:t>
            </a:r>
          </a:p>
          <a:p>
            <a:r>
              <a:rPr lang="en-US" sz="1400" dirty="0"/>
              <a:t>and is true, not false.</a:t>
            </a:r>
          </a:p>
          <a:p>
            <a:r>
              <a:rPr lang="en-US" sz="1400" dirty="0"/>
              <a:t>So proclaim the Prajna Paramita mantra,</a:t>
            </a:r>
          </a:p>
          <a:p>
            <a:r>
              <a:rPr lang="en-US" sz="1400" dirty="0"/>
              <a:t>proclaim the mantra which says:</a:t>
            </a:r>
          </a:p>
          <a:p>
            <a:endParaRPr lang="en-US" sz="1400" dirty="0"/>
          </a:p>
          <a:p>
            <a:r>
              <a:rPr lang="en-US" sz="1400" dirty="0"/>
              <a:t>gate </a:t>
            </a:r>
            <a:r>
              <a:rPr lang="en-US" sz="1400" dirty="0" err="1"/>
              <a:t>gate</a:t>
            </a:r>
            <a:r>
              <a:rPr lang="en-US" sz="1400" dirty="0"/>
              <a:t> </a:t>
            </a:r>
            <a:r>
              <a:rPr lang="en-US" sz="1400" dirty="0" err="1"/>
              <a:t>paragate</a:t>
            </a:r>
            <a:r>
              <a:rPr lang="en-US" sz="1400" dirty="0"/>
              <a:t> </a:t>
            </a:r>
            <a:r>
              <a:rPr lang="en-US" sz="1400" dirty="0" err="1"/>
              <a:t>parasamgate</a:t>
            </a:r>
            <a:r>
              <a:rPr lang="en-US" sz="1400" dirty="0"/>
              <a:t> bodhi </a:t>
            </a:r>
            <a:r>
              <a:rPr lang="en-US" sz="1400" dirty="0" err="1"/>
              <a:t>svaha</a:t>
            </a:r>
            <a:endParaRPr lang="en-US" sz="1400" dirty="0"/>
          </a:p>
        </p:txBody>
      </p:sp>
      <p:sp>
        <p:nvSpPr>
          <p:cNvPr id="6" name="Arrow: Left 5">
            <a:extLst>
              <a:ext uri="{FF2B5EF4-FFF2-40B4-BE49-F238E27FC236}">
                <a16:creationId xmlns:a16="http://schemas.microsoft.com/office/drawing/2014/main" id="{F9650C81-BA42-C9FF-CD2A-F8A2125732B3}"/>
              </a:ext>
            </a:extLst>
          </p:cNvPr>
          <p:cNvSpPr/>
          <p:nvPr/>
        </p:nvSpPr>
        <p:spPr>
          <a:xfrm>
            <a:off x="3550024" y="766265"/>
            <a:ext cx="1089212" cy="537882"/>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9DF7F55A-1EF7-F9A9-7FB4-9F9EEE7835BC}"/>
              </a:ext>
            </a:extLst>
          </p:cNvPr>
          <p:cNvSpPr/>
          <p:nvPr/>
        </p:nvSpPr>
        <p:spPr>
          <a:xfrm>
            <a:off x="3783107" y="1591018"/>
            <a:ext cx="1089212" cy="537882"/>
          </a:xfrm>
          <a:prstGeom prst="lef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A3AE65EB-7CC6-0700-E2DF-E9EBBE1B1CC2}"/>
              </a:ext>
            </a:extLst>
          </p:cNvPr>
          <p:cNvSpPr/>
          <p:nvPr/>
        </p:nvSpPr>
        <p:spPr>
          <a:xfrm>
            <a:off x="4094630" y="2415771"/>
            <a:ext cx="1089212" cy="537882"/>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E78FC0DB-87B0-7DFA-2EBA-E333830751BC}"/>
              </a:ext>
            </a:extLst>
          </p:cNvPr>
          <p:cNvSpPr/>
          <p:nvPr/>
        </p:nvSpPr>
        <p:spPr>
          <a:xfrm>
            <a:off x="9644905" y="2103146"/>
            <a:ext cx="1089212" cy="537882"/>
          </a:xfrm>
          <a:prstGeom prst="leftArrow">
            <a:avLst/>
          </a:prstGeom>
          <a:solidFill>
            <a:srgbClr val="FF00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34560DC-E957-2E4D-7E91-B2FDFBBFB80B}"/>
              </a:ext>
            </a:extLst>
          </p:cNvPr>
          <p:cNvSpPr/>
          <p:nvPr/>
        </p:nvSpPr>
        <p:spPr>
          <a:xfrm>
            <a:off x="9605683" y="5634101"/>
            <a:ext cx="1089212" cy="537882"/>
          </a:xfrm>
          <a:prstGeom prst="leftArrow">
            <a:avLst/>
          </a:prstGeom>
          <a:solidFill>
            <a:srgbClr val="7030A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4D5206-A649-EE9D-70BF-2277D03EF55A}"/>
              </a:ext>
            </a:extLst>
          </p:cNvPr>
          <p:cNvSpPr txBox="1"/>
          <p:nvPr/>
        </p:nvSpPr>
        <p:spPr>
          <a:xfrm>
            <a:off x="3984812" y="531968"/>
            <a:ext cx="887507" cy="369332"/>
          </a:xfrm>
          <a:prstGeom prst="rect">
            <a:avLst/>
          </a:prstGeom>
          <a:noFill/>
        </p:spPr>
        <p:txBody>
          <a:bodyPr wrap="square" rtlCol="0">
            <a:spAutoFit/>
          </a:bodyPr>
          <a:lstStyle/>
          <a:p>
            <a:r>
              <a:rPr lang="en-US" dirty="0"/>
              <a:t>title</a:t>
            </a:r>
          </a:p>
        </p:txBody>
      </p:sp>
      <p:sp>
        <p:nvSpPr>
          <p:cNvPr id="12" name="TextBox 11">
            <a:extLst>
              <a:ext uri="{FF2B5EF4-FFF2-40B4-BE49-F238E27FC236}">
                <a16:creationId xmlns:a16="http://schemas.microsoft.com/office/drawing/2014/main" id="{7E445133-2561-A02C-62A1-1C31CAC235F8}"/>
              </a:ext>
            </a:extLst>
          </p:cNvPr>
          <p:cNvSpPr txBox="1"/>
          <p:nvPr/>
        </p:nvSpPr>
        <p:spPr>
          <a:xfrm>
            <a:off x="4038600" y="1399566"/>
            <a:ext cx="1373617" cy="369332"/>
          </a:xfrm>
          <a:prstGeom prst="rect">
            <a:avLst/>
          </a:prstGeom>
          <a:noFill/>
        </p:spPr>
        <p:txBody>
          <a:bodyPr wrap="square" rtlCol="0">
            <a:spAutoFit/>
          </a:bodyPr>
          <a:lstStyle/>
          <a:p>
            <a:r>
              <a:rPr lang="en-US" dirty="0"/>
              <a:t>introduction</a:t>
            </a:r>
          </a:p>
        </p:txBody>
      </p:sp>
      <p:sp>
        <p:nvSpPr>
          <p:cNvPr id="13" name="TextBox 12">
            <a:extLst>
              <a:ext uri="{FF2B5EF4-FFF2-40B4-BE49-F238E27FC236}">
                <a16:creationId xmlns:a16="http://schemas.microsoft.com/office/drawing/2014/main" id="{711C4FA9-9BC7-A02D-07EE-0CA4742D4A0C}"/>
              </a:ext>
            </a:extLst>
          </p:cNvPr>
          <p:cNvSpPr txBox="1"/>
          <p:nvPr/>
        </p:nvSpPr>
        <p:spPr>
          <a:xfrm>
            <a:off x="4482354" y="2200336"/>
            <a:ext cx="779930" cy="369332"/>
          </a:xfrm>
          <a:prstGeom prst="rect">
            <a:avLst/>
          </a:prstGeom>
          <a:noFill/>
        </p:spPr>
        <p:txBody>
          <a:bodyPr wrap="square" rtlCol="0">
            <a:spAutoFit/>
          </a:bodyPr>
          <a:lstStyle/>
          <a:p>
            <a:r>
              <a:rPr lang="en-US" dirty="0"/>
              <a:t>core</a:t>
            </a:r>
          </a:p>
        </p:txBody>
      </p:sp>
      <p:sp>
        <p:nvSpPr>
          <p:cNvPr id="14" name="TextBox 13">
            <a:extLst>
              <a:ext uri="{FF2B5EF4-FFF2-40B4-BE49-F238E27FC236}">
                <a16:creationId xmlns:a16="http://schemas.microsoft.com/office/drawing/2014/main" id="{A5785876-8EA5-CD53-3C33-9802868C5F52}"/>
              </a:ext>
            </a:extLst>
          </p:cNvPr>
          <p:cNvSpPr txBox="1"/>
          <p:nvPr/>
        </p:nvSpPr>
        <p:spPr>
          <a:xfrm>
            <a:off x="9908803" y="1878607"/>
            <a:ext cx="1239370" cy="369332"/>
          </a:xfrm>
          <a:prstGeom prst="rect">
            <a:avLst/>
          </a:prstGeom>
          <a:noFill/>
        </p:spPr>
        <p:txBody>
          <a:bodyPr wrap="square" rtlCol="0">
            <a:spAutoFit/>
          </a:bodyPr>
          <a:lstStyle/>
          <a:p>
            <a:r>
              <a:rPr lang="en-US" dirty="0"/>
              <a:t>conclusion</a:t>
            </a:r>
          </a:p>
        </p:txBody>
      </p:sp>
      <p:sp>
        <p:nvSpPr>
          <p:cNvPr id="15" name="TextBox 14">
            <a:extLst>
              <a:ext uri="{FF2B5EF4-FFF2-40B4-BE49-F238E27FC236}">
                <a16:creationId xmlns:a16="http://schemas.microsoft.com/office/drawing/2014/main" id="{1BC17BEA-2435-CFA2-520C-7617A3B2C318}"/>
              </a:ext>
            </a:extLst>
          </p:cNvPr>
          <p:cNvSpPr txBox="1"/>
          <p:nvPr/>
        </p:nvSpPr>
        <p:spPr>
          <a:xfrm>
            <a:off x="10039350" y="5376220"/>
            <a:ext cx="1017493" cy="369332"/>
          </a:xfrm>
          <a:prstGeom prst="rect">
            <a:avLst/>
          </a:prstGeom>
          <a:noFill/>
        </p:spPr>
        <p:txBody>
          <a:bodyPr wrap="square" rtlCol="0">
            <a:spAutoFit/>
          </a:bodyPr>
          <a:lstStyle/>
          <a:p>
            <a:r>
              <a:rPr lang="en-US" dirty="0"/>
              <a:t>mantra</a:t>
            </a:r>
          </a:p>
        </p:txBody>
      </p:sp>
      <p:sp>
        <p:nvSpPr>
          <p:cNvPr id="16" name="Arrow: Left 15">
            <a:extLst>
              <a:ext uri="{FF2B5EF4-FFF2-40B4-BE49-F238E27FC236}">
                <a16:creationId xmlns:a16="http://schemas.microsoft.com/office/drawing/2014/main" id="{EC2A4573-A615-AA21-A803-7AE5910740D0}"/>
              </a:ext>
            </a:extLst>
          </p:cNvPr>
          <p:cNvSpPr/>
          <p:nvPr/>
        </p:nvSpPr>
        <p:spPr>
          <a:xfrm>
            <a:off x="9383806" y="868470"/>
            <a:ext cx="1089212" cy="537882"/>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488E50B-FF9B-8B8C-FD32-E17814AEF564}"/>
              </a:ext>
            </a:extLst>
          </p:cNvPr>
          <p:cNvSpPr txBox="1"/>
          <p:nvPr/>
        </p:nvSpPr>
        <p:spPr>
          <a:xfrm>
            <a:off x="9789459" y="669428"/>
            <a:ext cx="1747221" cy="369332"/>
          </a:xfrm>
          <a:prstGeom prst="rect">
            <a:avLst/>
          </a:prstGeom>
          <a:noFill/>
        </p:spPr>
        <p:txBody>
          <a:bodyPr wrap="square" rtlCol="0">
            <a:spAutoFit/>
          </a:bodyPr>
          <a:lstStyle/>
          <a:p>
            <a:r>
              <a:rPr lang="en-US" dirty="0"/>
              <a:t>core, continued</a:t>
            </a:r>
          </a:p>
        </p:txBody>
      </p:sp>
      <p:sp>
        <p:nvSpPr>
          <p:cNvPr id="19" name="TextBox 18">
            <a:extLst>
              <a:ext uri="{FF2B5EF4-FFF2-40B4-BE49-F238E27FC236}">
                <a16:creationId xmlns:a16="http://schemas.microsoft.com/office/drawing/2014/main" id="{9418005B-48AA-DDEA-DBAD-BB52272A9F26}"/>
              </a:ext>
            </a:extLst>
          </p:cNvPr>
          <p:cNvSpPr txBox="1"/>
          <p:nvPr/>
        </p:nvSpPr>
        <p:spPr>
          <a:xfrm>
            <a:off x="363068" y="136525"/>
            <a:ext cx="11828931"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423426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5DB9A8-4EF2-34A4-94AC-B239132053B4}"/>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83BD647F-8DD5-E809-B120-B4DB0637B464}"/>
              </a:ext>
            </a:extLst>
          </p:cNvPr>
          <p:cNvSpPr>
            <a:spLocks noGrp="1"/>
          </p:cNvSpPr>
          <p:nvPr>
            <p:ph type="sldNum" sz="quarter" idx="12"/>
          </p:nvPr>
        </p:nvSpPr>
        <p:spPr/>
        <p:txBody>
          <a:bodyPr/>
          <a:lstStyle/>
          <a:p>
            <a:fld id="{65CA47A1-96AA-4C6E-B508-FC59FB6F21EB}" type="slidenum">
              <a:rPr lang="en-US" smtClean="0"/>
              <a:t>14</a:t>
            </a:fld>
            <a:endParaRPr lang="en-US" dirty="0"/>
          </a:p>
        </p:txBody>
      </p:sp>
      <p:sp>
        <p:nvSpPr>
          <p:cNvPr id="5" name="TextBox 4">
            <a:extLst>
              <a:ext uri="{FF2B5EF4-FFF2-40B4-BE49-F238E27FC236}">
                <a16:creationId xmlns:a16="http://schemas.microsoft.com/office/drawing/2014/main" id="{D2E2C935-8B5C-510A-E4EA-974F16A21D6F}"/>
              </a:ext>
            </a:extLst>
          </p:cNvPr>
          <p:cNvSpPr txBox="1"/>
          <p:nvPr/>
        </p:nvSpPr>
        <p:spPr>
          <a:xfrm>
            <a:off x="3909060" y="1100482"/>
            <a:ext cx="4518660" cy="5078313"/>
          </a:xfrm>
          <a:prstGeom prst="rect">
            <a:avLst/>
          </a:prstGeom>
          <a:noFill/>
        </p:spPr>
        <p:txBody>
          <a:bodyPr wrap="square">
            <a:spAutoFit/>
          </a:bodyPr>
          <a:lstStyle/>
          <a:p>
            <a:r>
              <a:rPr lang="en-US" dirty="0"/>
              <a:t>The Master, whose personal name was Liang-</a:t>
            </a:r>
            <a:r>
              <a:rPr lang="en-US" dirty="0" err="1"/>
              <a:t>chieh</a:t>
            </a:r>
            <a:r>
              <a:rPr lang="en-US" dirty="0"/>
              <a:t>, was a member of the Yu family of </a:t>
            </a:r>
            <a:r>
              <a:rPr lang="en-US" dirty="0" err="1"/>
              <a:t>Kuei</a:t>
            </a:r>
            <a:r>
              <a:rPr lang="en-US" dirty="0"/>
              <a:t>-chi. Once, as a child, when reading the Heart Sutra with his tutor, he came to the line, "There is no eye, no ear, no nose, no tongue, no body, no mind." He immediately felt his face with his hand, then said to his tutor, "I have eyes, ears, a nose, a tongue, and so on; why does the sutra say they don't exist?" This took the tutor by surprise, and, recognizing Tung-</a:t>
            </a:r>
            <a:r>
              <a:rPr lang="en-US" dirty="0" err="1"/>
              <a:t>shan's</a:t>
            </a:r>
            <a:r>
              <a:rPr lang="en-US" dirty="0"/>
              <a:t> uniqueness, he said, "I am not capable of being your teacher." From there the Master went to Wu-</a:t>
            </a:r>
            <a:r>
              <a:rPr lang="en-US" dirty="0" err="1"/>
              <a:t>hsieh</a:t>
            </a:r>
            <a:r>
              <a:rPr lang="en-US" dirty="0"/>
              <a:t> Mountain, where, after making obeisance to </a:t>
            </a:r>
            <a:r>
              <a:rPr lang="en-US" dirty="0" err="1"/>
              <a:t>Ch'an</a:t>
            </a:r>
            <a:r>
              <a:rPr lang="en-US" dirty="0"/>
              <a:t> Master Mo, he took the robe and shaved his head. When he was twenty-one he went to Sung Mountain and took the Complete Precepts.</a:t>
            </a:r>
          </a:p>
        </p:txBody>
      </p:sp>
      <p:sp>
        <p:nvSpPr>
          <p:cNvPr id="6" name="TextBox 5">
            <a:extLst>
              <a:ext uri="{FF2B5EF4-FFF2-40B4-BE49-F238E27FC236}">
                <a16:creationId xmlns:a16="http://schemas.microsoft.com/office/drawing/2014/main" id="{1C4C435C-CC20-59A4-D3A6-1B7E49CD3BD3}"/>
              </a:ext>
            </a:extLst>
          </p:cNvPr>
          <p:cNvSpPr txBox="1"/>
          <p:nvPr/>
        </p:nvSpPr>
        <p:spPr>
          <a:xfrm>
            <a:off x="838200" y="1196340"/>
            <a:ext cx="2743200" cy="5878532"/>
          </a:xfrm>
          <a:prstGeom prst="rect">
            <a:avLst/>
          </a:prstGeom>
          <a:noFill/>
        </p:spPr>
        <p:txBody>
          <a:bodyPr wrap="square" rtlCol="0">
            <a:spAutoFit/>
          </a:bodyPr>
          <a:lstStyle/>
          <a:p>
            <a:r>
              <a:rPr lang="zh-CN" altLang="en-US" sz="9600" b="1" dirty="0"/>
              <a:t>洞山</a:t>
            </a:r>
            <a:endParaRPr lang="en-US" altLang="zh-CN" sz="9600" b="1" dirty="0"/>
          </a:p>
          <a:p>
            <a:r>
              <a:rPr lang="en-US" sz="3200" b="1" dirty="0" err="1"/>
              <a:t>Dòngshān</a:t>
            </a:r>
            <a:endParaRPr lang="en-US" sz="3200" b="1" dirty="0"/>
          </a:p>
          <a:p>
            <a:endParaRPr lang="en-US" altLang="ko-KR" sz="2400" b="1" dirty="0"/>
          </a:p>
          <a:p>
            <a:r>
              <a:rPr lang="ko-KR" altLang="en-US" sz="9600" b="1" dirty="0"/>
              <a:t>동산</a:t>
            </a:r>
            <a:endParaRPr lang="en-US" altLang="ko-KR" sz="9600" b="1" dirty="0"/>
          </a:p>
          <a:p>
            <a:r>
              <a:rPr lang="en-US" sz="3200" b="1" dirty="0"/>
              <a:t>Dongsan</a:t>
            </a:r>
          </a:p>
          <a:p>
            <a:endParaRPr lang="en-US" sz="9600" b="1" dirty="0"/>
          </a:p>
        </p:txBody>
      </p:sp>
      <p:pic>
        <p:nvPicPr>
          <p:cNvPr id="7" name="Picture 6">
            <a:extLst>
              <a:ext uri="{FF2B5EF4-FFF2-40B4-BE49-F238E27FC236}">
                <a16:creationId xmlns:a16="http://schemas.microsoft.com/office/drawing/2014/main" id="{81589466-AFD5-81B1-59E9-51FD26F3D0E8}"/>
              </a:ext>
            </a:extLst>
          </p:cNvPr>
          <p:cNvPicPr>
            <a:picLocks noChangeAspect="1"/>
          </p:cNvPicPr>
          <p:nvPr/>
        </p:nvPicPr>
        <p:blipFill>
          <a:blip r:embed="rId2"/>
          <a:stretch>
            <a:fillRect/>
          </a:stretch>
        </p:blipFill>
        <p:spPr>
          <a:xfrm>
            <a:off x="8667750" y="1100482"/>
            <a:ext cx="2857500" cy="4286250"/>
          </a:xfrm>
          <a:prstGeom prst="rect">
            <a:avLst/>
          </a:prstGeom>
        </p:spPr>
      </p:pic>
      <p:sp>
        <p:nvSpPr>
          <p:cNvPr id="8" name="TextBox 7">
            <a:extLst>
              <a:ext uri="{FF2B5EF4-FFF2-40B4-BE49-F238E27FC236}">
                <a16:creationId xmlns:a16="http://schemas.microsoft.com/office/drawing/2014/main" id="{A5B6177A-FD35-8078-C025-2E44188E8D7E}"/>
              </a:ext>
            </a:extLst>
          </p:cNvPr>
          <p:cNvSpPr txBox="1"/>
          <p:nvPr/>
        </p:nvSpPr>
        <p:spPr>
          <a:xfrm>
            <a:off x="8496300" y="5386732"/>
            <a:ext cx="3242310" cy="769441"/>
          </a:xfrm>
          <a:prstGeom prst="rect">
            <a:avLst/>
          </a:prstGeom>
          <a:noFill/>
        </p:spPr>
        <p:txBody>
          <a:bodyPr wrap="square" rtlCol="0">
            <a:spAutoFit/>
          </a:bodyPr>
          <a:lstStyle/>
          <a:p>
            <a:pPr algn="ctr"/>
            <a:r>
              <a:rPr lang="en-US" sz="1600" dirty="0" err="1"/>
              <a:t>Dongshan</a:t>
            </a:r>
            <a:r>
              <a:rPr lang="en-US" sz="1600" dirty="0"/>
              <a:t> </a:t>
            </a:r>
            <a:r>
              <a:rPr lang="en-US" sz="1600" dirty="0" err="1"/>
              <a:t>Liangjie</a:t>
            </a:r>
            <a:r>
              <a:rPr lang="en-US" sz="1600" dirty="0"/>
              <a:t> </a:t>
            </a:r>
          </a:p>
          <a:p>
            <a:pPr algn="ctr"/>
            <a:r>
              <a:rPr lang="en-US" sz="1600" dirty="0"/>
              <a:t>(</a:t>
            </a:r>
            <a:r>
              <a:rPr lang="zh-CN" altLang="en-US" sz="1600" dirty="0"/>
              <a:t>洞山良价</a:t>
            </a:r>
            <a:r>
              <a:rPr lang="en-US" altLang="zh-CN" sz="1600" dirty="0"/>
              <a:t>,  </a:t>
            </a:r>
            <a:r>
              <a:rPr lang="en-US" sz="1600" dirty="0"/>
              <a:t>807-869)</a:t>
            </a:r>
          </a:p>
          <a:p>
            <a:pPr algn="ctr"/>
            <a:r>
              <a:rPr lang="en-US" sz="1200" dirty="0">
                <a:hlinkClick r:id="rId3"/>
              </a:rPr>
              <a:t>https://en.wikipedia.org/wiki/Dongshan_Liangjie</a:t>
            </a:r>
            <a:endParaRPr lang="en-US" sz="1200" dirty="0"/>
          </a:p>
        </p:txBody>
      </p:sp>
      <p:sp>
        <p:nvSpPr>
          <p:cNvPr id="10" name="TextBox 9">
            <a:extLst>
              <a:ext uri="{FF2B5EF4-FFF2-40B4-BE49-F238E27FC236}">
                <a16:creationId xmlns:a16="http://schemas.microsoft.com/office/drawing/2014/main" id="{E839D9E5-1467-B196-1E09-5742F6DB359D}"/>
              </a:ext>
            </a:extLst>
          </p:cNvPr>
          <p:cNvSpPr txBox="1"/>
          <p:nvPr/>
        </p:nvSpPr>
        <p:spPr>
          <a:xfrm>
            <a:off x="68580" y="136525"/>
            <a:ext cx="1187196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1" name="TextBox 10">
            <a:extLst>
              <a:ext uri="{FF2B5EF4-FFF2-40B4-BE49-F238E27FC236}">
                <a16:creationId xmlns:a16="http://schemas.microsoft.com/office/drawing/2014/main" id="{230D3132-EFBF-D7D6-8E66-DFC76BC9570E}"/>
              </a:ext>
            </a:extLst>
          </p:cNvPr>
          <p:cNvSpPr txBox="1"/>
          <p:nvPr/>
        </p:nvSpPr>
        <p:spPr>
          <a:xfrm>
            <a:off x="3230880" y="379764"/>
            <a:ext cx="6446520" cy="660883"/>
          </a:xfrm>
          <a:prstGeom prst="rect">
            <a:avLst/>
          </a:prstGeom>
          <a:noFill/>
        </p:spPr>
        <p:txBody>
          <a:bodyPr wrap="square" rtlCol="0">
            <a:spAutoFit/>
          </a:bodyPr>
          <a:lstStyle/>
          <a:p>
            <a:r>
              <a:rPr lang="en-US" sz="3600" b="1" dirty="0" err="1"/>
              <a:t>Dongshan</a:t>
            </a:r>
            <a:r>
              <a:rPr lang="en-US" sz="3600" b="1" dirty="0"/>
              <a:t> and the Heart Sutra</a:t>
            </a:r>
          </a:p>
        </p:txBody>
      </p:sp>
      <p:sp>
        <p:nvSpPr>
          <p:cNvPr id="12" name="Rectangle 11">
            <a:extLst>
              <a:ext uri="{FF2B5EF4-FFF2-40B4-BE49-F238E27FC236}">
                <a16:creationId xmlns:a16="http://schemas.microsoft.com/office/drawing/2014/main" id="{8C95E5B8-39C1-C531-D161-8A8E93CAFE4A}"/>
              </a:ext>
            </a:extLst>
          </p:cNvPr>
          <p:cNvSpPr/>
          <p:nvPr/>
        </p:nvSpPr>
        <p:spPr>
          <a:xfrm>
            <a:off x="3779520" y="1100482"/>
            <a:ext cx="4648200" cy="5078313"/>
          </a:xfrm>
          <a:prstGeom prst="rect">
            <a:avLst/>
          </a:prstGeom>
          <a:noFill/>
          <a:ln w="38100">
            <a:solidFill>
              <a:srgbClr val="00B0F0"/>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50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90CA73-59FF-05C0-3E9B-5CBC1CDDB179}"/>
              </a:ext>
            </a:extLst>
          </p:cNvPr>
          <p:cNvSpPr txBox="1"/>
          <p:nvPr/>
        </p:nvSpPr>
        <p:spPr>
          <a:xfrm>
            <a:off x="94268" y="735290"/>
            <a:ext cx="11397006" cy="57861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The Great Bright Mantra: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The Heart of the Heart Sutra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the heck IS the Heart Sutra Mantra? </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kind of a Mantra is it??</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does "Mantra" actually  mean???</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IS the Heart Sutra Mantra really a Mantra????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77E4EC-8082-8DB2-71B4-570E805236D6}"/>
              </a:ext>
            </a:extLst>
          </p:cNvPr>
          <p:cNvSpPr txBox="1"/>
          <p:nvPr/>
        </p:nvSpPr>
        <p:spPr>
          <a:xfrm>
            <a:off x="263950" y="75414"/>
            <a:ext cx="1167038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403553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1D3830-8265-422A-F69C-6BF33729E7AF}"/>
              </a:ext>
            </a:extLst>
          </p:cNvPr>
          <p:cNvSpPr txBox="1"/>
          <p:nvPr/>
        </p:nvSpPr>
        <p:spPr>
          <a:xfrm>
            <a:off x="235671" y="2564091"/>
            <a:ext cx="12245418" cy="4112299"/>
          </a:xfrm>
          <a:prstGeom prst="rect">
            <a:avLst/>
          </a:prstGeom>
          <a:noFill/>
        </p:spPr>
        <p:txBody>
          <a:bodyPr wrap="square" numCol="3" spcCol="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Therefore know that Prajna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Paramita is the great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transcendent mantra,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is the great bright mantra,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is the utmost mantra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is the supreme mantra,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which is able to relieve all suffering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and is true, not false.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So proclaim the Prajna Paramita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proclaim the mantra which says: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 je a je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ba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ra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 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ba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ra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seung</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 je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mo</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ji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sabaha</a:t>
            </a: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go ji ban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ya</a:t>
            </a: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ba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ra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mil ta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shi</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great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shin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ju</a:t>
            </a: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shi</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dae</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myeong</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ju</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shi</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mu sang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ju</a:t>
            </a: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shi</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mu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deung</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deung</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ju</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neung</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je il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che</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jin</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shil</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bur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heo</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go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seol</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ban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ya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ba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ra</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mil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ju</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jeuk</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seol</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ju</a:t>
            </a:r>
            <a:r>
              <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0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wal</a:t>
            </a: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 je a je ba ra a 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ba ra seung a je mo ji sabaha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故 知 般 若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波 羅 蜜 多 是 大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神 呪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是 大 明 呪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是 無 上 呪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是 無 等 等 呪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能 除 一 切 苦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眞 實 不 虛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故 說 般 若 波 羅 蜜 多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呪 即 說 呪 曰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揭 諦 揭 諦 波 羅 揭 諦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波 羅 僧 揭 諦 菩 提 娑 婆 訶 </a:t>
            </a:r>
            <a:endParaRPr kumimoji="0" 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p:txBody>
      </p:sp>
      <p:sp>
        <p:nvSpPr>
          <p:cNvPr id="3" name="TextBox 2">
            <a:extLst>
              <a:ext uri="{FF2B5EF4-FFF2-40B4-BE49-F238E27FC236}">
                <a16:creationId xmlns:a16="http://schemas.microsoft.com/office/drawing/2014/main" id="{5DAD4F36-D3A6-07CA-E133-03CB70894488}"/>
              </a:ext>
            </a:extLst>
          </p:cNvPr>
          <p:cNvSpPr txBox="1"/>
          <p:nvPr/>
        </p:nvSpPr>
        <p:spPr>
          <a:xfrm>
            <a:off x="697584" y="181610"/>
            <a:ext cx="914400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Bodhisattva depends on Prajna Paramita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the mind is no hindrance;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without any hindrance no fears exist.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 apart from every deluded view one dwells in Nirvana.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three worlds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Buddhas depend on Prajna Paramita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attain Anuttara Samyak Sambodhi</a:t>
            </a:r>
          </a:p>
        </p:txBody>
      </p:sp>
      <p:sp>
        <p:nvSpPr>
          <p:cNvPr id="5" name="TextBox 4">
            <a:extLst>
              <a:ext uri="{FF2B5EF4-FFF2-40B4-BE49-F238E27FC236}">
                <a16:creationId xmlns:a16="http://schemas.microsoft.com/office/drawing/2014/main" id="{5FDB8A86-8E8C-0F82-DD81-9A960C26AD59}"/>
              </a:ext>
            </a:extLst>
          </p:cNvPr>
          <p:cNvSpPr txBox="1"/>
          <p:nvPr/>
        </p:nvSpPr>
        <p:spPr>
          <a:xfrm>
            <a:off x="78557" y="141402"/>
            <a:ext cx="11940618"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152856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4056B7-E9F5-9943-EFF6-60585DB77A0B}"/>
              </a:ext>
            </a:extLst>
          </p:cNvPr>
          <p:cNvSpPr txBox="1"/>
          <p:nvPr/>
        </p:nvSpPr>
        <p:spPr>
          <a:xfrm>
            <a:off x="133546" y="705177"/>
            <a:ext cx="11924908"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D</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angal" panose="02040503050203030202" pitchFamily="18" charset="0"/>
              </a:rPr>
              <a:t>evanagari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IN" sz="4000" b="1"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गते गते पारगते पारसंगते बोधि स्वाहा</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International Alphabet of Sanskrit Transliteration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gate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gate</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pāragate</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pārasaṃgate</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bodhi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svāhā</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Hanja: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揭 諦 揭 諦 波 羅 揭 諦 波 羅 僧 揭 諦 菩 提 娑 婆 訶  </a:t>
            </a:r>
            <a:endParaRPr kumimoji="0" lang="en-US" altLang="zh-CN" sz="4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Romaji (Sino-Japanese):</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gya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tei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gya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tei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hara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gya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tei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hara so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gya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tei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ji so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wa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Romaja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(Sino-Korean):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 je a je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 je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seung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 je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ji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Hangeul: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ko-KR" altLang="en-US" sz="40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아 제 아제 바 라 아 제 바 라 승 아 제 모 지 사 바 하</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E1241A-1D30-D9E2-8AD5-F538BB00965B}"/>
              </a:ext>
            </a:extLst>
          </p:cNvPr>
          <p:cNvSpPr txBox="1"/>
          <p:nvPr/>
        </p:nvSpPr>
        <p:spPr>
          <a:xfrm>
            <a:off x="216816" y="131975"/>
            <a:ext cx="1197518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336237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1617C-F36C-D9C0-D938-EEE4D84FFA1E}"/>
              </a:ext>
            </a:extLst>
          </p:cNvPr>
          <p:cNvSpPr txBox="1"/>
          <p:nvPr/>
        </p:nvSpPr>
        <p:spPr>
          <a:xfrm>
            <a:off x="515331" y="631596"/>
            <a:ext cx="11161338"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On Mantras and Buddhism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Mantras are very old – much older than Buddhism.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are Jain Mantras, Sikh mantras, and also mantras in all the different varieties of "Hinduism".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Sometimes Buddhists try to avoid using the word mantra. Theravada Buddhists do not use the word at all, except when they are saying that they don't use them. And yet chanting practice is central to Theravada Buddhism. And many of these chants are done repeatedly, one could say in a mantra-like fashion. And these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Paritta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chants are done specifically for the purpose of obtaining "protection and blessings".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Sanskrit there is also the word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japa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which literally means something like "mutter". In practice it is used to refer to repeating something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 "mantra") over and over. It often implies that one is keeping count of how many times you are repeating whatever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Unlike "mantra", the Sanskrit word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dharani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only found in Mahayana Buddhism. Sometimes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dharani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used with a variety of very specific technical meanings. But very often it just means "mantra", or "long mantra".</a:t>
            </a:r>
          </a:p>
        </p:txBody>
      </p:sp>
      <p:sp>
        <p:nvSpPr>
          <p:cNvPr id="4" name="TextBox 3">
            <a:extLst>
              <a:ext uri="{FF2B5EF4-FFF2-40B4-BE49-F238E27FC236}">
                <a16:creationId xmlns:a16="http://schemas.microsoft.com/office/drawing/2014/main" id="{CA427FBE-EE49-7386-BBD3-19DE808CBA37}"/>
              </a:ext>
            </a:extLst>
          </p:cNvPr>
          <p:cNvSpPr txBox="1"/>
          <p:nvPr/>
        </p:nvSpPr>
        <p:spPr>
          <a:xfrm>
            <a:off x="84840" y="-1"/>
            <a:ext cx="11990895"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HS.16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Tree>
    <p:extLst>
      <p:ext uri="{BB962C8B-B14F-4D97-AF65-F5344CB8AC3E}">
        <p14:creationId xmlns:p14="http://schemas.microsoft.com/office/powerpoint/2010/main" val="69909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32C47-D4EE-6DDA-761A-72F64B7CEA3F}"/>
              </a:ext>
            </a:extLst>
          </p:cNvPr>
          <p:cNvSpPr txBox="1"/>
          <p:nvPr/>
        </p:nvSpPr>
        <p:spPr>
          <a:xfrm>
            <a:off x="435204" y="889509"/>
            <a:ext cx="1132159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Sometimes Buddhists are overly concerned with emphasizing the differences between Buddhism and other paths. To some extent this is understandable. But a lot of things in Buddhism are not unique to Buddhism: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Meditation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Mantras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Sutras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Malas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Mandalas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Mudras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Rebirth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Karma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Dharma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Monasticism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Sanskrit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9AA9653-F93B-088D-E5F6-0C27DE0FBA5B}"/>
              </a:ext>
            </a:extLst>
          </p:cNvPr>
          <p:cNvSpPr txBox="1"/>
          <p:nvPr/>
        </p:nvSpPr>
        <p:spPr>
          <a:xfrm>
            <a:off x="197963" y="122548"/>
            <a:ext cx="119154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3E35B3D-AD92-85AA-1555-068296B4783D}"/>
              </a:ext>
            </a:extLst>
          </p:cNvPr>
          <p:cNvPicPr>
            <a:picLocks noChangeAspect="1"/>
          </p:cNvPicPr>
          <p:nvPr/>
        </p:nvPicPr>
        <p:blipFill>
          <a:blip r:embed="rId2"/>
          <a:stretch>
            <a:fillRect/>
          </a:stretch>
        </p:blipFill>
        <p:spPr>
          <a:xfrm>
            <a:off x="5428033" y="1632624"/>
            <a:ext cx="4700081" cy="4700081"/>
          </a:xfrm>
          <a:prstGeom prst="rect">
            <a:avLst/>
          </a:prstGeom>
        </p:spPr>
      </p:pic>
      <p:sp>
        <p:nvSpPr>
          <p:cNvPr id="6" name="TextBox 5">
            <a:extLst>
              <a:ext uri="{FF2B5EF4-FFF2-40B4-BE49-F238E27FC236}">
                <a16:creationId xmlns:a16="http://schemas.microsoft.com/office/drawing/2014/main" id="{6C1F20F1-5FBE-2F5F-D21C-410D39D79EC1}"/>
              </a:ext>
            </a:extLst>
          </p:cNvPr>
          <p:cNvSpPr txBox="1"/>
          <p:nvPr/>
        </p:nvSpPr>
        <p:spPr>
          <a:xfrm>
            <a:off x="6828818" y="6118538"/>
            <a:ext cx="22957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Tamil "Om"</a:t>
            </a:r>
          </a:p>
        </p:txBody>
      </p:sp>
    </p:spTree>
    <p:extLst>
      <p:ext uri="{BB962C8B-B14F-4D97-AF65-F5344CB8AC3E}">
        <p14:creationId xmlns:p14="http://schemas.microsoft.com/office/powerpoint/2010/main" val="65193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061409-1A59-521C-FE89-94BFD1888F55}"/>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32478FC1-8340-7173-47DD-DCD572D7035B}"/>
              </a:ext>
            </a:extLst>
          </p:cNvPr>
          <p:cNvSpPr>
            <a:spLocks noGrp="1"/>
          </p:cNvSpPr>
          <p:nvPr>
            <p:ph type="sldNum" sz="quarter" idx="12"/>
          </p:nvPr>
        </p:nvSpPr>
        <p:spPr/>
        <p:txBody>
          <a:bodyPr/>
          <a:lstStyle/>
          <a:p>
            <a:fld id="{65CA47A1-96AA-4C6E-B508-FC59FB6F21EB}" type="slidenum">
              <a:rPr lang="en-US" smtClean="0"/>
              <a:t>2</a:t>
            </a:fld>
            <a:endParaRPr lang="en-US"/>
          </a:p>
        </p:txBody>
      </p:sp>
      <p:sp>
        <p:nvSpPr>
          <p:cNvPr id="5" name="TextBox 4">
            <a:extLst>
              <a:ext uri="{FF2B5EF4-FFF2-40B4-BE49-F238E27FC236}">
                <a16:creationId xmlns:a16="http://schemas.microsoft.com/office/drawing/2014/main" id="{0B1B4F46-8510-0A94-9169-8A2B30DF494C}"/>
              </a:ext>
            </a:extLst>
          </p:cNvPr>
          <p:cNvSpPr txBox="1"/>
          <p:nvPr/>
        </p:nvSpPr>
        <p:spPr>
          <a:xfrm>
            <a:off x="196947" y="136525"/>
            <a:ext cx="12098215"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6" name="TextBox 5">
            <a:extLst>
              <a:ext uri="{FF2B5EF4-FFF2-40B4-BE49-F238E27FC236}">
                <a16:creationId xmlns:a16="http://schemas.microsoft.com/office/drawing/2014/main" id="{79609177-3B2E-A34A-3CC8-EF8EBE17C263}"/>
              </a:ext>
            </a:extLst>
          </p:cNvPr>
          <p:cNvSpPr txBox="1"/>
          <p:nvPr/>
        </p:nvSpPr>
        <p:spPr>
          <a:xfrm>
            <a:off x="653122" y="691504"/>
            <a:ext cx="7175786" cy="5786199"/>
          </a:xfrm>
          <a:prstGeom prst="rect">
            <a:avLst/>
          </a:prstGeom>
          <a:noFill/>
        </p:spPr>
        <p:txBody>
          <a:bodyPr wrap="square" rtlCol="0">
            <a:spAutoFit/>
          </a:bodyPr>
          <a:lstStyle/>
          <a:p>
            <a:r>
              <a:rPr lang="en-US" sz="4000" dirty="0"/>
              <a:t>But there are other "Sutras" that do not begin with "Thus have I heard" and are not the direct words of Shakyamuni Buddha as recounted by Ananda:</a:t>
            </a:r>
          </a:p>
          <a:p>
            <a:endParaRPr lang="en-US" sz="1200" dirty="0"/>
          </a:p>
          <a:p>
            <a:r>
              <a:rPr lang="en-US" sz="3200" b="1" dirty="0"/>
              <a:t>• The Platform Sutra</a:t>
            </a:r>
          </a:p>
          <a:p>
            <a:r>
              <a:rPr lang="en-US" sz="3200" b="1" dirty="0"/>
              <a:t>• The Kanzeon Sutra</a:t>
            </a:r>
          </a:p>
          <a:p>
            <a:r>
              <a:rPr lang="en-US" sz="3200" b="1" dirty="0"/>
              <a:t>• The Thousand Hands and Eyes Sutra</a:t>
            </a:r>
          </a:p>
          <a:p>
            <a:r>
              <a:rPr lang="en-US" sz="3200" b="1" dirty="0"/>
              <a:t>• </a:t>
            </a:r>
            <a:r>
              <a:rPr lang="en-US" sz="3200" b="1" dirty="0" err="1"/>
              <a:t>Dogen's</a:t>
            </a:r>
            <a:r>
              <a:rPr lang="en-US" sz="3200" b="1" dirty="0"/>
              <a:t> "Mountains and Waters Sutra"</a:t>
            </a:r>
          </a:p>
          <a:p>
            <a:endParaRPr lang="en-US" sz="1200" dirty="0"/>
          </a:p>
          <a:p>
            <a:endParaRPr lang="en-US" dirty="0"/>
          </a:p>
        </p:txBody>
      </p:sp>
      <p:sp>
        <p:nvSpPr>
          <p:cNvPr id="7" name="TextBox 6">
            <a:extLst>
              <a:ext uri="{FF2B5EF4-FFF2-40B4-BE49-F238E27FC236}">
                <a16:creationId xmlns:a16="http://schemas.microsoft.com/office/drawing/2014/main" id="{2C3AC399-7202-45B9-BF62-37A709E7CAE1}"/>
              </a:ext>
            </a:extLst>
          </p:cNvPr>
          <p:cNvSpPr txBox="1"/>
          <p:nvPr/>
        </p:nvSpPr>
        <p:spPr>
          <a:xfrm>
            <a:off x="8153400" y="1105288"/>
            <a:ext cx="3719732" cy="4924425"/>
          </a:xfrm>
          <a:prstGeom prst="rect">
            <a:avLst/>
          </a:prstGeom>
          <a:noFill/>
        </p:spPr>
        <p:txBody>
          <a:bodyPr wrap="square" rtlCol="0">
            <a:spAutoFit/>
          </a:bodyPr>
          <a:lstStyle/>
          <a:p>
            <a:r>
              <a:rPr lang="en-US" sz="2000" b="1" dirty="0"/>
              <a:t>Sutra.</a:t>
            </a:r>
            <a:r>
              <a:rPr lang="en-US" sz="2000" dirty="0"/>
              <a:t> A sutra normally contains the sermons of a buddha or a buddha’s disciples. Although no one knows who bestowed such a distinction on this text</a:t>
            </a:r>
            <a:r>
              <a:rPr lang="en-US" sz="2000" b="1" dirty="0"/>
              <a:t>, it is the only Chinese Buddhist text that has been so honored</a:t>
            </a:r>
            <a:r>
              <a:rPr lang="en-US" sz="2000" dirty="0"/>
              <a:t>. This is also an indication of the extent to which Hui-</a:t>
            </a:r>
            <a:r>
              <a:rPr lang="en-US" sz="2000" dirty="0" err="1"/>
              <a:t>neng’s</a:t>
            </a:r>
            <a:r>
              <a:rPr lang="en-US" sz="2000" dirty="0"/>
              <a:t> followers went to elevate their master’s teachings above the teachings of all other Chinese Buddhists.</a:t>
            </a:r>
          </a:p>
          <a:p>
            <a:endParaRPr lang="en-US" sz="2000" dirty="0"/>
          </a:p>
          <a:p>
            <a:r>
              <a:rPr lang="en-US" b="1" i="1" dirty="0"/>
              <a:t>The Platform Sutra, </a:t>
            </a:r>
            <a:r>
              <a:rPr lang="en-US" dirty="0"/>
              <a:t>Commentary and translation by Red Pine, Counterpoint Publishers, p. 73 </a:t>
            </a:r>
          </a:p>
        </p:txBody>
      </p:sp>
      <p:sp>
        <p:nvSpPr>
          <p:cNvPr id="8" name="Rectangle 7">
            <a:extLst>
              <a:ext uri="{FF2B5EF4-FFF2-40B4-BE49-F238E27FC236}">
                <a16:creationId xmlns:a16="http://schemas.microsoft.com/office/drawing/2014/main" id="{FA43B12B-F1B6-4CB4-2B62-627D75785F17}"/>
              </a:ext>
            </a:extLst>
          </p:cNvPr>
          <p:cNvSpPr/>
          <p:nvPr/>
        </p:nvSpPr>
        <p:spPr>
          <a:xfrm>
            <a:off x="8153400" y="1008529"/>
            <a:ext cx="3719732" cy="5123330"/>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8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032557-29FB-F7F5-A5F9-BFB191015B40}"/>
              </a:ext>
            </a:extLst>
          </p:cNvPr>
          <p:cNvSpPr txBox="1"/>
          <p:nvPr/>
        </p:nvSpPr>
        <p:spPr>
          <a:xfrm>
            <a:off x="368701" y="818669"/>
            <a:ext cx="12974424" cy="2862322"/>
          </a:xfrm>
          <a:prstGeom prst="rect">
            <a:avLst/>
          </a:prstGeom>
          <a:noFill/>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3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ॐ भूर्भुव॒ स्सुवः॑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3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तत्स॑ वि॒तुर्वरे᳚ण्यं॒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3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भर्गो॑ दे॒वस्य॑ धीमहि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3600" b="0" i="0"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धियो॒ यो नः॑ प्रचो॒दया᳚त्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oṃ</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bhūr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bhuvaḥ</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suvaḥ</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savitur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vareṇyaṃ</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bhargo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devasya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dhīmahi</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dhiyo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naḥ</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pracodayāt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Rigveda 3.62.10[13]</a:t>
            </a:r>
          </a:p>
        </p:txBody>
      </p:sp>
      <p:sp>
        <p:nvSpPr>
          <p:cNvPr id="2" name="TextBox 1">
            <a:extLst>
              <a:ext uri="{FF2B5EF4-FFF2-40B4-BE49-F238E27FC236}">
                <a16:creationId xmlns:a16="http://schemas.microsoft.com/office/drawing/2014/main" id="{57AE417C-145F-6A25-6E04-18F15798E14F}"/>
              </a:ext>
            </a:extLst>
          </p:cNvPr>
          <p:cNvSpPr txBox="1"/>
          <p:nvPr/>
        </p:nvSpPr>
        <p:spPr>
          <a:xfrm>
            <a:off x="283779" y="3925614"/>
            <a:ext cx="11624441" cy="255454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Om - Para Brahman (entire universe);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Bhur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Bhuloka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(physical plane);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Bhuvah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Antariksha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Suvah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Svarga Loka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Tat -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Paramatma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(Supreme Soul);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Savitur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Isvara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(Surya) (Sun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Varenyam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Fit to be worshipped;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Bhargo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Remover of sins and ignorance;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Devasya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Glory (Jnana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Svaroopa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Feminine / Female)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Dheemahi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We meditate;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Dhiyo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Buddhi (Intellect);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Which;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Nah - 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Prachodayat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Enlighten / inspire.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https://en.wikipedia.org/wiki/Gayatri_Mantra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71E674C-4EC9-6DFF-1475-647DDAAC7E92}"/>
              </a:ext>
            </a:extLst>
          </p:cNvPr>
          <p:cNvSpPr/>
          <p:nvPr/>
        </p:nvSpPr>
        <p:spPr>
          <a:xfrm>
            <a:off x="197069" y="3799490"/>
            <a:ext cx="11711151" cy="28062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AD35386-798A-44B5-6977-1B8F3C111BF2}"/>
              </a:ext>
            </a:extLst>
          </p:cNvPr>
          <p:cNvSpPr txBox="1"/>
          <p:nvPr/>
        </p:nvSpPr>
        <p:spPr>
          <a:xfrm>
            <a:off x="197069" y="102476"/>
            <a:ext cx="118241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97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7A1F83-B939-F8B8-BED3-4B5E0FAD871E}"/>
              </a:ext>
            </a:extLst>
          </p:cNvPr>
          <p:cNvSpPr txBox="1"/>
          <p:nvPr/>
        </p:nvSpPr>
        <p:spPr>
          <a:xfrm>
            <a:off x="414413" y="738494"/>
            <a:ext cx="11302738"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Dalai Lama [from: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The Essence of the Heart Sutra</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"Up to this point, the Heart Sutra is said to be an explanation of emptiness for trainees who are of unexceptional aptitude. The text then makes a concise presentation, in the form of a mantra, of emptiness, which is aimed at people of the highest aptitude….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mantra contains the implicit, or hidden, meaning of the Heart Sutra, revealing how the understanding of emptiness is related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five stages of the path to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buddhahood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this mantra, we can read the first 'go</a:t>
            </a:r>
            <a:r>
              <a:rPr lang="en-US" dirty="0">
                <a:solidFill>
                  <a:prstClr val="black"/>
                </a:solidFill>
                <a:latin typeface="Calibri" panose="020F0502020204030204"/>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as an exhortation to enter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path of accumulating merit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the second as an exhortation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path of preparing the mind to deeply perceive emptiness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'Go beyond' refers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path of seeing reality, the direct and unmediated realization of emptiness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 practitioner who sees in this way has become an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arya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noble being. 'Go totally beyond' indicates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path of meditation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gom</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in Tibetan, literally 'habituation</a:t>
            </a:r>
            <a:r>
              <a:rPr lang="en-US" b="1" dirty="0">
                <a:solidFill>
                  <a:prstClr val="black"/>
                </a:solidFill>
                <a:latin typeface="Calibri" panose="020F0502020204030204"/>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wherein one becomes deeply familiar with emptiness through constant practice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final part of this mantra, 'bodhi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svaha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an exhortation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establish oneself firmly in the ground of enlightenment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which is to say, enter final nirvana.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can relate these five stages on the path to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buddhahood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accumulation, preparation, seeing, meditation, and no more learning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the different parts of the main body of the Heart Sutra. The fourfold presentation of emptiness at the beginning of the sutra—'form is emptiness, emptiness is form. Emptiness is not other than form, form is also not other than emptiness'—presents the way to practice emptiness at the first two stages—accumulation and preparation. The emptiness of the eight aspects of phenomena—'all phenomena are emptiness; they are without defining</a:t>
            </a:r>
          </a:p>
        </p:txBody>
      </p:sp>
      <p:sp>
        <p:nvSpPr>
          <p:cNvPr id="6" name="TextBox 5">
            <a:extLst>
              <a:ext uri="{FF2B5EF4-FFF2-40B4-BE49-F238E27FC236}">
                <a16:creationId xmlns:a16="http://schemas.microsoft.com/office/drawing/2014/main" id="{28CC335B-6118-930B-670F-F88242ACAF4E}"/>
              </a:ext>
            </a:extLst>
          </p:cNvPr>
          <p:cNvSpPr txBox="1"/>
          <p:nvPr/>
        </p:nvSpPr>
        <p:spPr>
          <a:xfrm>
            <a:off x="189186" y="94593"/>
            <a:ext cx="11753193" cy="5281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HS.19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78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379D1-9BAC-B1E1-AAE2-0C0829DC2D05}"/>
              </a:ext>
            </a:extLst>
          </p:cNvPr>
          <p:cNvSpPr txBox="1"/>
          <p:nvPr/>
        </p:nvSpPr>
        <p:spPr>
          <a:xfrm>
            <a:off x="558375" y="666702"/>
            <a:ext cx="11236750"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characteristics,' and so on—presents the mode of generating insight into emptiness at the stage of seeing. The phrase 'There is no ignorance, there is no extinction of ignorance,' and so on, explains the method of practicing emptiness at the level of the stage of meditation. The next section, 'Therefore, Shariputra, since bodhisattvas have no attainments, they rely on this perfection of wisdom and abide in it,' explains the practice of emptiness on the last bodhisattva level, where the bodhisattva abides in adamantine meditative absorption.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actual transition from one stage to the next takes place when the practitioner is immersed in meditative equipoise. At the initial stage, that is when the practitioner is on the path of accumulation, one’s understanding of emptiness is derived more from intellectual understanding of emptiness and the nature of phenomena. Bodhisattva practitioners with keen intellects may attain significant understanding of emptiness prior to generating the altruistic attitude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bodhichitta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those less inclined toward intellection may develop the aspiration to liberate all beings first. In either case, a profound understanding of emptiness will powerfully impact other areas of practice, reinforcing and complementing them. A deep understanding of emptiness can lead to powerful renunciation, which is the aspiration to free oneself from the suffering of cyclic existence, and it can serve also as the basis for cultivating strong compassion toward all beings.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stage of accumulation, one’s realization of emptiness is derived primarily from learning, reflection, and intellectual understanding; and through meditation on what one has learned, one’s understanding becomes deeper and deeper, until one ultimately gains a total clarity of insight. At this point, one enters the stage of preparation. Here, the individual’s insight into emptiness, while not yet direct, is no longer intellectual or conceptual but rather experiential."</a:t>
            </a:r>
          </a:p>
        </p:txBody>
      </p:sp>
      <p:sp>
        <p:nvSpPr>
          <p:cNvPr id="5" name="TextBox 4">
            <a:extLst>
              <a:ext uri="{FF2B5EF4-FFF2-40B4-BE49-F238E27FC236}">
                <a16:creationId xmlns:a16="http://schemas.microsoft.com/office/drawing/2014/main" id="{334142CC-AED1-0F13-006F-3E164CFBB1CF}"/>
              </a:ext>
            </a:extLst>
          </p:cNvPr>
          <p:cNvSpPr txBox="1"/>
          <p:nvPr/>
        </p:nvSpPr>
        <p:spPr>
          <a:xfrm>
            <a:off x="212834" y="70945"/>
            <a:ext cx="119791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65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020DC-FB7F-5C10-455E-D5DBDE38B760}"/>
              </a:ext>
            </a:extLst>
          </p:cNvPr>
          <p:cNvPicPr>
            <a:picLocks noChangeAspect="1"/>
          </p:cNvPicPr>
          <p:nvPr/>
        </p:nvPicPr>
        <p:blipFill>
          <a:blip r:embed="rId2"/>
          <a:stretch>
            <a:fillRect/>
          </a:stretch>
        </p:blipFill>
        <p:spPr>
          <a:xfrm>
            <a:off x="331509" y="1233880"/>
            <a:ext cx="11528982" cy="5195200"/>
          </a:xfrm>
          <a:prstGeom prst="rect">
            <a:avLst/>
          </a:prstGeom>
        </p:spPr>
      </p:pic>
      <p:sp>
        <p:nvSpPr>
          <p:cNvPr id="5" name="TextBox 4">
            <a:extLst>
              <a:ext uri="{FF2B5EF4-FFF2-40B4-BE49-F238E27FC236}">
                <a16:creationId xmlns:a16="http://schemas.microsoft.com/office/drawing/2014/main" id="{84734EE4-E0F7-CB69-343A-13323777CD95}"/>
              </a:ext>
            </a:extLst>
          </p:cNvPr>
          <p:cNvSpPr txBox="1"/>
          <p:nvPr/>
        </p:nvSpPr>
        <p:spPr>
          <a:xfrm>
            <a:off x="260130" y="86711"/>
            <a:ext cx="119318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0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EA8E34-CC23-0872-1904-DB2F3B6F5F9D}"/>
              </a:ext>
            </a:extLst>
          </p:cNvPr>
          <p:cNvSpPr txBox="1"/>
          <p:nvPr/>
        </p:nvSpPr>
        <p:spPr>
          <a:xfrm>
            <a:off x="756087" y="1567685"/>
            <a:ext cx="221899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gate</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gate</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Paragate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Parasamgate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Bodhi Svaha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A0CCE6F0-910D-A2AD-2200-ED429B14AC1D}"/>
              </a:ext>
            </a:extLst>
          </p:cNvPr>
          <p:cNvSpPr txBox="1"/>
          <p:nvPr/>
        </p:nvSpPr>
        <p:spPr>
          <a:xfrm>
            <a:off x="3102933" y="1421361"/>
            <a:ext cx="3195637"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Kukai</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Sravakayana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pratyekabuddhayana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Mahayana</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Mantra and Mandala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Ultimate realization</a:t>
            </a:r>
          </a:p>
        </p:txBody>
      </p:sp>
      <p:sp>
        <p:nvSpPr>
          <p:cNvPr id="4" name="TextBox 3">
            <a:extLst>
              <a:ext uri="{FF2B5EF4-FFF2-40B4-BE49-F238E27FC236}">
                <a16:creationId xmlns:a16="http://schemas.microsoft.com/office/drawing/2014/main" id="{42736441-2DE1-411A-99BF-53D1D8B4D797}"/>
              </a:ext>
            </a:extLst>
          </p:cNvPr>
          <p:cNvSpPr txBox="1"/>
          <p:nvPr/>
        </p:nvSpPr>
        <p:spPr>
          <a:xfrm>
            <a:off x="6519039" y="1383019"/>
            <a:ext cx="513955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Dalai Lama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Path of accumulation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Path of preparation/joining</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Path of seeing (1</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Bhumi)</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Path of meditation (2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- 10</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Bhumi)</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Buddhahood ("no more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B48E4EE-161C-44FA-E810-560B152F37B6}"/>
              </a:ext>
            </a:extLst>
          </p:cNvPr>
          <p:cNvSpPr/>
          <p:nvPr/>
        </p:nvSpPr>
        <p:spPr>
          <a:xfrm>
            <a:off x="439052" y="914400"/>
            <a:ext cx="11313895" cy="5281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E1ECA7-D057-59E3-2BD9-32E862A20C3C}"/>
              </a:ext>
            </a:extLst>
          </p:cNvPr>
          <p:cNvSpPr txBox="1"/>
          <p:nvPr/>
        </p:nvSpPr>
        <p:spPr>
          <a:xfrm>
            <a:off x="244366" y="110359"/>
            <a:ext cx="119476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AC98D27-47F9-3A06-B643-7328BA164B39}"/>
              </a:ext>
            </a:extLst>
          </p:cNvPr>
          <p:cNvSpPr txBox="1"/>
          <p:nvPr/>
        </p:nvSpPr>
        <p:spPr>
          <a:xfrm>
            <a:off x="2254928" y="5774592"/>
            <a:ext cx="10582183" cy="369332"/>
          </a:xfrm>
          <a:prstGeom prst="rect">
            <a:avLst/>
          </a:prstGeom>
          <a:noFill/>
        </p:spPr>
        <p:txBody>
          <a:bodyPr wrap="square" rtlCol="0">
            <a:spAutoFit/>
          </a:bodyPr>
          <a:lstStyle/>
          <a:p>
            <a:r>
              <a:rPr lang="en-US" b="1" dirty="0"/>
              <a:t>*</a:t>
            </a:r>
            <a:r>
              <a:rPr lang="en-US" sz="1400" dirty="0"/>
              <a:t>from: "</a:t>
            </a:r>
            <a:r>
              <a:rPr lang="en-US" sz="1400" dirty="0">
                <a:hlinkClick r:id="rId2"/>
              </a:rPr>
              <a:t>An Annotated Translation of </a:t>
            </a:r>
            <a:r>
              <a:rPr lang="en-US" sz="1400" dirty="0" err="1">
                <a:hlinkClick r:id="rId2"/>
              </a:rPr>
              <a:t>Kukai's</a:t>
            </a:r>
            <a:r>
              <a:rPr lang="en-US" sz="1400" dirty="0">
                <a:hlinkClick r:id="rId2"/>
              </a:rPr>
              <a:t> 'Secret Key to the Heart Sutra'</a:t>
            </a:r>
            <a:r>
              <a:rPr lang="en-US" sz="1400" dirty="0"/>
              <a:t>" by Thomas </a:t>
            </a:r>
            <a:r>
              <a:rPr lang="en-US" sz="1400" dirty="0" err="1"/>
              <a:t>Eijo</a:t>
            </a:r>
            <a:r>
              <a:rPr lang="en-US" sz="1400" dirty="0"/>
              <a:t> </a:t>
            </a:r>
            <a:r>
              <a:rPr lang="en-US" sz="1400" dirty="0" err="1"/>
              <a:t>Dreitlein</a:t>
            </a:r>
            <a:endParaRPr lang="en-US" sz="1400" dirty="0"/>
          </a:p>
        </p:txBody>
      </p:sp>
    </p:spTree>
    <p:extLst>
      <p:ext uri="{BB962C8B-B14F-4D97-AF65-F5344CB8AC3E}">
        <p14:creationId xmlns:p14="http://schemas.microsoft.com/office/powerpoint/2010/main" val="275841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E5DA2-D68B-6891-251D-009345BAF92B}"/>
              </a:ext>
            </a:extLst>
          </p:cNvPr>
          <p:cNvSpPr txBox="1"/>
          <p:nvPr/>
        </p:nvSpPr>
        <p:spPr>
          <a:xfrm>
            <a:off x="165538" y="606972"/>
            <a:ext cx="11824138"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https://kwanumzen.org/teaching-library/1977/09/14/low-class-practice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Dear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Soen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Nim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How are you? I hope you are well, even though you are working so hard. Everyone at the Cambridge Zen Center says hello to you and to our West Coast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 must tell you something. This summer, I came to believe in Buddhism 100%, so I am very happy. Before, there was a lot of fighting in my mind about whether or not to practice. But this summer, a lot of bad karma disappeared. This fighting stopped, so practicing became possible. Also, I was able to quit smoking -- something I thought I'd never be able to do in a million years. How did this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you remember two years ago when a lot of bad karma appeared in my mind, and I moved out of the Zen Center and stopped practicing? Then you gave me the mantra: "Gate, gate,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paragate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parasamgate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bodhi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svaha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Within three months I was back at the Zen Center, practicing. Then you said, "O.K., your mind is stronger, so now you must breathe in, 'Clear mind' and breathe out, 'Don't know."' I did this practice for a while,, even though I did not like it. But, at the beginning of the summer, my old bad karma again appeared -- "I hate Zen; I don't want to practice." So I started doing the mantra again. And again, this bad karma disappeared.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Now, I don't understand mantras. All I know is that when I begin to lose my direction, this mantra sets me straight again. Is it O.K. to do it all the time even when my mind is strong? Some people say that using a mantra is a very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lowclass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practice. Is this true? Please tell me about using a mantra.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Thank you for teaching me about Buddhism.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Dyan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A67880F-693B-2824-83A6-77A50E5FCFB6}"/>
              </a:ext>
            </a:extLst>
          </p:cNvPr>
          <p:cNvSpPr txBox="1"/>
          <p:nvPr/>
        </p:nvSpPr>
        <p:spPr>
          <a:xfrm>
            <a:off x="202324" y="70945"/>
            <a:ext cx="118819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035AC66-03D7-C8F6-10A2-C4A2E73A857B}"/>
              </a:ext>
            </a:extLst>
          </p:cNvPr>
          <p:cNvSpPr txBox="1"/>
          <p:nvPr/>
        </p:nvSpPr>
        <p:spPr>
          <a:xfrm>
            <a:off x="4998128" y="5157927"/>
            <a:ext cx="5841507" cy="1198486"/>
          </a:xfrm>
          <a:prstGeom prst="rect">
            <a:avLst/>
          </a:prstGeom>
          <a:noFill/>
        </p:spPr>
        <p:txBody>
          <a:bodyPr wrap="square" rtlCol="0">
            <a:spAutoFit/>
          </a:bodyPr>
          <a:lstStyle/>
          <a:p>
            <a:r>
              <a:rPr lang="en-US" sz="2400" dirty="0"/>
              <a:t>An exchange of letters (from 1977) between Zen Master Seung </a:t>
            </a:r>
            <a:r>
              <a:rPr lang="en-US" sz="2400" dirty="0" err="1"/>
              <a:t>Sahn</a:t>
            </a:r>
            <a:r>
              <a:rPr lang="en-US" sz="2400" dirty="0"/>
              <a:t> and a student discussing the Heart Sutra Mantra.</a:t>
            </a:r>
          </a:p>
        </p:txBody>
      </p:sp>
      <p:sp>
        <p:nvSpPr>
          <p:cNvPr id="4" name="Rectangle 3">
            <a:extLst>
              <a:ext uri="{FF2B5EF4-FFF2-40B4-BE49-F238E27FC236}">
                <a16:creationId xmlns:a16="http://schemas.microsoft.com/office/drawing/2014/main" id="{78FD8B6A-639C-FFBF-7948-FF2EDC97A4DE}"/>
              </a:ext>
            </a:extLst>
          </p:cNvPr>
          <p:cNvSpPr/>
          <p:nvPr/>
        </p:nvSpPr>
        <p:spPr>
          <a:xfrm>
            <a:off x="4873841" y="5095783"/>
            <a:ext cx="5841507" cy="1358283"/>
          </a:xfrm>
          <a:prstGeom prst="rect">
            <a:avLst/>
          </a:prstGeom>
          <a:noFill/>
          <a:ln w="57150">
            <a:solidFill>
              <a:srgbClr val="7030A0"/>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840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66F79-31AC-BCE1-3D7F-BFF506F0A37E}"/>
              </a:ext>
            </a:extLst>
          </p:cNvPr>
          <p:cNvSpPr txBox="1"/>
          <p:nvPr/>
        </p:nvSpPr>
        <p:spPr>
          <a:xfrm>
            <a:off x="491358" y="685799"/>
            <a:ext cx="11209283"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Dear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Dyan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Thank you for your letter. How are you? The West Coast family says hello to you and the Cambridge Zen Center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say that you believe in Buddhism 100%. 1 am glad to hear that! Congratulations on your practice becoming very strong. You also said that you stopped smoking; that is wonderful.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your letter, you wrote about mantra and don't-know mind. Some people say that using a mantra is low-class. That is wrong. It is their thinking that is low class. The Compass of Zen* says, "Without thinking, sutra practice, mantra practice,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yom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bul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(repeating the Buddha's name) practice, and Zen practice are all the same, but if you are attached to thinking and attached to words, all practices are different." When we eat, some people use chopsticks, some use forks, some use spoons, some use fingers. What you use is not important -- did you get a full stomach? Whether you use a mantra or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kong-ans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not important. What matters is how you keep just-now mind moment to moment. If you understand this, you can always keep enough mind. This means that you already have freedom from life and death, and you understand the True Way and how to help other people. That is the Great Vow, not only in this lifetime but for numberless lifetimes to come to save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already have the mantra "Gate, gate,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paragate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parasamgate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bodhi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svaha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You have very good karma with this mantra, so use this good karma for all beings. Don't check your mind; don't check your feelings; don't check other people's minds. Only go straight -- don't know with your mantra -- then, no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6A8CD06-0B5A-8E7D-ADC8-3AEEC14733EA}"/>
              </a:ext>
            </a:extLst>
          </p:cNvPr>
          <p:cNvSpPr txBox="1"/>
          <p:nvPr/>
        </p:nvSpPr>
        <p:spPr>
          <a:xfrm>
            <a:off x="204952" y="141890"/>
            <a:ext cx="11800489" cy="5439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07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5392AD-1818-71A3-D54D-4558435153DD}"/>
              </a:ext>
            </a:extLst>
          </p:cNvPr>
          <p:cNvSpPr txBox="1"/>
          <p:nvPr/>
        </p:nvSpPr>
        <p:spPr>
          <a:xfrm>
            <a:off x="409903" y="523221"/>
            <a:ext cx="11611304"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people want to climb to the top of a mountain. One person begins to climb from the south side of the mountain; someone else begins from the north side, another from the west side, and another from the east side. They only go straight and arrive at the top, but the person on the south side thinks the direction of the person on the north side is wrong. Each thinks the others' direction is wrong. Don't check another's direction; this is no good. All arrive at the top, at the same point; that is most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one important point about mantra practice you must understand. With mantra, getting one mind and samadhi are very easy. But you cannot find your True Way if you are attached to mantra. Only mantra has no direction. However,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"Who is doing the mantra?"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means having a direction. Having a direction means keeping a question and letting your cognition become clear so you can perceive your correct situation. This is Great Love, Great Compassion, and the Great Bodhisattva Way. So only mantra is one mind, but if you keep the great question and mantra, that is clear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Only-go-straight don't-know mind is clear like space. There is no subject, no object, no inside, no outside. When you are doing something, you must do it. If you are not thinking, that is correct mantra and correct don't-know mind. What does the cat say? What does the dog say? You already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hope you only go straight -- don't-know with your mantra, soon become a great Bodhisattva, finish the Great Work of life and death, get Enlightenment, and save all people from suffering.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Yours in the Dharma,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 S.</a:t>
            </a:r>
          </a:p>
        </p:txBody>
      </p:sp>
      <p:sp>
        <p:nvSpPr>
          <p:cNvPr id="5" name="TextBox 4">
            <a:extLst>
              <a:ext uri="{FF2B5EF4-FFF2-40B4-BE49-F238E27FC236}">
                <a16:creationId xmlns:a16="http://schemas.microsoft.com/office/drawing/2014/main" id="{E9F2073A-290D-30AD-8239-BEAD1C494821}"/>
              </a:ext>
            </a:extLst>
          </p:cNvPr>
          <p:cNvSpPr txBox="1"/>
          <p:nvPr/>
        </p:nvSpPr>
        <p:spPr>
          <a:xfrm>
            <a:off x="170793" y="1"/>
            <a:ext cx="1191347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449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40EF0-7B6C-AE62-90C7-CE8A8E8A58F0}"/>
              </a:ext>
            </a:extLst>
          </p:cNvPr>
          <p:cNvSpPr txBox="1"/>
          <p:nvPr/>
        </p:nvSpPr>
        <p:spPr>
          <a:xfrm>
            <a:off x="543908" y="1233076"/>
            <a:ext cx="11532477" cy="5460406"/>
          </a:xfrm>
          <a:prstGeom prst="rect">
            <a:avLst/>
          </a:prstGeom>
          <a:noFill/>
        </p:spPr>
        <p:txBody>
          <a:bodyPr wrap="square" numCol="2">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Maka </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Han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Hara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mita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Shingyo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title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Kan ji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1</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mi ta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 Sho ken go on kai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Do is-</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Sha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Shiki fu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 fu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Shiki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ze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ze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Ju so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ze.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Shari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Ze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so.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Fu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fu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metsu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Fu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fu jo.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Fu zo fu gen. Ze ko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chu.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gen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bi ze-shin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ko mi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ho.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gen kai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shiki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kai.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Nai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metsu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do. Mu chi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yaku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ko.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Bodai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sat-ta. E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ha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mi ta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ko. Shin 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kei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ge</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ke</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ge</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ko. Mu 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fu.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On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is-</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ten do mu so. Ku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ne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San ze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butsu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E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21</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mi ta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ko. Toku a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ta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myaku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Ko chi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23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ra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mi ta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Ze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jin</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Ze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Ze mu jo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Ze mu to do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No jo is-</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sai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Shin jitsu fu ko. Ko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setsu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1" i="0" u="none" strike="noStrike" kern="100" cap="none" spc="0" normalizeH="0" baseline="0" noProof="0" dirty="0" err="1">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1" i="0" u="none" strike="noStrike" kern="1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hara mi ta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Soku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setsu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shu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watsu</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tei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tei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hara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tei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a:ln>
                  <a:noFill/>
                </a:ln>
                <a:solidFill>
                  <a:srgbClr val="4472C4">
                    <a:lumMod val="60000"/>
                    <a:lumOff val="40000"/>
                  </a:srgbClr>
                </a:solidFill>
                <a:effectLst/>
                <a:uLnTx/>
                <a:uFillTx/>
                <a:latin typeface="Calibri" panose="020F0502020204030204" pitchFamily="34" charset="0"/>
                <a:ea typeface="DengXian" panose="02010600030101010101" pitchFamily="2" charset="-122"/>
                <a:cs typeface="Times New Roman" panose="02020603050405020304" pitchFamily="18" charset="0"/>
              </a:rPr>
              <a:t>mantra</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Hara so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tei</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ji so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wa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ka.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Han-</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nya</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shin </a:t>
            </a:r>
            <a:r>
              <a:rPr kumimoji="0" lang="en-US" sz="2000" b="0" i="0" u="none" strike="noStrike" kern="1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gyo</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5" name="TextBox 4">
            <a:extLst>
              <a:ext uri="{FF2B5EF4-FFF2-40B4-BE49-F238E27FC236}">
                <a16:creationId xmlns:a16="http://schemas.microsoft.com/office/drawing/2014/main" id="{D99C8EF8-C7E2-819A-2AEA-72FECFF861D8}"/>
              </a:ext>
            </a:extLst>
          </p:cNvPr>
          <p:cNvSpPr txBox="1"/>
          <p:nvPr/>
        </p:nvSpPr>
        <p:spPr>
          <a:xfrm>
            <a:off x="194440" y="157655"/>
            <a:ext cx="118819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F0CB8FF-AC28-CF23-B27A-27112B8BD8CA}"/>
              </a:ext>
            </a:extLst>
          </p:cNvPr>
          <p:cNvSpPr txBox="1"/>
          <p:nvPr/>
        </p:nvSpPr>
        <p:spPr>
          <a:xfrm>
            <a:off x="1686757" y="419265"/>
            <a:ext cx="8327254" cy="646331"/>
          </a:xfrm>
          <a:prstGeom prst="rect">
            <a:avLst/>
          </a:prstGeom>
          <a:noFill/>
        </p:spPr>
        <p:txBody>
          <a:bodyPr wrap="square" rtlCol="0">
            <a:spAutoFit/>
          </a:bodyPr>
          <a:lstStyle/>
          <a:p>
            <a:pPr algn="ctr"/>
            <a:r>
              <a:rPr lang="en-US" b="1" dirty="0"/>
              <a:t>Nice, fast recording of Sino-Japanese Heart Sutra chanted by nuns:</a:t>
            </a:r>
          </a:p>
          <a:p>
            <a:pPr algn="ctr"/>
            <a:r>
              <a:rPr lang="en-US" dirty="0">
                <a:hlinkClick r:id="rId2"/>
              </a:rPr>
              <a:t>https://www.mindisbuddha.org/class-uploads/heart-sutra-fast-nuns-click-sticks.mp3</a:t>
            </a:r>
            <a:endParaRPr lang="en-US" dirty="0"/>
          </a:p>
        </p:txBody>
      </p:sp>
    </p:spTree>
    <p:extLst>
      <p:ext uri="{BB962C8B-B14F-4D97-AF65-F5344CB8AC3E}">
        <p14:creationId xmlns:p14="http://schemas.microsoft.com/office/powerpoint/2010/main" val="374384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E9F5A-8B2B-7098-5C8A-73227C2DF7C7}"/>
              </a:ext>
            </a:extLst>
          </p:cNvPr>
          <p:cNvSpPr txBox="1"/>
          <p:nvPr/>
        </p:nvSpPr>
        <p:spPr>
          <a:xfrm>
            <a:off x="1794193" y="426845"/>
            <a:ext cx="88128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Heart Sutra as a Mantra Delivery System</a:t>
            </a:r>
          </a:p>
        </p:txBody>
      </p:sp>
      <p:pic>
        <p:nvPicPr>
          <p:cNvPr id="4" name="Picture 3">
            <a:extLst>
              <a:ext uri="{FF2B5EF4-FFF2-40B4-BE49-F238E27FC236}">
                <a16:creationId xmlns:a16="http://schemas.microsoft.com/office/drawing/2014/main" id="{D4AF47A1-35B4-E3D2-BC1F-D9885313E768}"/>
              </a:ext>
            </a:extLst>
          </p:cNvPr>
          <p:cNvPicPr>
            <a:picLocks noChangeAspect="1"/>
          </p:cNvPicPr>
          <p:nvPr/>
        </p:nvPicPr>
        <p:blipFill>
          <a:blip r:embed="rId2"/>
          <a:stretch>
            <a:fillRect/>
          </a:stretch>
        </p:blipFill>
        <p:spPr>
          <a:xfrm>
            <a:off x="1415707" y="968422"/>
            <a:ext cx="8484431" cy="5626208"/>
          </a:xfrm>
          <a:prstGeom prst="rect">
            <a:avLst/>
          </a:prstGeom>
        </p:spPr>
      </p:pic>
      <p:sp>
        <p:nvSpPr>
          <p:cNvPr id="5" name="TextBox 4">
            <a:extLst>
              <a:ext uri="{FF2B5EF4-FFF2-40B4-BE49-F238E27FC236}">
                <a16:creationId xmlns:a16="http://schemas.microsoft.com/office/drawing/2014/main" id="{8EC56D9D-9DA5-54A6-FEB8-A9AFC51D0C9A}"/>
              </a:ext>
            </a:extLst>
          </p:cNvPr>
          <p:cNvSpPr txBox="1"/>
          <p:nvPr/>
        </p:nvSpPr>
        <p:spPr>
          <a:xfrm>
            <a:off x="3628292" y="1840523"/>
            <a:ext cx="1236785" cy="2491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7ABD187-68C2-E199-979B-C97A17CE733E}"/>
              </a:ext>
            </a:extLst>
          </p:cNvPr>
          <p:cNvSpPr/>
          <p:nvPr/>
        </p:nvSpPr>
        <p:spPr>
          <a:xfrm>
            <a:off x="3575538" y="1383323"/>
            <a:ext cx="1400908" cy="3012831"/>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92EA1DA-D5C5-D3EC-41A9-88F17C27073B}"/>
              </a:ext>
            </a:extLst>
          </p:cNvPr>
          <p:cNvSpPr txBox="1"/>
          <p:nvPr/>
        </p:nvSpPr>
        <p:spPr>
          <a:xfrm>
            <a:off x="3575538" y="1428324"/>
            <a:ext cx="1400908"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Shariputra, form does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differ from emptiness,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emptiness does not differ from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That which is form is emptiness,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that which is emptiness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The same is true of feelings,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perceptions, impulses, consciousness.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Shariputra, all dharmas are marked with emptiness;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they do not appear or disappear,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are not tainted or pure,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do not increase or decrease.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Therefore, in emptiness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form, no feelings,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perceptions, impulses, consciousness.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eyes, no ears, no nose, no tongue, no body, no mind;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color, no sound, no smell,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taste, no touch,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object of mind;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realm of eyes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and so forth until no realm of mind consciousness.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ignorance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also no extinction of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and so forth until no old age and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and also no extinction of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suffering, no origination,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no stopping, no path, no cognition,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also no attainment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with nothing to attain.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9F71CD0-B023-D071-A293-FC3E121CABD3}"/>
              </a:ext>
            </a:extLst>
          </p:cNvPr>
          <p:cNvSpPr txBox="1"/>
          <p:nvPr/>
        </p:nvSpPr>
        <p:spPr>
          <a:xfrm>
            <a:off x="181708" y="76201"/>
            <a:ext cx="119047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87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2CBA3C-1F6C-C05D-6277-85FBD53696B4}"/>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F3D7548F-BB26-503E-B6EE-5B41607FFDB4}"/>
              </a:ext>
            </a:extLst>
          </p:cNvPr>
          <p:cNvSpPr>
            <a:spLocks noGrp="1"/>
          </p:cNvSpPr>
          <p:nvPr>
            <p:ph type="sldNum" sz="quarter" idx="12"/>
          </p:nvPr>
        </p:nvSpPr>
        <p:spPr/>
        <p:txBody>
          <a:bodyPr/>
          <a:lstStyle/>
          <a:p>
            <a:fld id="{65CA47A1-96AA-4C6E-B508-FC59FB6F21EB}" type="slidenum">
              <a:rPr lang="en-US" smtClean="0"/>
              <a:t>3</a:t>
            </a:fld>
            <a:endParaRPr lang="en-US"/>
          </a:p>
        </p:txBody>
      </p:sp>
      <p:sp>
        <p:nvSpPr>
          <p:cNvPr id="5" name="TextBox 4">
            <a:extLst>
              <a:ext uri="{FF2B5EF4-FFF2-40B4-BE49-F238E27FC236}">
                <a16:creationId xmlns:a16="http://schemas.microsoft.com/office/drawing/2014/main" id="{B474A8F2-9C91-42F3-DA8D-9F170FE86115}"/>
              </a:ext>
            </a:extLst>
          </p:cNvPr>
          <p:cNvSpPr txBox="1"/>
          <p:nvPr/>
        </p:nvSpPr>
        <p:spPr>
          <a:xfrm>
            <a:off x="7196420" y="752713"/>
            <a:ext cx="4612340" cy="5786199"/>
          </a:xfrm>
          <a:prstGeom prst="rect">
            <a:avLst/>
          </a:prstGeom>
          <a:noFill/>
        </p:spPr>
        <p:txBody>
          <a:bodyPr wrap="square">
            <a:spAutoFit/>
          </a:bodyPr>
          <a:lstStyle/>
          <a:p>
            <a:r>
              <a:rPr lang="en-US" sz="2400" dirty="0"/>
              <a:t>One of the most important Masters in the history of Zen was Hui-</a:t>
            </a:r>
            <a:r>
              <a:rPr lang="en-US" sz="2400" dirty="0" err="1"/>
              <a:t>neng</a:t>
            </a:r>
            <a:r>
              <a:rPr lang="en-US" sz="2400" dirty="0"/>
              <a:t>, an uneducated layman who did not become a monk until many years after he was given transmission to become the Sixth Patriarch. Hui-</a:t>
            </a:r>
            <a:r>
              <a:rPr lang="en-US" sz="2400" dirty="0" err="1"/>
              <a:t>neng’s</a:t>
            </a:r>
            <a:r>
              <a:rPr lang="en-US" sz="2400" dirty="0"/>
              <a:t> teachings have been so admired that they have been entitled the Platform Sutra (also known as the Altar Sutra) although strictly speaking a sutra is supposed to represent the words of the historical Buddha Shakyamuni.</a:t>
            </a:r>
          </a:p>
          <a:p>
            <a:r>
              <a:rPr lang="en-US" sz="2000" dirty="0"/>
              <a:t>[Zen Sourcebook, Aldiss, et al, p. 19</a:t>
            </a:r>
          </a:p>
          <a:p>
            <a:r>
              <a:rPr lang="en-US" sz="1600" dirty="0">
                <a:hlinkClick r:id="rId2"/>
              </a:rPr>
              <a:t>https://hackettpublishing.com/zen-sourcebook</a:t>
            </a:r>
            <a:r>
              <a:rPr lang="en-US" sz="2000" dirty="0"/>
              <a:t>]</a:t>
            </a:r>
          </a:p>
          <a:p>
            <a:endParaRPr lang="en-US" dirty="0"/>
          </a:p>
        </p:txBody>
      </p:sp>
      <p:sp>
        <p:nvSpPr>
          <p:cNvPr id="6" name="TextBox 5">
            <a:extLst>
              <a:ext uri="{FF2B5EF4-FFF2-40B4-BE49-F238E27FC236}">
                <a16:creationId xmlns:a16="http://schemas.microsoft.com/office/drawing/2014/main" id="{6F963A2B-76A8-E59C-61CC-5564E61CDDA4}"/>
              </a:ext>
            </a:extLst>
          </p:cNvPr>
          <p:cNvSpPr txBox="1"/>
          <p:nvPr/>
        </p:nvSpPr>
        <p:spPr>
          <a:xfrm>
            <a:off x="383240" y="1502528"/>
            <a:ext cx="5795682" cy="4770537"/>
          </a:xfrm>
          <a:prstGeom prst="rect">
            <a:avLst/>
          </a:prstGeom>
          <a:noFill/>
        </p:spPr>
        <p:txBody>
          <a:bodyPr wrap="square" rtlCol="0">
            <a:spAutoFit/>
          </a:bodyPr>
          <a:lstStyle/>
          <a:p>
            <a:r>
              <a:rPr lang="en-US" sz="2400" dirty="0"/>
              <a:t>Prior to the Platform Sutra we have no instance in which a work which was merely the record of the career and sermons of a certain Master is given the name Sutra. Strictly speaking, of course, it is not one. Thus Ch'i-sung took pains to justify its classification as such: "Ta-</a:t>
            </a:r>
            <a:r>
              <a:rPr lang="en-US" sz="2400" dirty="0" err="1"/>
              <a:t>chien</a:t>
            </a:r>
            <a:r>
              <a:rPr lang="en-US" sz="2400" dirty="0"/>
              <a:t> </a:t>
            </a:r>
            <a:r>
              <a:rPr lang="en-US" sz="2400" dirty="0" err="1"/>
              <a:t>chih-jen</a:t>
            </a:r>
            <a:r>
              <a:rPr lang="en-US" sz="2400" dirty="0"/>
              <a:t> [Hui-</a:t>
            </a:r>
            <a:r>
              <a:rPr lang="en-US" sz="2400" dirty="0" err="1"/>
              <a:t>neng</a:t>
            </a:r>
            <a:r>
              <a:rPr lang="en-US" sz="2400" dirty="0"/>
              <a:t>]," he writes, "was a Bodhisattva monk, and his preaching of the Platform Sutra is basically no different from the Buddha's preaching of the sutras" </a:t>
            </a:r>
          </a:p>
          <a:p>
            <a:r>
              <a:rPr lang="en-US" sz="2000" dirty="0"/>
              <a:t>[Philip B. </a:t>
            </a:r>
            <a:r>
              <a:rPr lang="en-US" sz="2000" dirty="0" err="1"/>
              <a:t>Yampolsky</a:t>
            </a:r>
            <a:r>
              <a:rPr lang="en-US" sz="2000" dirty="0"/>
              <a:t> translation, p. 125</a:t>
            </a:r>
          </a:p>
          <a:p>
            <a:r>
              <a:rPr lang="en-US" sz="2000" dirty="0"/>
              <a:t>Columbia University Press 1967]</a:t>
            </a:r>
          </a:p>
        </p:txBody>
      </p:sp>
      <p:sp>
        <p:nvSpPr>
          <p:cNvPr id="9" name="TextBox 8">
            <a:extLst>
              <a:ext uri="{FF2B5EF4-FFF2-40B4-BE49-F238E27FC236}">
                <a16:creationId xmlns:a16="http://schemas.microsoft.com/office/drawing/2014/main" id="{B987AD5A-45B3-5224-C19E-6E7460C19076}"/>
              </a:ext>
            </a:extLst>
          </p:cNvPr>
          <p:cNvSpPr txBox="1"/>
          <p:nvPr/>
        </p:nvSpPr>
        <p:spPr>
          <a:xfrm>
            <a:off x="121024" y="136525"/>
            <a:ext cx="1196788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0" name="TextBox 9">
            <a:extLst>
              <a:ext uri="{FF2B5EF4-FFF2-40B4-BE49-F238E27FC236}">
                <a16:creationId xmlns:a16="http://schemas.microsoft.com/office/drawing/2014/main" id="{F047746D-CEC4-CBB3-9552-D68689D64F6A}"/>
              </a:ext>
            </a:extLst>
          </p:cNvPr>
          <p:cNvSpPr txBox="1"/>
          <p:nvPr/>
        </p:nvSpPr>
        <p:spPr>
          <a:xfrm>
            <a:off x="1033183" y="655071"/>
            <a:ext cx="6010834" cy="584775"/>
          </a:xfrm>
          <a:prstGeom prst="rect">
            <a:avLst/>
          </a:prstGeom>
          <a:noFill/>
        </p:spPr>
        <p:txBody>
          <a:bodyPr wrap="square" rtlCol="0">
            <a:spAutoFit/>
          </a:bodyPr>
          <a:lstStyle/>
          <a:p>
            <a:r>
              <a:rPr lang="en-US" sz="3200" b="1" dirty="0"/>
              <a:t>Yet more on the Platform "Sutra"</a:t>
            </a:r>
          </a:p>
        </p:txBody>
      </p:sp>
      <p:sp>
        <p:nvSpPr>
          <p:cNvPr id="11" name="Rectangle 10">
            <a:extLst>
              <a:ext uri="{FF2B5EF4-FFF2-40B4-BE49-F238E27FC236}">
                <a16:creationId xmlns:a16="http://schemas.microsoft.com/office/drawing/2014/main" id="{2BECBC6D-DCCF-DE07-A0B6-39E623C655E4}"/>
              </a:ext>
            </a:extLst>
          </p:cNvPr>
          <p:cNvSpPr/>
          <p:nvPr/>
        </p:nvSpPr>
        <p:spPr>
          <a:xfrm>
            <a:off x="1033183" y="655071"/>
            <a:ext cx="5797923" cy="52750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BBD5C1-1A58-D3BC-CF7E-C6FF52122C88}"/>
              </a:ext>
            </a:extLst>
          </p:cNvPr>
          <p:cNvSpPr/>
          <p:nvPr/>
        </p:nvSpPr>
        <p:spPr>
          <a:xfrm>
            <a:off x="383240" y="1502528"/>
            <a:ext cx="5795682" cy="48538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99B759-2AAA-EB3D-D870-DD87F9C11FC3}"/>
              </a:ext>
            </a:extLst>
          </p:cNvPr>
          <p:cNvSpPr/>
          <p:nvPr/>
        </p:nvSpPr>
        <p:spPr>
          <a:xfrm>
            <a:off x="7196420" y="669428"/>
            <a:ext cx="4731121" cy="560363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40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7F71B0-8F94-D90D-217B-210D4551F095}"/>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52DD89D8-4BA1-0DBF-37C5-80B2557E59AD}"/>
              </a:ext>
            </a:extLst>
          </p:cNvPr>
          <p:cNvSpPr>
            <a:spLocks noGrp="1"/>
          </p:cNvSpPr>
          <p:nvPr>
            <p:ph type="sldNum" sz="quarter" idx="12"/>
          </p:nvPr>
        </p:nvSpPr>
        <p:spPr/>
        <p:txBody>
          <a:bodyPr/>
          <a:lstStyle/>
          <a:p>
            <a:fld id="{65CA47A1-96AA-4C6E-B508-FC59FB6F21EB}" type="slidenum">
              <a:rPr lang="en-US" smtClean="0"/>
              <a:t>4</a:t>
            </a:fld>
            <a:endParaRPr lang="en-US"/>
          </a:p>
        </p:txBody>
      </p:sp>
      <p:sp>
        <p:nvSpPr>
          <p:cNvPr id="5" name="TextBox 4">
            <a:extLst>
              <a:ext uri="{FF2B5EF4-FFF2-40B4-BE49-F238E27FC236}">
                <a16:creationId xmlns:a16="http://schemas.microsoft.com/office/drawing/2014/main" id="{AD129F81-BDBA-9FC2-4185-85CA0CF1A2E5}"/>
              </a:ext>
            </a:extLst>
          </p:cNvPr>
          <p:cNvSpPr txBox="1"/>
          <p:nvPr/>
        </p:nvSpPr>
        <p:spPr>
          <a:xfrm>
            <a:off x="268941" y="847165"/>
            <a:ext cx="8444753" cy="5570756"/>
          </a:xfrm>
          <a:prstGeom prst="rect">
            <a:avLst/>
          </a:prstGeom>
          <a:noFill/>
        </p:spPr>
        <p:txBody>
          <a:bodyPr wrap="square">
            <a:spAutoFit/>
          </a:bodyPr>
          <a:lstStyle/>
          <a:p>
            <a:r>
              <a:rPr lang="en-US" sz="2000" dirty="0"/>
              <a:t>"The text that is translated here, of course, is the mature version of the text, a composite of Yuan dynasty editions. It is substantially longer than the Dunhuang version; at one point its editor admits freely to adding dialogues and clarifications not in any of the texts he worked from. In addition to these accretions, this version of the Platform Sutra is notable for its elaborate set of opening and closing flourishes—an encomium by the famous </a:t>
            </a:r>
            <a:r>
              <a:rPr lang="en-US" sz="2000" dirty="0" err="1"/>
              <a:t>Qisong</a:t>
            </a:r>
            <a:r>
              <a:rPr lang="en-US" sz="2000" dirty="0"/>
              <a:t> (1007–1072) and epitaphs by the Tang literati-officials Liu </a:t>
            </a:r>
            <a:r>
              <a:rPr lang="en-US" sz="2000" dirty="0" err="1"/>
              <a:t>Zongyuan</a:t>
            </a:r>
            <a:r>
              <a:rPr lang="en-US" sz="2000" dirty="0"/>
              <a:t> and Liu </a:t>
            </a:r>
            <a:r>
              <a:rPr lang="en-US" sz="2000" dirty="0" err="1"/>
              <a:t>Yuxi</a:t>
            </a:r>
            <a:r>
              <a:rPr lang="en-US" sz="2000" dirty="0"/>
              <a:t> being the most significant. It is interesting to note the extent to which these figures accept the image of </a:t>
            </a:r>
            <a:r>
              <a:rPr lang="en-US" sz="2000" dirty="0" err="1"/>
              <a:t>Huineng</a:t>
            </a:r>
            <a:r>
              <a:rPr lang="en-US" sz="2000" dirty="0"/>
              <a:t> presented in the text as a historical certainty, as well as the efforts they take to justify the </a:t>
            </a:r>
            <a:r>
              <a:rPr lang="en-US" sz="2000" dirty="0" err="1"/>
              <a:t>nontransmission</a:t>
            </a:r>
            <a:r>
              <a:rPr lang="en-US" sz="2000" dirty="0"/>
              <a:t> of the robe and bowl to </a:t>
            </a:r>
            <a:r>
              <a:rPr lang="en-US" sz="2000" dirty="0" err="1"/>
              <a:t>Huineng’s</a:t>
            </a:r>
            <a:r>
              <a:rPr lang="en-US" sz="2000" dirty="0"/>
              <a:t> successors. Even more ironic, perhaps, are the efforts by </a:t>
            </a:r>
            <a:r>
              <a:rPr lang="en-US" sz="2000" dirty="0" err="1"/>
              <a:t>Qisong</a:t>
            </a:r>
            <a:r>
              <a:rPr lang="en-US" sz="2000" dirty="0"/>
              <a:t> and the editor </a:t>
            </a:r>
            <a:r>
              <a:rPr lang="en-US" sz="2000" dirty="0" err="1"/>
              <a:t>Zongbao</a:t>
            </a:r>
            <a:r>
              <a:rPr lang="en-US" sz="2000" dirty="0"/>
              <a:t> to qualify the Platform Sutra as equivalent to scriptures spoken by the Buddha, but at the same time to suggest that it is somehow other than the 'words' to which the First Patriarch, Bodhidharma, said we must not cling."</a:t>
            </a:r>
          </a:p>
          <a:p>
            <a:endParaRPr lang="en-US" sz="1000" dirty="0"/>
          </a:p>
          <a:p>
            <a:r>
              <a:rPr lang="en-US" dirty="0"/>
              <a:t>[John R. McRae, from his Introduction, p. xvi]</a:t>
            </a:r>
          </a:p>
          <a:p>
            <a:endParaRPr lang="en-US" dirty="0"/>
          </a:p>
        </p:txBody>
      </p:sp>
      <p:pic>
        <p:nvPicPr>
          <p:cNvPr id="7" name="Picture 6">
            <a:extLst>
              <a:ext uri="{FF2B5EF4-FFF2-40B4-BE49-F238E27FC236}">
                <a16:creationId xmlns:a16="http://schemas.microsoft.com/office/drawing/2014/main" id="{0A6F1D69-57BC-0999-BE4F-CDFD2BB06644}"/>
              </a:ext>
            </a:extLst>
          </p:cNvPr>
          <p:cNvPicPr>
            <a:picLocks noChangeAspect="1"/>
          </p:cNvPicPr>
          <p:nvPr/>
        </p:nvPicPr>
        <p:blipFill>
          <a:blip r:embed="rId2"/>
          <a:stretch>
            <a:fillRect/>
          </a:stretch>
        </p:blipFill>
        <p:spPr>
          <a:xfrm>
            <a:off x="9073725" y="847165"/>
            <a:ext cx="2511637" cy="3805281"/>
          </a:xfrm>
          <a:prstGeom prst="rect">
            <a:avLst/>
          </a:prstGeom>
        </p:spPr>
      </p:pic>
      <p:sp>
        <p:nvSpPr>
          <p:cNvPr id="8" name="TextBox 7">
            <a:extLst>
              <a:ext uri="{FF2B5EF4-FFF2-40B4-BE49-F238E27FC236}">
                <a16:creationId xmlns:a16="http://schemas.microsoft.com/office/drawing/2014/main" id="{37A8E7AB-02D1-1D57-4C57-AC210E826E1C}"/>
              </a:ext>
            </a:extLst>
          </p:cNvPr>
          <p:cNvSpPr txBox="1"/>
          <p:nvPr/>
        </p:nvSpPr>
        <p:spPr>
          <a:xfrm>
            <a:off x="9073725" y="4760259"/>
            <a:ext cx="2511637" cy="1815882"/>
          </a:xfrm>
          <a:prstGeom prst="rect">
            <a:avLst/>
          </a:prstGeom>
          <a:noFill/>
        </p:spPr>
        <p:txBody>
          <a:bodyPr wrap="square" rtlCol="0">
            <a:spAutoFit/>
          </a:bodyPr>
          <a:lstStyle/>
          <a:p>
            <a:pPr algn="ctr"/>
            <a:r>
              <a:rPr lang="en-US" sz="2000" b="1" i="1" dirty="0"/>
              <a:t>The Platform Sutra of the Sixth Patriarch</a:t>
            </a:r>
          </a:p>
          <a:p>
            <a:pPr algn="ctr"/>
            <a:r>
              <a:rPr lang="en-US" dirty="0"/>
              <a:t>Translated by John R. </a:t>
            </a:r>
            <a:r>
              <a:rPr lang="en-US" dirty="0" err="1"/>
              <a:t>Mcrae</a:t>
            </a:r>
            <a:r>
              <a:rPr lang="en-US" dirty="0"/>
              <a:t>, BDK America, Inc.  2000</a:t>
            </a:r>
          </a:p>
          <a:p>
            <a:endParaRPr lang="en-US" dirty="0"/>
          </a:p>
        </p:txBody>
      </p:sp>
      <p:sp>
        <p:nvSpPr>
          <p:cNvPr id="10" name="TextBox 9">
            <a:extLst>
              <a:ext uri="{FF2B5EF4-FFF2-40B4-BE49-F238E27FC236}">
                <a16:creationId xmlns:a16="http://schemas.microsoft.com/office/drawing/2014/main" id="{E1D01285-2F96-CB2B-7429-18261B3B7FA7}"/>
              </a:ext>
            </a:extLst>
          </p:cNvPr>
          <p:cNvSpPr txBox="1"/>
          <p:nvPr/>
        </p:nvSpPr>
        <p:spPr>
          <a:xfrm>
            <a:off x="268941" y="57748"/>
            <a:ext cx="1177962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1" name="TextBox 10">
            <a:extLst>
              <a:ext uri="{FF2B5EF4-FFF2-40B4-BE49-F238E27FC236}">
                <a16:creationId xmlns:a16="http://schemas.microsoft.com/office/drawing/2014/main" id="{6EB95F16-0D3C-8E9D-88C5-216D1C186BC9}"/>
              </a:ext>
            </a:extLst>
          </p:cNvPr>
          <p:cNvSpPr txBox="1"/>
          <p:nvPr/>
        </p:nvSpPr>
        <p:spPr>
          <a:xfrm>
            <a:off x="2407023" y="170230"/>
            <a:ext cx="5244353" cy="646331"/>
          </a:xfrm>
          <a:prstGeom prst="rect">
            <a:avLst/>
          </a:prstGeom>
          <a:noFill/>
        </p:spPr>
        <p:txBody>
          <a:bodyPr wrap="square" rtlCol="0">
            <a:spAutoFit/>
          </a:bodyPr>
          <a:lstStyle/>
          <a:p>
            <a:r>
              <a:rPr lang="en-US" sz="3600" b="1" dirty="0"/>
              <a:t>just one more ……</a:t>
            </a:r>
          </a:p>
        </p:txBody>
      </p:sp>
    </p:spTree>
    <p:extLst>
      <p:ext uri="{BB962C8B-B14F-4D97-AF65-F5344CB8AC3E}">
        <p14:creationId xmlns:p14="http://schemas.microsoft.com/office/powerpoint/2010/main" val="340221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84A6B1-D060-4995-99F6-62D560CDDF2C}"/>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B6178839-9743-4826-7B4D-085BE2FBF46A}"/>
              </a:ext>
            </a:extLst>
          </p:cNvPr>
          <p:cNvSpPr>
            <a:spLocks noGrp="1"/>
          </p:cNvSpPr>
          <p:nvPr>
            <p:ph type="sldNum" sz="quarter" idx="12"/>
          </p:nvPr>
        </p:nvSpPr>
        <p:spPr/>
        <p:txBody>
          <a:bodyPr/>
          <a:lstStyle/>
          <a:p>
            <a:fld id="{65CA47A1-96AA-4C6E-B508-FC59FB6F21EB}" type="slidenum">
              <a:rPr lang="en-US" smtClean="0"/>
              <a:t>5</a:t>
            </a:fld>
            <a:endParaRPr lang="en-US"/>
          </a:p>
        </p:txBody>
      </p:sp>
      <p:sp>
        <p:nvSpPr>
          <p:cNvPr id="5" name="TextBox 4">
            <a:extLst>
              <a:ext uri="{FF2B5EF4-FFF2-40B4-BE49-F238E27FC236}">
                <a16:creationId xmlns:a16="http://schemas.microsoft.com/office/drawing/2014/main" id="{278BD9EB-035B-6D09-608E-6F3E4AF0F3C9}"/>
              </a:ext>
            </a:extLst>
          </p:cNvPr>
          <p:cNvSpPr txBox="1"/>
          <p:nvPr/>
        </p:nvSpPr>
        <p:spPr>
          <a:xfrm>
            <a:off x="386941" y="669427"/>
            <a:ext cx="8715962" cy="5786199"/>
          </a:xfrm>
          <a:prstGeom prst="rect">
            <a:avLst/>
          </a:prstGeom>
          <a:noFill/>
        </p:spPr>
        <p:txBody>
          <a:bodyPr wrap="square">
            <a:spAutoFit/>
          </a:bodyPr>
          <a:lstStyle/>
          <a:p>
            <a:r>
              <a:rPr lang="en-US" sz="4000" b="1" dirty="0">
                <a:solidFill>
                  <a:srgbClr val="333333"/>
                </a:solidFill>
                <a:latin typeface="Quattrocento Sans" panose="020B0502050000020003" pitchFamily="34" charset="0"/>
              </a:rPr>
              <a:t>The Tibetan version of the Heart Sutra</a:t>
            </a:r>
          </a:p>
          <a:p>
            <a:pPr algn="l"/>
            <a:endParaRPr lang="en-US" sz="1000" b="0" i="0" dirty="0">
              <a:solidFill>
                <a:srgbClr val="333333"/>
              </a:solidFill>
              <a:effectLst/>
              <a:latin typeface="Quattrocento Sans" panose="020B0502050000020003" pitchFamily="34" charset="0"/>
            </a:endParaRPr>
          </a:p>
          <a:p>
            <a:pPr algn="l"/>
            <a:r>
              <a:rPr lang="en-US" sz="2400" b="0" i="0" dirty="0">
                <a:solidFill>
                  <a:srgbClr val="333333"/>
                </a:solidFill>
                <a:effectLst/>
                <a:latin typeface="Quattrocento Sans" panose="020B0502050000020003" pitchFamily="34" charset="0"/>
              </a:rPr>
              <a:t>"Thus did I hear at one time. The Bhagavan was dwelling on Mass of Vultures Mountain in </a:t>
            </a:r>
            <a:r>
              <a:rPr lang="en-US" sz="2400" b="0" i="0" dirty="0" err="1">
                <a:solidFill>
                  <a:srgbClr val="333333"/>
                </a:solidFill>
                <a:effectLst/>
                <a:latin typeface="Quattrocento Sans" panose="020B0502050000020003" pitchFamily="34" charset="0"/>
              </a:rPr>
              <a:t>Rajagriha</a:t>
            </a:r>
            <a:r>
              <a:rPr lang="en-US" sz="2400" b="0" i="0" dirty="0">
                <a:solidFill>
                  <a:srgbClr val="333333"/>
                </a:solidFill>
                <a:effectLst/>
                <a:latin typeface="Quattrocento Sans" panose="020B0502050000020003" pitchFamily="34" charset="0"/>
              </a:rPr>
              <a:t> together with a great community of monks and a great community of bodhisattvas. At that time, the Bhagavan was absorbed in the concentration on the categories of phenomena called "Profound Perception."</a:t>
            </a:r>
          </a:p>
          <a:p>
            <a:pPr algn="l"/>
            <a:r>
              <a:rPr lang="en-US" sz="2400" b="0" i="0" dirty="0">
                <a:solidFill>
                  <a:srgbClr val="333333"/>
                </a:solidFill>
                <a:effectLst/>
                <a:latin typeface="Quattrocento Sans" panose="020B0502050000020003" pitchFamily="34" charset="0"/>
              </a:rPr>
              <a:t>Also, at that time, the bodhisattva </a:t>
            </a:r>
            <a:r>
              <a:rPr lang="en-US" sz="2400" b="0" i="0" dirty="0" err="1">
                <a:solidFill>
                  <a:srgbClr val="333333"/>
                </a:solidFill>
                <a:effectLst/>
                <a:latin typeface="Quattrocento Sans" panose="020B0502050000020003" pitchFamily="34" charset="0"/>
              </a:rPr>
              <a:t>mahasattva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arya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Avalokiteshvara</a:t>
            </a:r>
            <a:r>
              <a:rPr lang="en-US" sz="2400" b="0" i="0" dirty="0">
                <a:solidFill>
                  <a:srgbClr val="333333"/>
                </a:solidFill>
                <a:effectLst/>
                <a:latin typeface="Quattrocento Sans" panose="020B0502050000020003" pitchFamily="34" charset="0"/>
              </a:rPr>
              <a:t> looked upon the very practice of the profound perfection of wisdom and beheld those five aggregates also as empty of inherent nature.</a:t>
            </a:r>
          </a:p>
          <a:p>
            <a:pPr algn="l"/>
            <a:endParaRPr lang="en-US" sz="800" b="0" i="0" dirty="0">
              <a:solidFill>
                <a:srgbClr val="333333"/>
              </a:solidFill>
              <a:effectLst/>
              <a:latin typeface="Quattrocento Sans" panose="020B0502050000020003" pitchFamily="34" charset="0"/>
            </a:endParaRPr>
          </a:p>
          <a:p>
            <a:pPr algn="l"/>
            <a:r>
              <a:rPr lang="en-US" sz="2400" b="0" i="0" dirty="0">
                <a:solidFill>
                  <a:srgbClr val="333333"/>
                </a:solidFill>
                <a:effectLst/>
                <a:latin typeface="Quattrocento Sans" panose="020B0502050000020003" pitchFamily="34" charset="0"/>
              </a:rPr>
              <a:t>"Then, through the power of Buddha, the venerable Shariputra said this to the bodhisattva </a:t>
            </a:r>
            <a:r>
              <a:rPr lang="en-US" sz="2400" b="0" i="0" dirty="0" err="1">
                <a:solidFill>
                  <a:srgbClr val="333333"/>
                </a:solidFill>
                <a:effectLst/>
                <a:latin typeface="Quattrocento Sans" panose="020B0502050000020003" pitchFamily="34" charset="0"/>
              </a:rPr>
              <a:t>mahasattva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arya</a:t>
            </a:r>
            <a:r>
              <a:rPr lang="en-US" sz="2400" b="0" i="0" dirty="0">
                <a:solidFill>
                  <a:srgbClr val="333333"/>
                </a:solidFill>
                <a:effectLst/>
                <a:latin typeface="Quattrocento Sans" panose="020B0502050000020003" pitchFamily="34" charset="0"/>
              </a:rPr>
              <a:t> </a:t>
            </a:r>
            <a:r>
              <a:rPr lang="en-US" sz="2400" b="0" i="0" dirty="0" err="1">
                <a:solidFill>
                  <a:srgbClr val="333333"/>
                </a:solidFill>
                <a:effectLst/>
                <a:latin typeface="Quattrocento Sans" panose="020B0502050000020003" pitchFamily="34" charset="0"/>
              </a:rPr>
              <a:t>Avalokiteshvara</a:t>
            </a:r>
            <a:r>
              <a:rPr lang="en-US" sz="2400" b="0" i="0" dirty="0">
                <a:solidFill>
                  <a:srgbClr val="333333"/>
                </a:solidFill>
                <a:effectLst/>
                <a:latin typeface="Quattrocento Sans" panose="020B0502050000020003" pitchFamily="34" charset="0"/>
              </a:rPr>
              <a:t>: "How should any son of the lineage train who wishes to practice the activity of the profound perfection of wisdom?"</a:t>
            </a:r>
          </a:p>
        </p:txBody>
      </p:sp>
      <p:sp>
        <p:nvSpPr>
          <p:cNvPr id="7" name="TextBox 6">
            <a:extLst>
              <a:ext uri="{FF2B5EF4-FFF2-40B4-BE49-F238E27FC236}">
                <a16:creationId xmlns:a16="http://schemas.microsoft.com/office/drawing/2014/main" id="{024D3288-C421-D101-D43B-2F8EF860EFA9}"/>
              </a:ext>
            </a:extLst>
          </p:cNvPr>
          <p:cNvSpPr txBox="1"/>
          <p:nvPr/>
        </p:nvSpPr>
        <p:spPr>
          <a:xfrm>
            <a:off x="215757" y="136525"/>
            <a:ext cx="1172281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9" name="Picture 8">
            <a:extLst>
              <a:ext uri="{FF2B5EF4-FFF2-40B4-BE49-F238E27FC236}">
                <a16:creationId xmlns:a16="http://schemas.microsoft.com/office/drawing/2014/main" id="{119BA746-72C1-A8AF-604A-0999A8ECB66B}"/>
              </a:ext>
            </a:extLst>
          </p:cNvPr>
          <p:cNvPicPr>
            <a:picLocks noChangeAspect="1"/>
          </p:cNvPicPr>
          <p:nvPr/>
        </p:nvPicPr>
        <p:blipFill>
          <a:blip r:embed="rId2"/>
          <a:stretch>
            <a:fillRect/>
          </a:stretch>
        </p:blipFill>
        <p:spPr>
          <a:xfrm>
            <a:off x="9434901" y="1013509"/>
            <a:ext cx="1918899" cy="4306140"/>
          </a:xfrm>
          <a:prstGeom prst="rect">
            <a:avLst/>
          </a:prstGeom>
        </p:spPr>
      </p:pic>
      <p:sp>
        <p:nvSpPr>
          <p:cNvPr id="10" name="TextBox 9">
            <a:extLst>
              <a:ext uri="{FF2B5EF4-FFF2-40B4-BE49-F238E27FC236}">
                <a16:creationId xmlns:a16="http://schemas.microsoft.com/office/drawing/2014/main" id="{8D29BC49-02E6-03B2-D2A4-E8B937207CCD}"/>
              </a:ext>
            </a:extLst>
          </p:cNvPr>
          <p:cNvSpPr txBox="1"/>
          <p:nvPr/>
        </p:nvSpPr>
        <p:spPr>
          <a:xfrm>
            <a:off x="9274087" y="5319650"/>
            <a:ext cx="2276937" cy="954108"/>
          </a:xfrm>
          <a:prstGeom prst="rect">
            <a:avLst/>
          </a:prstGeom>
          <a:noFill/>
        </p:spPr>
        <p:txBody>
          <a:bodyPr wrap="square" rtlCol="0">
            <a:spAutoFit/>
          </a:bodyPr>
          <a:lstStyle/>
          <a:p>
            <a:pPr algn="ctr"/>
            <a:r>
              <a:rPr lang="en-US" sz="1200" dirty="0" err="1"/>
              <a:t>Padmasambhava</a:t>
            </a:r>
            <a:r>
              <a:rPr lang="en-US" sz="1200" dirty="0"/>
              <a:t>, statue in the </a:t>
            </a:r>
            <a:r>
              <a:rPr lang="en-US" sz="1200" dirty="0" err="1"/>
              <a:t>Hemis</a:t>
            </a:r>
            <a:r>
              <a:rPr lang="en-US" sz="1200" dirty="0"/>
              <a:t> Monastery, Ladakh union territory, India.</a:t>
            </a:r>
          </a:p>
          <a:p>
            <a:pPr algn="ctr"/>
            <a:r>
              <a:rPr lang="en-US" sz="1000" dirty="0">
                <a:hlinkClick r:id="rId3"/>
              </a:rPr>
              <a:t>https://www.britannica.com/biography/Padmasambhava</a:t>
            </a:r>
            <a:endParaRPr lang="en-US" sz="1000" dirty="0"/>
          </a:p>
        </p:txBody>
      </p:sp>
    </p:spTree>
    <p:extLst>
      <p:ext uri="{BB962C8B-B14F-4D97-AF65-F5344CB8AC3E}">
        <p14:creationId xmlns:p14="http://schemas.microsoft.com/office/powerpoint/2010/main" val="351649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6E33CF-496D-2C4B-2D36-B5F17AF840DA}"/>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39F92A93-1BCB-DEDD-33F9-33E434B39E2B}"/>
              </a:ext>
            </a:extLst>
          </p:cNvPr>
          <p:cNvSpPr>
            <a:spLocks noGrp="1"/>
          </p:cNvSpPr>
          <p:nvPr>
            <p:ph type="sldNum" sz="quarter" idx="12"/>
          </p:nvPr>
        </p:nvSpPr>
        <p:spPr/>
        <p:txBody>
          <a:bodyPr/>
          <a:lstStyle/>
          <a:p>
            <a:fld id="{65CA47A1-96AA-4C6E-B508-FC59FB6F21EB}" type="slidenum">
              <a:rPr lang="en-US" smtClean="0"/>
              <a:t>6</a:t>
            </a:fld>
            <a:endParaRPr lang="en-US"/>
          </a:p>
        </p:txBody>
      </p:sp>
      <p:sp>
        <p:nvSpPr>
          <p:cNvPr id="5" name="TextBox 4">
            <a:extLst>
              <a:ext uri="{FF2B5EF4-FFF2-40B4-BE49-F238E27FC236}">
                <a16:creationId xmlns:a16="http://schemas.microsoft.com/office/drawing/2014/main" id="{CDD2F7F2-1D15-4E71-D004-7109D7E39588}"/>
              </a:ext>
            </a:extLst>
          </p:cNvPr>
          <p:cNvSpPr txBox="1"/>
          <p:nvPr/>
        </p:nvSpPr>
        <p:spPr>
          <a:xfrm>
            <a:off x="356172" y="1069215"/>
            <a:ext cx="7797228" cy="5478423"/>
          </a:xfrm>
          <a:prstGeom prst="rect">
            <a:avLst/>
          </a:prstGeom>
          <a:noFill/>
        </p:spPr>
        <p:txBody>
          <a:bodyPr wrap="square">
            <a:spAutoFit/>
          </a:bodyPr>
          <a:lstStyle/>
          <a:p>
            <a:r>
              <a:rPr lang="en-US" dirty="0"/>
              <a:t>"It was around 1989, and I was teaching about the </a:t>
            </a:r>
            <a:r>
              <a:rPr lang="en-US" dirty="0" err="1"/>
              <a:t>Prajñāpāramitā</a:t>
            </a:r>
            <a:r>
              <a:rPr lang="en-US" dirty="0"/>
              <a:t> Sutras for the first time to students at the University of Hawaii. The paper that I wrote on the Heart Sutra came about completely by accident. Specifically, it was triggered by what happened when I was teaching my students about the Large Sutra and the Heart Sutra in the </a:t>
            </a:r>
            <a:r>
              <a:rPr lang="en-US" dirty="0" err="1"/>
              <a:t>Prajñāpāramitā</a:t>
            </a:r>
            <a:r>
              <a:rPr lang="en-US" dirty="0"/>
              <a:t> texts. One night, I was studying both the Sanskrit and Chinese versions of the Large Sutra [the </a:t>
            </a:r>
            <a:r>
              <a:rPr lang="en-US" dirty="0" err="1"/>
              <a:t>Pañcaviṃśatisāhasrikā</a:t>
            </a:r>
            <a:r>
              <a:rPr lang="en-US" dirty="0"/>
              <a:t> </a:t>
            </a:r>
            <a:r>
              <a:rPr lang="en-US" dirty="0" err="1"/>
              <a:t>Prajñāpāramitā</a:t>
            </a:r>
            <a:r>
              <a:rPr lang="en-US" dirty="0"/>
              <a:t>, or Perfection of Wisdom in Twenty-five Thousand Lines] and the Heart Sutra, and I noticed for the first time that the core section of the Heart Sutra was in both sutras, and that in the two Chinese texts the wording matched almost exactly. But in the Sanskrit versions of both sutras, though the content was the same, the wording was completely different. In other words, the Chinese texts aligned, but the Sanskrit texts did not…..</a:t>
            </a:r>
          </a:p>
          <a:p>
            <a:endParaRPr lang="en-US" sz="800" dirty="0"/>
          </a:p>
          <a:p>
            <a:r>
              <a:rPr lang="en-US" dirty="0"/>
              <a:t>"Because of this experience, when I looked carefully at the Chinese and Sanskrit texts I knew immediately that the Sanskrit version of the Heart Sutra was a back-translation [from Chinese]…. I had never planned to do work on the Heart Sutra at all. But I instantly knew what had happened. I was totally stunned! I had never imagined anything like this, and I certainly hadn’t gone looking for it."</a:t>
            </a:r>
          </a:p>
          <a:p>
            <a:endParaRPr lang="en-US" sz="800" dirty="0"/>
          </a:p>
          <a:p>
            <a:r>
              <a:rPr lang="en-US" sz="1600" dirty="0"/>
              <a:t>From an interview with Jan Nattier in Frederick </a:t>
            </a:r>
            <a:r>
              <a:rPr lang="en-US" sz="1600" dirty="0" err="1"/>
              <a:t>Schodt's</a:t>
            </a:r>
            <a:r>
              <a:rPr lang="en-US" sz="1600" dirty="0"/>
              <a:t> </a:t>
            </a:r>
            <a:r>
              <a:rPr lang="en-US" sz="1600" b="1" i="1" dirty="0"/>
              <a:t>My Heart Sutra </a:t>
            </a:r>
            <a:r>
              <a:rPr lang="en-US" sz="1600" dirty="0"/>
              <a:t>(pp. 102-103)</a:t>
            </a:r>
          </a:p>
        </p:txBody>
      </p:sp>
      <p:pic>
        <p:nvPicPr>
          <p:cNvPr id="7" name="Picture 6">
            <a:extLst>
              <a:ext uri="{FF2B5EF4-FFF2-40B4-BE49-F238E27FC236}">
                <a16:creationId xmlns:a16="http://schemas.microsoft.com/office/drawing/2014/main" id="{60F79BB3-CD0E-3A8C-A2D1-725799EA2C8C}"/>
              </a:ext>
            </a:extLst>
          </p:cNvPr>
          <p:cNvPicPr>
            <a:picLocks noChangeAspect="1"/>
          </p:cNvPicPr>
          <p:nvPr/>
        </p:nvPicPr>
        <p:blipFill>
          <a:blip r:embed="rId2"/>
          <a:stretch>
            <a:fillRect/>
          </a:stretch>
        </p:blipFill>
        <p:spPr>
          <a:xfrm>
            <a:off x="8610600" y="738210"/>
            <a:ext cx="3019425" cy="5162550"/>
          </a:xfrm>
          <a:prstGeom prst="rect">
            <a:avLst/>
          </a:prstGeom>
        </p:spPr>
      </p:pic>
      <p:sp>
        <p:nvSpPr>
          <p:cNvPr id="9" name="TextBox 8">
            <a:extLst>
              <a:ext uri="{FF2B5EF4-FFF2-40B4-BE49-F238E27FC236}">
                <a16:creationId xmlns:a16="http://schemas.microsoft.com/office/drawing/2014/main" id="{3BB2C34F-4658-F4ED-3B3A-0272321FB23C}"/>
              </a:ext>
            </a:extLst>
          </p:cNvPr>
          <p:cNvSpPr txBox="1"/>
          <p:nvPr/>
        </p:nvSpPr>
        <p:spPr>
          <a:xfrm>
            <a:off x="113015" y="136525"/>
            <a:ext cx="11722813"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10" name="TextBox 9">
            <a:extLst>
              <a:ext uri="{FF2B5EF4-FFF2-40B4-BE49-F238E27FC236}">
                <a16:creationId xmlns:a16="http://schemas.microsoft.com/office/drawing/2014/main" id="{7BBF88F7-D347-5D62-B00C-7E358AE4EC38}"/>
              </a:ext>
            </a:extLst>
          </p:cNvPr>
          <p:cNvSpPr txBox="1"/>
          <p:nvPr/>
        </p:nvSpPr>
        <p:spPr>
          <a:xfrm>
            <a:off x="1056527" y="450603"/>
            <a:ext cx="7325473" cy="532902"/>
          </a:xfrm>
          <a:prstGeom prst="rect">
            <a:avLst/>
          </a:prstGeom>
          <a:noFill/>
        </p:spPr>
        <p:txBody>
          <a:bodyPr wrap="square" rtlCol="0">
            <a:spAutoFit/>
          </a:bodyPr>
          <a:lstStyle/>
          <a:p>
            <a:r>
              <a:rPr lang="en-US" sz="2800" b="1" dirty="0"/>
              <a:t>Which came first: the Chinese or the Sanskrit??</a:t>
            </a:r>
          </a:p>
        </p:txBody>
      </p:sp>
    </p:spTree>
    <p:extLst>
      <p:ext uri="{BB962C8B-B14F-4D97-AF65-F5344CB8AC3E}">
        <p14:creationId xmlns:p14="http://schemas.microsoft.com/office/powerpoint/2010/main" val="40260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7FE7C1-CCF4-CD5F-C4DE-EDA0BFA7B708}"/>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F8E34AFB-A2F9-7B72-BCFF-479E8482E57D}"/>
              </a:ext>
            </a:extLst>
          </p:cNvPr>
          <p:cNvSpPr>
            <a:spLocks noGrp="1"/>
          </p:cNvSpPr>
          <p:nvPr>
            <p:ph type="sldNum" sz="quarter" idx="12"/>
          </p:nvPr>
        </p:nvSpPr>
        <p:spPr/>
        <p:txBody>
          <a:bodyPr/>
          <a:lstStyle/>
          <a:p>
            <a:fld id="{65CA47A1-96AA-4C6E-B508-FC59FB6F21EB}" type="slidenum">
              <a:rPr lang="en-US" smtClean="0"/>
              <a:t>7</a:t>
            </a:fld>
            <a:endParaRPr lang="en-US"/>
          </a:p>
        </p:txBody>
      </p:sp>
      <p:sp>
        <p:nvSpPr>
          <p:cNvPr id="5" name="TextBox 4">
            <a:extLst>
              <a:ext uri="{FF2B5EF4-FFF2-40B4-BE49-F238E27FC236}">
                <a16:creationId xmlns:a16="http://schemas.microsoft.com/office/drawing/2014/main" id="{511B9B78-FA1D-4E51-4FAB-BC164F3A3EA2}"/>
              </a:ext>
            </a:extLst>
          </p:cNvPr>
          <p:cNvSpPr txBox="1"/>
          <p:nvPr/>
        </p:nvSpPr>
        <p:spPr>
          <a:xfrm>
            <a:off x="390987" y="724039"/>
            <a:ext cx="7295225" cy="5940088"/>
          </a:xfrm>
          <a:prstGeom prst="rect">
            <a:avLst/>
          </a:prstGeom>
          <a:noFill/>
        </p:spPr>
        <p:txBody>
          <a:bodyPr wrap="square">
            <a:spAutoFit/>
          </a:bodyPr>
          <a:lstStyle/>
          <a:p>
            <a:r>
              <a:rPr lang="en-US" sz="2000" dirty="0"/>
              <a:t>"The shorter Heart Sutra consists of three sections: </a:t>
            </a:r>
            <a:r>
              <a:rPr lang="en-US" sz="2000" b="1" dirty="0"/>
              <a:t>(1) a brief introduction</a:t>
            </a:r>
            <a:r>
              <a:rPr lang="en-US" sz="2000" dirty="0"/>
              <a:t>, in which the perspective of the bodhisattva Avalokitesvara on the emptiness of the five skandhas (based on his practice of the Perfection of Wisdom) is introduced; </a:t>
            </a:r>
            <a:r>
              <a:rPr lang="en-US" sz="2000" b="1" dirty="0"/>
              <a:t>(2) a core</a:t>
            </a:r>
            <a:r>
              <a:rPr lang="en-US" sz="2000" dirty="0"/>
              <a:t>, in which Avalokitesvara (the implied speaker, though his name does not appear in this section) addresses a series of observations to the elder (</a:t>
            </a:r>
            <a:r>
              <a:rPr lang="en-US" sz="2000" dirty="0" err="1"/>
              <a:t>sthavira</a:t>
            </a:r>
            <a:r>
              <a:rPr lang="en-US" sz="2000" dirty="0"/>
              <a:t>) </a:t>
            </a:r>
            <a:r>
              <a:rPr lang="en-US" sz="2000" dirty="0" err="1"/>
              <a:t>Sariputra</a:t>
            </a:r>
            <a:r>
              <a:rPr lang="en-US" sz="2000" dirty="0"/>
              <a:t>, beginning with the well-known affirmation of the non-difference between form and emptiness and culminating in a series of negations countering virtually all the most basic categories of Buddhist analysis of the person, the nature of causality, and the path; and </a:t>
            </a:r>
            <a:r>
              <a:rPr lang="en-US" sz="2000" b="1" dirty="0"/>
              <a:t>(3) a conclusion</a:t>
            </a:r>
            <a:r>
              <a:rPr lang="en-US" sz="2000" dirty="0"/>
              <a:t>, in which the bodhisattva who relies on the Perfection of Wisdom is described, the Perfection of Wisdom is touted as the basis for the enlightenment of all buddhas, and the well known mantra (gate </a:t>
            </a:r>
            <a:r>
              <a:rPr lang="en-US" sz="2000" dirty="0" err="1"/>
              <a:t>gate</a:t>
            </a:r>
            <a:r>
              <a:rPr lang="en-US" sz="2000" dirty="0"/>
              <a:t> </a:t>
            </a:r>
            <a:r>
              <a:rPr lang="en-US" sz="2000" dirty="0" err="1"/>
              <a:t>paragate</a:t>
            </a:r>
            <a:r>
              <a:rPr lang="en-US" sz="2000" dirty="0"/>
              <a:t> </a:t>
            </a:r>
            <a:r>
              <a:rPr lang="en-US" sz="2000" dirty="0" err="1"/>
              <a:t>parasamgate</a:t>
            </a:r>
            <a:r>
              <a:rPr lang="en-US" sz="2000" dirty="0"/>
              <a:t> bodhi </a:t>
            </a:r>
            <a:r>
              <a:rPr lang="en-US" sz="2000" dirty="0" err="1"/>
              <a:t>svaha</a:t>
            </a:r>
            <a:r>
              <a:rPr lang="en-US" sz="2000" dirty="0"/>
              <a:t>) is recommended as a means to eliminating all suffering. The sutra concludes with the mantra itself, which in all non-Sanskrit versions of the text is maintained in its Indian form (that is, it is transliterated rather than translated)." </a:t>
            </a:r>
          </a:p>
          <a:p>
            <a:r>
              <a:rPr lang="en-US" sz="1400" dirty="0"/>
              <a:t>[Nattier, 1992, </a:t>
            </a:r>
            <a:r>
              <a:rPr lang="en-US" sz="1400" b="1" i="1" dirty="0"/>
              <a:t>The Heart Sutra: A Chinese Apocryphal Text?</a:t>
            </a:r>
            <a:r>
              <a:rPr lang="en-US" sz="1400" dirty="0"/>
              <a:t>]</a:t>
            </a:r>
          </a:p>
        </p:txBody>
      </p:sp>
      <p:sp>
        <p:nvSpPr>
          <p:cNvPr id="7" name="TextBox 6">
            <a:extLst>
              <a:ext uri="{FF2B5EF4-FFF2-40B4-BE49-F238E27FC236}">
                <a16:creationId xmlns:a16="http://schemas.microsoft.com/office/drawing/2014/main" id="{440257E5-6CDD-59B2-37AE-976E221E4BD1}"/>
              </a:ext>
            </a:extLst>
          </p:cNvPr>
          <p:cNvSpPr txBox="1"/>
          <p:nvPr/>
        </p:nvSpPr>
        <p:spPr>
          <a:xfrm>
            <a:off x="161365" y="136525"/>
            <a:ext cx="11914094"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11" name="Picture 10">
            <a:extLst>
              <a:ext uri="{FF2B5EF4-FFF2-40B4-BE49-F238E27FC236}">
                <a16:creationId xmlns:a16="http://schemas.microsoft.com/office/drawing/2014/main" id="{3709E2FC-736F-E708-8A85-763E7B867C12}"/>
              </a:ext>
            </a:extLst>
          </p:cNvPr>
          <p:cNvPicPr>
            <a:picLocks noChangeAspect="1"/>
          </p:cNvPicPr>
          <p:nvPr/>
        </p:nvPicPr>
        <p:blipFill>
          <a:blip r:embed="rId2"/>
          <a:stretch>
            <a:fillRect/>
          </a:stretch>
        </p:blipFill>
        <p:spPr>
          <a:xfrm>
            <a:off x="7967178" y="866348"/>
            <a:ext cx="3665351" cy="4775324"/>
          </a:xfrm>
          <a:prstGeom prst="rect">
            <a:avLst/>
          </a:prstGeom>
        </p:spPr>
      </p:pic>
      <p:sp>
        <p:nvSpPr>
          <p:cNvPr id="12" name="TextBox 11">
            <a:extLst>
              <a:ext uri="{FF2B5EF4-FFF2-40B4-BE49-F238E27FC236}">
                <a16:creationId xmlns:a16="http://schemas.microsoft.com/office/drawing/2014/main" id="{2D2244DC-361A-ADF5-573C-4F41789B7DB1}"/>
              </a:ext>
            </a:extLst>
          </p:cNvPr>
          <p:cNvSpPr txBox="1"/>
          <p:nvPr/>
        </p:nvSpPr>
        <p:spPr>
          <a:xfrm>
            <a:off x="7967178" y="5641671"/>
            <a:ext cx="3570398" cy="807913"/>
          </a:xfrm>
          <a:prstGeom prst="rect">
            <a:avLst/>
          </a:prstGeom>
          <a:noFill/>
        </p:spPr>
        <p:txBody>
          <a:bodyPr wrap="square" rtlCol="0">
            <a:spAutoFit/>
          </a:bodyPr>
          <a:lstStyle/>
          <a:p>
            <a:pPr algn="ctr"/>
            <a:r>
              <a:rPr lang="en-US" dirty="0"/>
              <a:t>Heart Sutra calligraphy attributed to </a:t>
            </a:r>
            <a:r>
              <a:rPr lang="en-US" dirty="0" err="1"/>
              <a:t>Kukai</a:t>
            </a:r>
            <a:r>
              <a:rPr lang="en-US" dirty="0"/>
              <a:t> (Kobo Daishi, 774-835)</a:t>
            </a:r>
          </a:p>
          <a:p>
            <a:pPr algn="ctr"/>
            <a:r>
              <a:rPr lang="en-US" sz="1050" dirty="0">
                <a:hlinkClick r:id="rId3"/>
              </a:rPr>
              <a:t>https://artmuseum.princeton.edu/collections/objects/84975</a:t>
            </a:r>
            <a:endParaRPr lang="en-US" sz="1050" dirty="0"/>
          </a:p>
        </p:txBody>
      </p:sp>
    </p:spTree>
    <p:extLst>
      <p:ext uri="{BB962C8B-B14F-4D97-AF65-F5344CB8AC3E}">
        <p14:creationId xmlns:p14="http://schemas.microsoft.com/office/powerpoint/2010/main" val="354831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3B5FB2-AADF-D556-F158-E68B3A569C98}"/>
              </a:ext>
            </a:extLst>
          </p:cNvPr>
          <p:cNvSpPr>
            <a:spLocks noGrp="1"/>
          </p:cNvSpPr>
          <p:nvPr>
            <p:ph type="ftr" sz="quarter" idx="11"/>
          </p:nvPr>
        </p:nvSpPr>
        <p:spPr/>
        <p:txBody>
          <a:bodyPr/>
          <a:lstStyle/>
          <a:p>
            <a:r>
              <a:rPr lang="en-US"/>
              <a:t>The Heart Sutra</a:t>
            </a:r>
          </a:p>
        </p:txBody>
      </p:sp>
      <p:sp>
        <p:nvSpPr>
          <p:cNvPr id="3" name="Slide Number Placeholder 2">
            <a:extLst>
              <a:ext uri="{FF2B5EF4-FFF2-40B4-BE49-F238E27FC236}">
                <a16:creationId xmlns:a16="http://schemas.microsoft.com/office/drawing/2014/main" id="{82A65FB4-6CEE-79D2-CBF8-70E70A352AFA}"/>
              </a:ext>
            </a:extLst>
          </p:cNvPr>
          <p:cNvSpPr>
            <a:spLocks noGrp="1"/>
          </p:cNvSpPr>
          <p:nvPr>
            <p:ph type="sldNum" sz="quarter" idx="12"/>
          </p:nvPr>
        </p:nvSpPr>
        <p:spPr/>
        <p:txBody>
          <a:bodyPr/>
          <a:lstStyle/>
          <a:p>
            <a:fld id="{65CA47A1-96AA-4C6E-B508-FC59FB6F21EB}" type="slidenum">
              <a:rPr lang="en-US" smtClean="0"/>
              <a:t>8</a:t>
            </a:fld>
            <a:endParaRPr lang="en-US"/>
          </a:p>
        </p:txBody>
      </p:sp>
      <p:sp>
        <p:nvSpPr>
          <p:cNvPr id="7" name="TextBox 6">
            <a:extLst>
              <a:ext uri="{FF2B5EF4-FFF2-40B4-BE49-F238E27FC236}">
                <a16:creationId xmlns:a16="http://schemas.microsoft.com/office/drawing/2014/main" id="{600AA84E-62B4-449F-C284-D59F529D7E09}"/>
              </a:ext>
            </a:extLst>
          </p:cNvPr>
          <p:cNvSpPr txBox="1"/>
          <p:nvPr/>
        </p:nvSpPr>
        <p:spPr>
          <a:xfrm>
            <a:off x="857251" y="1192581"/>
            <a:ext cx="6659656" cy="5016758"/>
          </a:xfrm>
          <a:prstGeom prst="rect">
            <a:avLst/>
          </a:prstGeom>
          <a:noFill/>
        </p:spPr>
        <p:txBody>
          <a:bodyPr wrap="square">
            <a:spAutoFit/>
          </a:bodyPr>
          <a:lstStyle/>
          <a:p>
            <a:r>
              <a:rPr lang="en-US" sz="2000" dirty="0"/>
              <a:t>"The Heart Sutra is arguably the fundamental text of East Asian Buddhism. It has been enormously influential, and it is chanted as part of daily practice in virtually all Zen temples. It was long thought to have been a section or an abbreviation of the 600-volume Sanskrit Perfection of Wisdom Sutra. A recent study by Jan Nattier suggests that the Heart Sutra was actually composed in China, probably in the seventh century, and later translated into Sanskrit. Although the center section was indeed taken from the Perfection of Wisdom Sutra, the beginning and end seem to have been originally written in Chinese, leading to a genuine Sanskrit mantra at the close. </a:t>
            </a:r>
            <a:r>
              <a:rPr lang="en-US" sz="2000" b="1" dirty="0"/>
              <a:t>This text may have been originally intended for chanting as a scripture, rather than composed as a sutra per se</a:t>
            </a:r>
            <a:r>
              <a:rPr lang="en-US" sz="2000" dirty="0"/>
              <a:t>, but known as the "Heart Sutra" it has become a major inspiration for many Buddhist sects."</a:t>
            </a:r>
          </a:p>
          <a:p>
            <a:r>
              <a:rPr lang="en-US" sz="2000" dirty="0"/>
              <a:t>[ Zen Sourcebook, Aldiss, et al, p. 3]</a:t>
            </a:r>
          </a:p>
        </p:txBody>
      </p:sp>
      <p:sp>
        <p:nvSpPr>
          <p:cNvPr id="9" name="TextBox 8">
            <a:extLst>
              <a:ext uri="{FF2B5EF4-FFF2-40B4-BE49-F238E27FC236}">
                <a16:creationId xmlns:a16="http://schemas.microsoft.com/office/drawing/2014/main" id="{24409A47-CF64-DC61-3A7D-692A44B6D0C9}"/>
              </a:ext>
            </a:extLst>
          </p:cNvPr>
          <p:cNvSpPr txBox="1"/>
          <p:nvPr/>
        </p:nvSpPr>
        <p:spPr>
          <a:xfrm>
            <a:off x="147918" y="136524"/>
            <a:ext cx="1204408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pic>
        <p:nvPicPr>
          <p:cNvPr id="10" name="Picture 9">
            <a:extLst>
              <a:ext uri="{FF2B5EF4-FFF2-40B4-BE49-F238E27FC236}">
                <a16:creationId xmlns:a16="http://schemas.microsoft.com/office/drawing/2014/main" id="{14F9279C-330A-43D6-8CAC-D30C72B64026}"/>
              </a:ext>
            </a:extLst>
          </p:cNvPr>
          <p:cNvPicPr>
            <a:picLocks noChangeAspect="1"/>
          </p:cNvPicPr>
          <p:nvPr/>
        </p:nvPicPr>
        <p:blipFill>
          <a:blip r:embed="rId2"/>
          <a:stretch>
            <a:fillRect/>
          </a:stretch>
        </p:blipFill>
        <p:spPr>
          <a:xfrm>
            <a:off x="8692963" y="770964"/>
            <a:ext cx="2466975" cy="3810000"/>
          </a:xfrm>
          <a:prstGeom prst="rect">
            <a:avLst/>
          </a:prstGeom>
        </p:spPr>
      </p:pic>
      <p:sp>
        <p:nvSpPr>
          <p:cNvPr id="11" name="TextBox 10">
            <a:extLst>
              <a:ext uri="{FF2B5EF4-FFF2-40B4-BE49-F238E27FC236}">
                <a16:creationId xmlns:a16="http://schemas.microsoft.com/office/drawing/2014/main" id="{4EE302A5-2D78-0877-B432-21DB563A5D23}"/>
              </a:ext>
            </a:extLst>
          </p:cNvPr>
          <p:cNvSpPr txBox="1"/>
          <p:nvPr/>
        </p:nvSpPr>
        <p:spPr>
          <a:xfrm>
            <a:off x="8610600" y="4637660"/>
            <a:ext cx="2466975" cy="1661993"/>
          </a:xfrm>
          <a:prstGeom prst="rect">
            <a:avLst/>
          </a:prstGeom>
          <a:noFill/>
        </p:spPr>
        <p:txBody>
          <a:bodyPr wrap="square" rtlCol="0">
            <a:spAutoFit/>
          </a:bodyPr>
          <a:lstStyle/>
          <a:p>
            <a:pPr algn="ctr"/>
            <a:r>
              <a:rPr lang="en-US" sz="1400" b="1" i="1" dirty="0"/>
              <a:t>Zen Sourcebook:</a:t>
            </a:r>
          </a:p>
          <a:p>
            <a:pPr algn="ctr"/>
            <a:r>
              <a:rPr lang="en-US" sz="1400" b="1" i="1" dirty="0"/>
              <a:t>Traditional Documents from China, Korea, and Japan </a:t>
            </a:r>
          </a:p>
          <a:p>
            <a:pPr algn="ctr"/>
            <a:r>
              <a:rPr lang="en-US" sz="1200" dirty="0"/>
              <a:t>Edited by Stephen </a:t>
            </a:r>
            <a:r>
              <a:rPr lang="en-US" sz="1200" dirty="0" err="1"/>
              <a:t>Addiss</a:t>
            </a:r>
            <a:endParaRPr lang="en-US" sz="1200" dirty="0"/>
          </a:p>
          <a:p>
            <a:pPr algn="ctr"/>
            <a:r>
              <a:rPr lang="en-US" sz="1200" dirty="0"/>
              <a:t>With Stanley Lombardo and Judith </a:t>
            </a:r>
            <a:r>
              <a:rPr lang="en-US" sz="1200" dirty="0" err="1"/>
              <a:t>Roitman</a:t>
            </a:r>
            <a:endParaRPr lang="en-US" sz="1200" dirty="0"/>
          </a:p>
          <a:p>
            <a:pPr algn="ctr"/>
            <a:r>
              <a:rPr lang="en-US" sz="1200" dirty="0">
                <a:hlinkClick r:id="rId3"/>
              </a:rPr>
              <a:t>https://hackettpublishing.com/zen-sourcebook</a:t>
            </a:r>
            <a:endParaRPr lang="en-US" sz="1200" dirty="0"/>
          </a:p>
        </p:txBody>
      </p:sp>
      <p:sp>
        <p:nvSpPr>
          <p:cNvPr id="12" name="TextBox 11">
            <a:extLst>
              <a:ext uri="{FF2B5EF4-FFF2-40B4-BE49-F238E27FC236}">
                <a16:creationId xmlns:a16="http://schemas.microsoft.com/office/drawing/2014/main" id="{6C2341F7-CE71-1A33-FD02-1E6E4FF88331}"/>
              </a:ext>
            </a:extLst>
          </p:cNvPr>
          <p:cNvSpPr txBox="1"/>
          <p:nvPr/>
        </p:nvSpPr>
        <p:spPr>
          <a:xfrm>
            <a:off x="2070846" y="427808"/>
            <a:ext cx="5634318" cy="584775"/>
          </a:xfrm>
          <a:prstGeom prst="rect">
            <a:avLst/>
          </a:prstGeom>
          <a:noFill/>
        </p:spPr>
        <p:txBody>
          <a:bodyPr wrap="square" rtlCol="0">
            <a:spAutoFit/>
          </a:bodyPr>
          <a:lstStyle/>
          <a:p>
            <a:r>
              <a:rPr lang="en-US" sz="3200" b="1" dirty="0"/>
              <a:t>Not a Sutra, "per se"?</a:t>
            </a:r>
          </a:p>
        </p:txBody>
      </p:sp>
    </p:spTree>
    <p:extLst>
      <p:ext uri="{BB962C8B-B14F-4D97-AF65-F5344CB8AC3E}">
        <p14:creationId xmlns:p14="http://schemas.microsoft.com/office/powerpoint/2010/main" val="104304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AA2DD9-0E28-760C-310E-A8C0261D55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The Heart Sutra</a:t>
            </a:r>
          </a:p>
        </p:txBody>
      </p:sp>
      <p:sp>
        <p:nvSpPr>
          <p:cNvPr id="3" name="Slide Number Placeholder 2">
            <a:extLst>
              <a:ext uri="{FF2B5EF4-FFF2-40B4-BE49-F238E27FC236}">
                <a16:creationId xmlns:a16="http://schemas.microsoft.com/office/drawing/2014/main" id="{A526957D-5CA4-3105-052E-99D8DF330B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A47A1-96AA-4C6E-B508-FC59FB6F21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932F79-E32B-DCDE-A5A8-2A9C1A6FFC88}"/>
              </a:ext>
            </a:extLst>
          </p:cNvPr>
          <p:cNvSpPr txBox="1"/>
          <p:nvPr/>
        </p:nvSpPr>
        <p:spPr>
          <a:xfrm>
            <a:off x="168812" y="136524"/>
            <a:ext cx="1225296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p>
        </p:txBody>
      </p:sp>
      <p:sp>
        <p:nvSpPr>
          <p:cNvPr id="6" name="TextBox 5">
            <a:extLst>
              <a:ext uri="{FF2B5EF4-FFF2-40B4-BE49-F238E27FC236}">
                <a16:creationId xmlns:a16="http://schemas.microsoft.com/office/drawing/2014/main" id="{76B25C64-3C2C-186C-3370-04BB4251C395}"/>
              </a:ext>
            </a:extLst>
          </p:cNvPr>
          <p:cNvSpPr txBox="1"/>
          <p:nvPr/>
        </p:nvSpPr>
        <p:spPr>
          <a:xfrm>
            <a:off x="450166" y="984739"/>
            <a:ext cx="10903634"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maybe it's not really that complicated.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Everyone agrees that the "core" of the Heart Sutra consists of quotations found in the much longer Prajna Paramita Sutras (which Mahayana Buddhists accept as "real" Sutras).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there are many examples where parts of one Sutra are taken out and designated as a separate "Sutra" on its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25</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Chapter of the Lotus Sutra is often called the "Avalokitesvara Sutra".</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Several chapters of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Avatamsaka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Sutra are referred to as separate Sutras: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Ten Stages Sutra, Manifestations of the Tathagata Sutra,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Mahāratnakūṭa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Sūtra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actually a compilation of 49 different Sutras.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Longer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Sukhāvatīvyūha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Sūtra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Śrīmālādevī</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Siṃhanāda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Sūtra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697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18742</TotalTime>
  <Words>6651</Words>
  <Application>Microsoft Office PowerPoint</Application>
  <PresentationFormat>Widescreen</PresentationFormat>
  <Paragraphs>495</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DengXian</vt:lpstr>
      <vt:lpstr>Arial</vt:lpstr>
      <vt:lpstr>Calibri</vt:lpstr>
      <vt:lpstr>Calibri Light</vt:lpstr>
      <vt:lpstr>Quattrocento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17</cp:revision>
  <dcterms:created xsi:type="dcterms:W3CDTF">2023-07-03T13:12:56Z</dcterms:created>
  <dcterms:modified xsi:type="dcterms:W3CDTF">2023-07-21T10:53:34Z</dcterms:modified>
</cp:coreProperties>
</file>