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61" r:id="rId4"/>
    <p:sldId id="262" r:id="rId5"/>
    <p:sldId id="257" r:id="rId6"/>
    <p:sldId id="259" r:id="rId7"/>
    <p:sldId id="258"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3" autoAdjust="0"/>
    <p:restoredTop sz="94660"/>
  </p:normalViewPr>
  <p:slideViewPr>
    <p:cSldViewPr snapToGrid="0">
      <p:cViewPr varScale="1">
        <p:scale>
          <a:sx n="91" d="100"/>
          <a:sy n="91" d="100"/>
        </p:scale>
        <p:origin x="64"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19341-7ADC-41E7-8808-8FC3D986EB13}"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5737A-D31A-4ACE-81F3-DDDA7AB68EA8}" type="slidenum">
              <a:rPr lang="en-US" smtClean="0"/>
              <a:t>‹#›</a:t>
            </a:fld>
            <a:endParaRPr lang="en-US"/>
          </a:p>
        </p:txBody>
      </p:sp>
    </p:spTree>
    <p:extLst>
      <p:ext uri="{BB962C8B-B14F-4D97-AF65-F5344CB8AC3E}">
        <p14:creationId xmlns:p14="http://schemas.microsoft.com/office/powerpoint/2010/main" val="230145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9A65-75DE-44B6-ECD9-6ECBFF44DB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26A4E4-0997-FC6C-C27C-9A21A0FF06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5F036-9749-3EC0-E651-13868D7CC040}"/>
              </a:ext>
            </a:extLst>
          </p:cNvPr>
          <p:cNvSpPr>
            <a:spLocks noGrp="1"/>
          </p:cNvSpPr>
          <p:nvPr>
            <p:ph type="dt" sz="half" idx="10"/>
          </p:nvPr>
        </p:nvSpPr>
        <p:spPr/>
        <p:txBody>
          <a:bodyPr/>
          <a:lstStyle/>
          <a:p>
            <a:fld id="{A0FB56B9-AC04-430B-AFCA-76FB510C177F}" type="datetime1">
              <a:rPr lang="en-US" smtClean="0"/>
              <a:t>1/25/2023</a:t>
            </a:fld>
            <a:endParaRPr lang="en-US"/>
          </a:p>
        </p:txBody>
      </p:sp>
      <p:sp>
        <p:nvSpPr>
          <p:cNvPr id="5" name="Footer Placeholder 4">
            <a:extLst>
              <a:ext uri="{FF2B5EF4-FFF2-40B4-BE49-F238E27FC236}">
                <a16:creationId xmlns:a16="http://schemas.microsoft.com/office/drawing/2014/main" id="{A86EAC98-F094-17A4-12F9-89FB576FC4E7}"/>
              </a:ext>
            </a:extLst>
          </p:cNvPr>
          <p:cNvSpPr>
            <a:spLocks noGrp="1"/>
          </p:cNvSpPr>
          <p:nvPr>
            <p:ph type="ftr" sz="quarter" idx="11"/>
          </p:nvPr>
        </p:nvSpPr>
        <p:spPr/>
        <p:txBody>
          <a:bodyPr/>
          <a:lstStyle/>
          <a:p>
            <a:r>
              <a:rPr lang="en-US"/>
              <a:t>Traditional Buddhist Chanting</a:t>
            </a:r>
          </a:p>
        </p:txBody>
      </p:sp>
      <p:sp>
        <p:nvSpPr>
          <p:cNvPr id="6" name="Slide Number Placeholder 5">
            <a:extLst>
              <a:ext uri="{FF2B5EF4-FFF2-40B4-BE49-F238E27FC236}">
                <a16:creationId xmlns:a16="http://schemas.microsoft.com/office/drawing/2014/main" id="{D7380FDD-B213-E6B5-93C8-52E1E5A071B5}"/>
              </a:ext>
            </a:extLst>
          </p:cNvPr>
          <p:cNvSpPr>
            <a:spLocks noGrp="1"/>
          </p:cNvSpPr>
          <p:nvPr>
            <p:ph type="sldNum" sz="quarter" idx="12"/>
          </p:nvPr>
        </p:nvSpPr>
        <p:spPr/>
        <p:txBody>
          <a:bodyPr/>
          <a:lstStyle/>
          <a:p>
            <a:fld id="{64D78687-2C7D-4942-8520-06176E7D63D4}" type="slidenum">
              <a:rPr lang="en-US" smtClean="0"/>
              <a:t>‹#›</a:t>
            </a:fld>
            <a:endParaRPr lang="en-US"/>
          </a:p>
        </p:txBody>
      </p:sp>
    </p:spTree>
    <p:extLst>
      <p:ext uri="{BB962C8B-B14F-4D97-AF65-F5344CB8AC3E}">
        <p14:creationId xmlns:p14="http://schemas.microsoft.com/office/powerpoint/2010/main" val="134604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06A3-CC38-2887-63F7-BB9E51CACB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40C453-4D10-7990-C018-1A103A9236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6D394-FD2E-9BAE-1BEC-03E868220ECD}"/>
              </a:ext>
            </a:extLst>
          </p:cNvPr>
          <p:cNvSpPr>
            <a:spLocks noGrp="1"/>
          </p:cNvSpPr>
          <p:nvPr>
            <p:ph type="dt" sz="half" idx="10"/>
          </p:nvPr>
        </p:nvSpPr>
        <p:spPr/>
        <p:txBody>
          <a:bodyPr/>
          <a:lstStyle/>
          <a:p>
            <a:fld id="{1FE76B89-BCCF-4FD8-8134-93E7D142552A}" type="datetime1">
              <a:rPr lang="en-US" smtClean="0"/>
              <a:t>1/25/2023</a:t>
            </a:fld>
            <a:endParaRPr lang="en-US"/>
          </a:p>
        </p:txBody>
      </p:sp>
      <p:sp>
        <p:nvSpPr>
          <p:cNvPr id="5" name="Footer Placeholder 4">
            <a:extLst>
              <a:ext uri="{FF2B5EF4-FFF2-40B4-BE49-F238E27FC236}">
                <a16:creationId xmlns:a16="http://schemas.microsoft.com/office/drawing/2014/main" id="{F6058671-FFE2-3668-81FD-5A443702CED8}"/>
              </a:ext>
            </a:extLst>
          </p:cNvPr>
          <p:cNvSpPr>
            <a:spLocks noGrp="1"/>
          </p:cNvSpPr>
          <p:nvPr>
            <p:ph type="ftr" sz="quarter" idx="11"/>
          </p:nvPr>
        </p:nvSpPr>
        <p:spPr/>
        <p:txBody>
          <a:bodyPr/>
          <a:lstStyle/>
          <a:p>
            <a:r>
              <a:rPr lang="en-US"/>
              <a:t>Traditional Buddhist Chanting</a:t>
            </a:r>
          </a:p>
        </p:txBody>
      </p:sp>
      <p:sp>
        <p:nvSpPr>
          <p:cNvPr id="6" name="Slide Number Placeholder 5">
            <a:extLst>
              <a:ext uri="{FF2B5EF4-FFF2-40B4-BE49-F238E27FC236}">
                <a16:creationId xmlns:a16="http://schemas.microsoft.com/office/drawing/2014/main" id="{D49462E6-20A3-63EB-015C-6782BD1A8740}"/>
              </a:ext>
            </a:extLst>
          </p:cNvPr>
          <p:cNvSpPr>
            <a:spLocks noGrp="1"/>
          </p:cNvSpPr>
          <p:nvPr>
            <p:ph type="sldNum" sz="quarter" idx="12"/>
          </p:nvPr>
        </p:nvSpPr>
        <p:spPr/>
        <p:txBody>
          <a:bodyPr/>
          <a:lstStyle/>
          <a:p>
            <a:fld id="{64D78687-2C7D-4942-8520-06176E7D63D4}" type="slidenum">
              <a:rPr lang="en-US" smtClean="0"/>
              <a:t>‹#›</a:t>
            </a:fld>
            <a:endParaRPr lang="en-US"/>
          </a:p>
        </p:txBody>
      </p:sp>
    </p:spTree>
    <p:extLst>
      <p:ext uri="{BB962C8B-B14F-4D97-AF65-F5344CB8AC3E}">
        <p14:creationId xmlns:p14="http://schemas.microsoft.com/office/powerpoint/2010/main" val="145175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59EE5B-2B07-76CB-0A4F-33FDD97E6C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698A67-BE98-1FA3-CB1C-E96C01CF94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A847E-A65D-FDFD-0F76-86A1BF82A072}"/>
              </a:ext>
            </a:extLst>
          </p:cNvPr>
          <p:cNvSpPr>
            <a:spLocks noGrp="1"/>
          </p:cNvSpPr>
          <p:nvPr>
            <p:ph type="dt" sz="half" idx="10"/>
          </p:nvPr>
        </p:nvSpPr>
        <p:spPr/>
        <p:txBody>
          <a:bodyPr/>
          <a:lstStyle/>
          <a:p>
            <a:fld id="{5E960F26-F4EA-4C6F-BCF1-CF6DF665E311}" type="datetime1">
              <a:rPr lang="en-US" smtClean="0"/>
              <a:t>1/25/2023</a:t>
            </a:fld>
            <a:endParaRPr lang="en-US"/>
          </a:p>
        </p:txBody>
      </p:sp>
      <p:sp>
        <p:nvSpPr>
          <p:cNvPr id="5" name="Footer Placeholder 4">
            <a:extLst>
              <a:ext uri="{FF2B5EF4-FFF2-40B4-BE49-F238E27FC236}">
                <a16:creationId xmlns:a16="http://schemas.microsoft.com/office/drawing/2014/main" id="{39E927AF-4BCC-BC23-7C3C-04191C2D891D}"/>
              </a:ext>
            </a:extLst>
          </p:cNvPr>
          <p:cNvSpPr>
            <a:spLocks noGrp="1"/>
          </p:cNvSpPr>
          <p:nvPr>
            <p:ph type="ftr" sz="quarter" idx="11"/>
          </p:nvPr>
        </p:nvSpPr>
        <p:spPr/>
        <p:txBody>
          <a:bodyPr/>
          <a:lstStyle/>
          <a:p>
            <a:r>
              <a:rPr lang="en-US"/>
              <a:t>Traditional Buddhist Chanting</a:t>
            </a:r>
          </a:p>
        </p:txBody>
      </p:sp>
      <p:sp>
        <p:nvSpPr>
          <p:cNvPr id="6" name="Slide Number Placeholder 5">
            <a:extLst>
              <a:ext uri="{FF2B5EF4-FFF2-40B4-BE49-F238E27FC236}">
                <a16:creationId xmlns:a16="http://schemas.microsoft.com/office/drawing/2014/main" id="{1EC04570-5DED-660B-BB39-197C5FF2C9A1}"/>
              </a:ext>
            </a:extLst>
          </p:cNvPr>
          <p:cNvSpPr>
            <a:spLocks noGrp="1"/>
          </p:cNvSpPr>
          <p:nvPr>
            <p:ph type="sldNum" sz="quarter" idx="12"/>
          </p:nvPr>
        </p:nvSpPr>
        <p:spPr/>
        <p:txBody>
          <a:bodyPr/>
          <a:lstStyle/>
          <a:p>
            <a:fld id="{64D78687-2C7D-4942-8520-06176E7D63D4}" type="slidenum">
              <a:rPr lang="en-US" smtClean="0"/>
              <a:t>‹#›</a:t>
            </a:fld>
            <a:endParaRPr lang="en-US"/>
          </a:p>
        </p:txBody>
      </p:sp>
    </p:spTree>
    <p:extLst>
      <p:ext uri="{BB962C8B-B14F-4D97-AF65-F5344CB8AC3E}">
        <p14:creationId xmlns:p14="http://schemas.microsoft.com/office/powerpoint/2010/main" val="269123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F1E1-B82F-ADB0-0027-4B5BAB7FC9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C452C-DE7C-59F6-FC57-04FC62B8A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1D168-9D2D-5A8D-76C7-96990459BBAF}"/>
              </a:ext>
            </a:extLst>
          </p:cNvPr>
          <p:cNvSpPr>
            <a:spLocks noGrp="1"/>
          </p:cNvSpPr>
          <p:nvPr>
            <p:ph type="dt" sz="half" idx="10"/>
          </p:nvPr>
        </p:nvSpPr>
        <p:spPr/>
        <p:txBody>
          <a:bodyPr/>
          <a:lstStyle/>
          <a:p>
            <a:fld id="{30549E46-9664-41EE-8137-923BD6D40835}" type="datetime1">
              <a:rPr lang="en-US" smtClean="0"/>
              <a:t>1/25/2023</a:t>
            </a:fld>
            <a:endParaRPr lang="en-US"/>
          </a:p>
        </p:txBody>
      </p:sp>
      <p:sp>
        <p:nvSpPr>
          <p:cNvPr id="5" name="Footer Placeholder 4">
            <a:extLst>
              <a:ext uri="{FF2B5EF4-FFF2-40B4-BE49-F238E27FC236}">
                <a16:creationId xmlns:a16="http://schemas.microsoft.com/office/drawing/2014/main" id="{312A3C33-3C19-FED7-2EFB-9542845B623E}"/>
              </a:ext>
            </a:extLst>
          </p:cNvPr>
          <p:cNvSpPr>
            <a:spLocks noGrp="1"/>
          </p:cNvSpPr>
          <p:nvPr>
            <p:ph type="ftr" sz="quarter" idx="11"/>
          </p:nvPr>
        </p:nvSpPr>
        <p:spPr/>
        <p:txBody>
          <a:bodyPr/>
          <a:lstStyle/>
          <a:p>
            <a:r>
              <a:rPr lang="en-US"/>
              <a:t>Traditional Buddhist Chanting</a:t>
            </a:r>
          </a:p>
        </p:txBody>
      </p:sp>
      <p:sp>
        <p:nvSpPr>
          <p:cNvPr id="6" name="Slide Number Placeholder 5">
            <a:extLst>
              <a:ext uri="{FF2B5EF4-FFF2-40B4-BE49-F238E27FC236}">
                <a16:creationId xmlns:a16="http://schemas.microsoft.com/office/drawing/2014/main" id="{EF8390DF-3E78-C5CD-D323-C3EEF95B11B0}"/>
              </a:ext>
            </a:extLst>
          </p:cNvPr>
          <p:cNvSpPr>
            <a:spLocks noGrp="1"/>
          </p:cNvSpPr>
          <p:nvPr>
            <p:ph type="sldNum" sz="quarter" idx="12"/>
          </p:nvPr>
        </p:nvSpPr>
        <p:spPr/>
        <p:txBody>
          <a:bodyPr/>
          <a:lstStyle/>
          <a:p>
            <a:fld id="{64D78687-2C7D-4942-8520-06176E7D63D4}" type="slidenum">
              <a:rPr lang="en-US" smtClean="0"/>
              <a:t>‹#›</a:t>
            </a:fld>
            <a:endParaRPr lang="en-US"/>
          </a:p>
        </p:txBody>
      </p:sp>
    </p:spTree>
    <p:extLst>
      <p:ext uri="{BB962C8B-B14F-4D97-AF65-F5344CB8AC3E}">
        <p14:creationId xmlns:p14="http://schemas.microsoft.com/office/powerpoint/2010/main" val="254801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3397-79A8-D130-A10D-75D4E00099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C503C-DE44-BC1A-105F-151519F0C9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D88614-EC9A-6CC2-C720-4D8738265842}"/>
              </a:ext>
            </a:extLst>
          </p:cNvPr>
          <p:cNvSpPr>
            <a:spLocks noGrp="1"/>
          </p:cNvSpPr>
          <p:nvPr>
            <p:ph type="dt" sz="half" idx="10"/>
          </p:nvPr>
        </p:nvSpPr>
        <p:spPr/>
        <p:txBody>
          <a:bodyPr/>
          <a:lstStyle/>
          <a:p>
            <a:fld id="{F2835FDF-01EC-4A27-8435-2185C35897D1}" type="datetime1">
              <a:rPr lang="en-US" smtClean="0"/>
              <a:t>1/25/2023</a:t>
            </a:fld>
            <a:endParaRPr lang="en-US"/>
          </a:p>
        </p:txBody>
      </p:sp>
      <p:sp>
        <p:nvSpPr>
          <p:cNvPr id="5" name="Footer Placeholder 4">
            <a:extLst>
              <a:ext uri="{FF2B5EF4-FFF2-40B4-BE49-F238E27FC236}">
                <a16:creationId xmlns:a16="http://schemas.microsoft.com/office/drawing/2014/main" id="{3FBA3FC4-141E-49BF-F857-B6403811F052}"/>
              </a:ext>
            </a:extLst>
          </p:cNvPr>
          <p:cNvSpPr>
            <a:spLocks noGrp="1"/>
          </p:cNvSpPr>
          <p:nvPr>
            <p:ph type="ftr" sz="quarter" idx="11"/>
          </p:nvPr>
        </p:nvSpPr>
        <p:spPr/>
        <p:txBody>
          <a:bodyPr/>
          <a:lstStyle/>
          <a:p>
            <a:r>
              <a:rPr lang="en-US"/>
              <a:t>Traditional Buddhist Chanting</a:t>
            </a:r>
          </a:p>
        </p:txBody>
      </p:sp>
      <p:sp>
        <p:nvSpPr>
          <p:cNvPr id="6" name="Slide Number Placeholder 5">
            <a:extLst>
              <a:ext uri="{FF2B5EF4-FFF2-40B4-BE49-F238E27FC236}">
                <a16:creationId xmlns:a16="http://schemas.microsoft.com/office/drawing/2014/main" id="{F1C756D4-DE7A-3C04-D3E2-0CC7D0359871}"/>
              </a:ext>
            </a:extLst>
          </p:cNvPr>
          <p:cNvSpPr>
            <a:spLocks noGrp="1"/>
          </p:cNvSpPr>
          <p:nvPr>
            <p:ph type="sldNum" sz="quarter" idx="12"/>
          </p:nvPr>
        </p:nvSpPr>
        <p:spPr/>
        <p:txBody>
          <a:bodyPr/>
          <a:lstStyle/>
          <a:p>
            <a:fld id="{64D78687-2C7D-4942-8520-06176E7D63D4}" type="slidenum">
              <a:rPr lang="en-US" smtClean="0"/>
              <a:t>‹#›</a:t>
            </a:fld>
            <a:endParaRPr lang="en-US"/>
          </a:p>
        </p:txBody>
      </p:sp>
    </p:spTree>
    <p:extLst>
      <p:ext uri="{BB962C8B-B14F-4D97-AF65-F5344CB8AC3E}">
        <p14:creationId xmlns:p14="http://schemas.microsoft.com/office/powerpoint/2010/main" val="209631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2B37-8A13-894A-19A1-CE7AD1D0A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F9B50-429F-6B01-8196-5223043213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4359B8-1121-E5AE-3C2B-437DBEA9C5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D14B22-D137-3A9B-666E-29AA5CE7E000}"/>
              </a:ext>
            </a:extLst>
          </p:cNvPr>
          <p:cNvSpPr>
            <a:spLocks noGrp="1"/>
          </p:cNvSpPr>
          <p:nvPr>
            <p:ph type="dt" sz="half" idx="10"/>
          </p:nvPr>
        </p:nvSpPr>
        <p:spPr/>
        <p:txBody>
          <a:bodyPr/>
          <a:lstStyle/>
          <a:p>
            <a:fld id="{63325711-7EA2-4353-80F6-29124D693771}" type="datetime1">
              <a:rPr lang="en-US" smtClean="0"/>
              <a:t>1/25/2023</a:t>
            </a:fld>
            <a:endParaRPr lang="en-US"/>
          </a:p>
        </p:txBody>
      </p:sp>
      <p:sp>
        <p:nvSpPr>
          <p:cNvPr id="6" name="Footer Placeholder 5">
            <a:extLst>
              <a:ext uri="{FF2B5EF4-FFF2-40B4-BE49-F238E27FC236}">
                <a16:creationId xmlns:a16="http://schemas.microsoft.com/office/drawing/2014/main" id="{2663839E-2D4E-6F78-AD76-15385716B8BD}"/>
              </a:ext>
            </a:extLst>
          </p:cNvPr>
          <p:cNvSpPr>
            <a:spLocks noGrp="1"/>
          </p:cNvSpPr>
          <p:nvPr>
            <p:ph type="ftr" sz="quarter" idx="11"/>
          </p:nvPr>
        </p:nvSpPr>
        <p:spPr/>
        <p:txBody>
          <a:bodyPr/>
          <a:lstStyle/>
          <a:p>
            <a:r>
              <a:rPr lang="en-US"/>
              <a:t>Traditional Buddhist Chanting</a:t>
            </a:r>
          </a:p>
        </p:txBody>
      </p:sp>
      <p:sp>
        <p:nvSpPr>
          <p:cNvPr id="7" name="Slide Number Placeholder 6">
            <a:extLst>
              <a:ext uri="{FF2B5EF4-FFF2-40B4-BE49-F238E27FC236}">
                <a16:creationId xmlns:a16="http://schemas.microsoft.com/office/drawing/2014/main" id="{76622A0E-8DBA-C5B7-2619-9A2A3F938E56}"/>
              </a:ext>
            </a:extLst>
          </p:cNvPr>
          <p:cNvSpPr>
            <a:spLocks noGrp="1"/>
          </p:cNvSpPr>
          <p:nvPr>
            <p:ph type="sldNum" sz="quarter" idx="12"/>
          </p:nvPr>
        </p:nvSpPr>
        <p:spPr/>
        <p:txBody>
          <a:bodyPr/>
          <a:lstStyle/>
          <a:p>
            <a:fld id="{64D78687-2C7D-4942-8520-06176E7D63D4}" type="slidenum">
              <a:rPr lang="en-US" smtClean="0"/>
              <a:t>‹#›</a:t>
            </a:fld>
            <a:endParaRPr lang="en-US"/>
          </a:p>
        </p:txBody>
      </p:sp>
    </p:spTree>
    <p:extLst>
      <p:ext uri="{BB962C8B-B14F-4D97-AF65-F5344CB8AC3E}">
        <p14:creationId xmlns:p14="http://schemas.microsoft.com/office/powerpoint/2010/main" val="378729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8CB6-9BE5-5AE9-7986-76804B40A5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53F320-32AC-D04F-46F3-61C69BD9F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A1ECA5-551C-F580-04F9-0264FFF8E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EBA37D-A77A-281D-1593-1140D6FC0B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1AA4CE-2193-0C48-97CB-46EE5E282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79ABA6-0A8C-91A7-445D-E47FE7D54525}"/>
              </a:ext>
            </a:extLst>
          </p:cNvPr>
          <p:cNvSpPr>
            <a:spLocks noGrp="1"/>
          </p:cNvSpPr>
          <p:nvPr>
            <p:ph type="dt" sz="half" idx="10"/>
          </p:nvPr>
        </p:nvSpPr>
        <p:spPr/>
        <p:txBody>
          <a:bodyPr/>
          <a:lstStyle/>
          <a:p>
            <a:fld id="{BA5CFFB5-B41E-40EB-8817-94C11734D4D7}" type="datetime1">
              <a:rPr lang="en-US" smtClean="0"/>
              <a:t>1/25/2023</a:t>
            </a:fld>
            <a:endParaRPr lang="en-US"/>
          </a:p>
        </p:txBody>
      </p:sp>
      <p:sp>
        <p:nvSpPr>
          <p:cNvPr id="8" name="Footer Placeholder 7">
            <a:extLst>
              <a:ext uri="{FF2B5EF4-FFF2-40B4-BE49-F238E27FC236}">
                <a16:creationId xmlns:a16="http://schemas.microsoft.com/office/drawing/2014/main" id="{5E01FBC9-E78A-9066-B320-115CECC14E59}"/>
              </a:ext>
            </a:extLst>
          </p:cNvPr>
          <p:cNvSpPr>
            <a:spLocks noGrp="1"/>
          </p:cNvSpPr>
          <p:nvPr>
            <p:ph type="ftr" sz="quarter" idx="11"/>
          </p:nvPr>
        </p:nvSpPr>
        <p:spPr/>
        <p:txBody>
          <a:bodyPr/>
          <a:lstStyle/>
          <a:p>
            <a:r>
              <a:rPr lang="en-US"/>
              <a:t>Traditional Buddhist Chanting</a:t>
            </a:r>
          </a:p>
        </p:txBody>
      </p:sp>
      <p:sp>
        <p:nvSpPr>
          <p:cNvPr id="9" name="Slide Number Placeholder 8">
            <a:extLst>
              <a:ext uri="{FF2B5EF4-FFF2-40B4-BE49-F238E27FC236}">
                <a16:creationId xmlns:a16="http://schemas.microsoft.com/office/drawing/2014/main" id="{71406F8C-3ABD-FD41-AA8D-031D74AFECE5}"/>
              </a:ext>
            </a:extLst>
          </p:cNvPr>
          <p:cNvSpPr>
            <a:spLocks noGrp="1"/>
          </p:cNvSpPr>
          <p:nvPr>
            <p:ph type="sldNum" sz="quarter" idx="12"/>
          </p:nvPr>
        </p:nvSpPr>
        <p:spPr/>
        <p:txBody>
          <a:bodyPr/>
          <a:lstStyle/>
          <a:p>
            <a:fld id="{64D78687-2C7D-4942-8520-06176E7D63D4}" type="slidenum">
              <a:rPr lang="en-US" smtClean="0"/>
              <a:t>‹#›</a:t>
            </a:fld>
            <a:endParaRPr lang="en-US"/>
          </a:p>
        </p:txBody>
      </p:sp>
    </p:spTree>
    <p:extLst>
      <p:ext uri="{BB962C8B-B14F-4D97-AF65-F5344CB8AC3E}">
        <p14:creationId xmlns:p14="http://schemas.microsoft.com/office/powerpoint/2010/main" val="18653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42D0-C33F-0241-EFD6-9C819DBE3D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8ADD6D-4E3F-EACB-E6CB-5389059D046A}"/>
              </a:ext>
            </a:extLst>
          </p:cNvPr>
          <p:cNvSpPr>
            <a:spLocks noGrp="1"/>
          </p:cNvSpPr>
          <p:nvPr>
            <p:ph type="dt" sz="half" idx="10"/>
          </p:nvPr>
        </p:nvSpPr>
        <p:spPr/>
        <p:txBody>
          <a:bodyPr/>
          <a:lstStyle/>
          <a:p>
            <a:fld id="{59A77F6C-E51E-4B14-8281-DA1433ECB5B7}" type="datetime1">
              <a:rPr lang="en-US" smtClean="0"/>
              <a:t>1/25/2023</a:t>
            </a:fld>
            <a:endParaRPr lang="en-US"/>
          </a:p>
        </p:txBody>
      </p:sp>
      <p:sp>
        <p:nvSpPr>
          <p:cNvPr id="4" name="Footer Placeholder 3">
            <a:extLst>
              <a:ext uri="{FF2B5EF4-FFF2-40B4-BE49-F238E27FC236}">
                <a16:creationId xmlns:a16="http://schemas.microsoft.com/office/drawing/2014/main" id="{38C9CA34-BA9B-627E-A459-3CEAFD2A0B89}"/>
              </a:ext>
            </a:extLst>
          </p:cNvPr>
          <p:cNvSpPr>
            <a:spLocks noGrp="1"/>
          </p:cNvSpPr>
          <p:nvPr>
            <p:ph type="ftr" sz="quarter" idx="11"/>
          </p:nvPr>
        </p:nvSpPr>
        <p:spPr/>
        <p:txBody>
          <a:bodyPr/>
          <a:lstStyle/>
          <a:p>
            <a:r>
              <a:rPr lang="en-US"/>
              <a:t>Traditional Buddhist Chanting</a:t>
            </a:r>
          </a:p>
        </p:txBody>
      </p:sp>
      <p:sp>
        <p:nvSpPr>
          <p:cNvPr id="5" name="Slide Number Placeholder 4">
            <a:extLst>
              <a:ext uri="{FF2B5EF4-FFF2-40B4-BE49-F238E27FC236}">
                <a16:creationId xmlns:a16="http://schemas.microsoft.com/office/drawing/2014/main" id="{CE9ECA3A-2A44-3713-1451-C0BA6F41B973}"/>
              </a:ext>
            </a:extLst>
          </p:cNvPr>
          <p:cNvSpPr>
            <a:spLocks noGrp="1"/>
          </p:cNvSpPr>
          <p:nvPr>
            <p:ph type="sldNum" sz="quarter" idx="12"/>
          </p:nvPr>
        </p:nvSpPr>
        <p:spPr/>
        <p:txBody>
          <a:bodyPr/>
          <a:lstStyle/>
          <a:p>
            <a:fld id="{64D78687-2C7D-4942-8520-06176E7D63D4}" type="slidenum">
              <a:rPr lang="en-US" smtClean="0"/>
              <a:t>‹#›</a:t>
            </a:fld>
            <a:endParaRPr lang="en-US"/>
          </a:p>
        </p:txBody>
      </p:sp>
    </p:spTree>
    <p:extLst>
      <p:ext uri="{BB962C8B-B14F-4D97-AF65-F5344CB8AC3E}">
        <p14:creationId xmlns:p14="http://schemas.microsoft.com/office/powerpoint/2010/main" val="313005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E96106-1D05-1D2F-00E2-6BBCF3FF0637}"/>
              </a:ext>
            </a:extLst>
          </p:cNvPr>
          <p:cNvSpPr>
            <a:spLocks noGrp="1"/>
          </p:cNvSpPr>
          <p:nvPr>
            <p:ph type="dt" sz="half" idx="10"/>
          </p:nvPr>
        </p:nvSpPr>
        <p:spPr/>
        <p:txBody>
          <a:bodyPr/>
          <a:lstStyle/>
          <a:p>
            <a:fld id="{04D7CE13-E65D-4AEE-BD8D-7EF217E251E4}" type="datetime1">
              <a:rPr lang="en-US" smtClean="0"/>
              <a:t>1/25/2023</a:t>
            </a:fld>
            <a:endParaRPr lang="en-US"/>
          </a:p>
        </p:txBody>
      </p:sp>
      <p:sp>
        <p:nvSpPr>
          <p:cNvPr id="3" name="Footer Placeholder 2">
            <a:extLst>
              <a:ext uri="{FF2B5EF4-FFF2-40B4-BE49-F238E27FC236}">
                <a16:creationId xmlns:a16="http://schemas.microsoft.com/office/drawing/2014/main" id="{15F23A2F-CB4B-B09C-3A7D-E360CF33E88C}"/>
              </a:ext>
            </a:extLst>
          </p:cNvPr>
          <p:cNvSpPr>
            <a:spLocks noGrp="1"/>
          </p:cNvSpPr>
          <p:nvPr>
            <p:ph type="ftr" sz="quarter" idx="11"/>
          </p:nvPr>
        </p:nvSpPr>
        <p:spPr/>
        <p:txBody>
          <a:bodyPr/>
          <a:lstStyle/>
          <a:p>
            <a:r>
              <a:rPr lang="en-US"/>
              <a:t>Traditional Buddhist Chanting</a:t>
            </a:r>
          </a:p>
        </p:txBody>
      </p:sp>
      <p:sp>
        <p:nvSpPr>
          <p:cNvPr id="4" name="Slide Number Placeholder 3">
            <a:extLst>
              <a:ext uri="{FF2B5EF4-FFF2-40B4-BE49-F238E27FC236}">
                <a16:creationId xmlns:a16="http://schemas.microsoft.com/office/drawing/2014/main" id="{2B86EBE3-8736-EB97-FCD5-BE1218C4F0C3}"/>
              </a:ext>
            </a:extLst>
          </p:cNvPr>
          <p:cNvSpPr>
            <a:spLocks noGrp="1"/>
          </p:cNvSpPr>
          <p:nvPr>
            <p:ph type="sldNum" sz="quarter" idx="12"/>
          </p:nvPr>
        </p:nvSpPr>
        <p:spPr/>
        <p:txBody>
          <a:bodyPr/>
          <a:lstStyle/>
          <a:p>
            <a:fld id="{64D78687-2C7D-4942-8520-06176E7D63D4}" type="slidenum">
              <a:rPr lang="en-US" smtClean="0"/>
              <a:t>‹#›</a:t>
            </a:fld>
            <a:endParaRPr lang="en-US"/>
          </a:p>
        </p:txBody>
      </p:sp>
    </p:spTree>
    <p:extLst>
      <p:ext uri="{BB962C8B-B14F-4D97-AF65-F5344CB8AC3E}">
        <p14:creationId xmlns:p14="http://schemas.microsoft.com/office/powerpoint/2010/main" val="71095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F09D-B441-44D9-5FC6-B00A773FD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F6D83-74D3-75D7-3A8F-94F047B543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BBEEE-6B2F-09BA-6BBA-36A281016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711687-2C21-065A-953D-1E113B225CC5}"/>
              </a:ext>
            </a:extLst>
          </p:cNvPr>
          <p:cNvSpPr>
            <a:spLocks noGrp="1"/>
          </p:cNvSpPr>
          <p:nvPr>
            <p:ph type="dt" sz="half" idx="10"/>
          </p:nvPr>
        </p:nvSpPr>
        <p:spPr/>
        <p:txBody>
          <a:bodyPr/>
          <a:lstStyle/>
          <a:p>
            <a:fld id="{53E7906B-75E6-4C39-8918-D07A37F32A69}" type="datetime1">
              <a:rPr lang="en-US" smtClean="0"/>
              <a:t>1/25/2023</a:t>
            </a:fld>
            <a:endParaRPr lang="en-US"/>
          </a:p>
        </p:txBody>
      </p:sp>
      <p:sp>
        <p:nvSpPr>
          <p:cNvPr id="6" name="Footer Placeholder 5">
            <a:extLst>
              <a:ext uri="{FF2B5EF4-FFF2-40B4-BE49-F238E27FC236}">
                <a16:creationId xmlns:a16="http://schemas.microsoft.com/office/drawing/2014/main" id="{86B4F9F3-D4E9-DF7E-446C-777F2243DD10}"/>
              </a:ext>
            </a:extLst>
          </p:cNvPr>
          <p:cNvSpPr>
            <a:spLocks noGrp="1"/>
          </p:cNvSpPr>
          <p:nvPr>
            <p:ph type="ftr" sz="quarter" idx="11"/>
          </p:nvPr>
        </p:nvSpPr>
        <p:spPr/>
        <p:txBody>
          <a:bodyPr/>
          <a:lstStyle/>
          <a:p>
            <a:r>
              <a:rPr lang="en-US"/>
              <a:t>Traditional Buddhist Chanting</a:t>
            </a:r>
          </a:p>
        </p:txBody>
      </p:sp>
      <p:sp>
        <p:nvSpPr>
          <p:cNvPr id="7" name="Slide Number Placeholder 6">
            <a:extLst>
              <a:ext uri="{FF2B5EF4-FFF2-40B4-BE49-F238E27FC236}">
                <a16:creationId xmlns:a16="http://schemas.microsoft.com/office/drawing/2014/main" id="{81CCBCFF-A0C2-AE9E-C0F0-38D7F5FD2C0B}"/>
              </a:ext>
            </a:extLst>
          </p:cNvPr>
          <p:cNvSpPr>
            <a:spLocks noGrp="1"/>
          </p:cNvSpPr>
          <p:nvPr>
            <p:ph type="sldNum" sz="quarter" idx="12"/>
          </p:nvPr>
        </p:nvSpPr>
        <p:spPr/>
        <p:txBody>
          <a:bodyPr/>
          <a:lstStyle/>
          <a:p>
            <a:fld id="{64D78687-2C7D-4942-8520-06176E7D63D4}" type="slidenum">
              <a:rPr lang="en-US" smtClean="0"/>
              <a:t>‹#›</a:t>
            </a:fld>
            <a:endParaRPr lang="en-US"/>
          </a:p>
        </p:txBody>
      </p:sp>
    </p:spTree>
    <p:extLst>
      <p:ext uri="{BB962C8B-B14F-4D97-AF65-F5344CB8AC3E}">
        <p14:creationId xmlns:p14="http://schemas.microsoft.com/office/powerpoint/2010/main" val="351783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1D04-D8BE-C757-0FEE-5089FFF5C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3DDB8C-D2BE-D0BC-418D-26678E63F9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5E35F7-3BC7-F471-C033-959C20602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1DA0A-ADF7-CDA7-10FE-AB7EF142481C}"/>
              </a:ext>
            </a:extLst>
          </p:cNvPr>
          <p:cNvSpPr>
            <a:spLocks noGrp="1"/>
          </p:cNvSpPr>
          <p:nvPr>
            <p:ph type="dt" sz="half" idx="10"/>
          </p:nvPr>
        </p:nvSpPr>
        <p:spPr/>
        <p:txBody>
          <a:bodyPr/>
          <a:lstStyle/>
          <a:p>
            <a:fld id="{3232567D-896F-4AFB-98BE-BCCE30BD8C60}" type="datetime1">
              <a:rPr lang="en-US" smtClean="0"/>
              <a:t>1/25/2023</a:t>
            </a:fld>
            <a:endParaRPr lang="en-US"/>
          </a:p>
        </p:txBody>
      </p:sp>
      <p:sp>
        <p:nvSpPr>
          <p:cNvPr id="6" name="Footer Placeholder 5">
            <a:extLst>
              <a:ext uri="{FF2B5EF4-FFF2-40B4-BE49-F238E27FC236}">
                <a16:creationId xmlns:a16="http://schemas.microsoft.com/office/drawing/2014/main" id="{181E1BAC-E105-5BCC-BF6B-D5453C9EFC2F}"/>
              </a:ext>
            </a:extLst>
          </p:cNvPr>
          <p:cNvSpPr>
            <a:spLocks noGrp="1"/>
          </p:cNvSpPr>
          <p:nvPr>
            <p:ph type="ftr" sz="quarter" idx="11"/>
          </p:nvPr>
        </p:nvSpPr>
        <p:spPr/>
        <p:txBody>
          <a:bodyPr/>
          <a:lstStyle/>
          <a:p>
            <a:r>
              <a:rPr lang="en-US"/>
              <a:t>Traditional Buddhist Chanting</a:t>
            </a:r>
          </a:p>
        </p:txBody>
      </p:sp>
      <p:sp>
        <p:nvSpPr>
          <p:cNvPr id="7" name="Slide Number Placeholder 6">
            <a:extLst>
              <a:ext uri="{FF2B5EF4-FFF2-40B4-BE49-F238E27FC236}">
                <a16:creationId xmlns:a16="http://schemas.microsoft.com/office/drawing/2014/main" id="{793BEB98-A04E-AF87-7150-B91F214CD68F}"/>
              </a:ext>
            </a:extLst>
          </p:cNvPr>
          <p:cNvSpPr>
            <a:spLocks noGrp="1"/>
          </p:cNvSpPr>
          <p:nvPr>
            <p:ph type="sldNum" sz="quarter" idx="12"/>
          </p:nvPr>
        </p:nvSpPr>
        <p:spPr/>
        <p:txBody>
          <a:bodyPr/>
          <a:lstStyle/>
          <a:p>
            <a:fld id="{64D78687-2C7D-4942-8520-06176E7D63D4}" type="slidenum">
              <a:rPr lang="en-US" smtClean="0"/>
              <a:t>‹#›</a:t>
            </a:fld>
            <a:endParaRPr lang="en-US"/>
          </a:p>
        </p:txBody>
      </p:sp>
    </p:spTree>
    <p:extLst>
      <p:ext uri="{BB962C8B-B14F-4D97-AF65-F5344CB8AC3E}">
        <p14:creationId xmlns:p14="http://schemas.microsoft.com/office/powerpoint/2010/main" val="140349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178C3-5D96-7232-C7C8-DB2C682028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A045E3-3DF3-B796-6FDE-C87324677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732C3-5CE1-3D8A-1156-EEC8D5BBB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6D794-C611-4537-8B4C-F2F3954ADEF6}" type="datetime1">
              <a:rPr lang="en-US" smtClean="0"/>
              <a:t>1/25/2023</a:t>
            </a:fld>
            <a:endParaRPr lang="en-US"/>
          </a:p>
        </p:txBody>
      </p:sp>
      <p:sp>
        <p:nvSpPr>
          <p:cNvPr id="5" name="Footer Placeholder 4">
            <a:extLst>
              <a:ext uri="{FF2B5EF4-FFF2-40B4-BE49-F238E27FC236}">
                <a16:creationId xmlns:a16="http://schemas.microsoft.com/office/drawing/2014/main" id="{A5CD197C-F4BD-79A1-BF89-17D48DA0D5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Traditional Buddhist Chanting</a:t>
            </a:r>
          </a:p>
        </p:txBody>
      </p:sp>
      <p:sp>
        <p:nvSpPr>
          <p:cNvPr id="6" name="Slide Number Placeholder 5">
            <a:extLst>
              <a:ext uri="{FF2B5EF4-FFF2-40B4-BE49-F238E27FC236}">
                <a16:creationId xmlns:a16="http://schemas.microsoft.com/office/drawing/2014/main" id="{94C01FFC-0237-5C04-843D-B732C72311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78687-2C7D-4942-8520-06176E7D63D4}" type="slidenum">
              <a:rPr lang="en-US" smtClean="0"/>
              <a:t>‹#›</a:t>
            </a:fld>
            <a:endParaRPr lang="en-US"/>
          </a:p>
        </p:txBody>
      </p:sp>
    </p:spTree>
    <p:extLst>
      <p:ext uri="{BB962C8B-B14F-4D97-AF65-F5344CB8AC3E}">
        <p14:creationId xmlns:p14="http://schemas.microsoft.com/office/powerpoint/2010/main" val="3959852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koreanbuddhism.net/bbs/board.php?bo_table=5040&amp;wr_id=43" TargetMode="External"/><Relationship Id="rId2" Type="http://schemas.openxmlformats.org/officeDocument/2006/relationships/hyperlink" Target="http://dro.dur.ac.uk/36137/1/36137.pdf?DDD23+dmu0sm+vbdv77"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patreon.com/mindisbuddha"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7235AF-1C7E-58F3-9111-6FD08DDB45A3}"/>
              </a:ext>
            </a:extLst>
          </p:cNvPr>
          <p:cNvSpPr txBox="1"/>
          <p:nvPr/>
        </p:nvSpPr>
        <p:spPr>
          <a:xfrm>
            <a:off x="223284" y="251670"/>
            <a:ext cx="11596803"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0</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p>
        </p:txBody>
      </p:sp>
      <p:sp>
        <p:nvSpPr>
          <p:cNvPr id="11" name="Footer Placeholder 10">
            <a:extLst>
              <a:ext uri="{FF2B5EF4-FFF2-40B4-BE49-F238E27FC236}">
                <a16:creationId xmlns:a16="http://schemas.microsoft.com/office/drawing/2014/main" id="{F9EB137B-AF72-AACE-C0DE-3E1CA68A8D39}"/>
              </a:ext>
            </a:extLst>
          </p:cNvPr>
          <p:cNvSpPr>
            <a:spLocks noGrp="1"/>
          </p:cNvSpPr>
          <p:nvPr>
            <p:ph type="ftr" sz="quarter" idx="11"/>
          </p:nvPr>
        </p:nvSpPr>
        <p:spPr/>
        <p:txBody>
          <a:bodyPr/>
          <a:lstStyle/>
          <a:p>
            <a:r>
              <a:rPr lang="en-US"/>
              <a:t>Traditional Buddhist Chanting</a:t>
            </a:r>
          </a:p>
        </p:txBody>
      </p:sp>
      <p:pic>
        <p:nvPicPr>
          <p:cNvPr id="13" name="Picture 12" descr="Map&#10;&#10;Description automatically generated">
            <a:extLst>
              <a:ext uri="{FF2B5EF4-FFF2-40B4-BE49-F238E27FC236}">
                <a16:creationId xmlns:a16="http://schemas.microsoft.com/office/drawing/2014/main" id="{0FBCB36E-2A1D-DE73-E2BE-A2B6B92C5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228" y="887113"/>
            <a:ext cx="6114621" cy="5366696"/>
          </a:xfrm>
          <a:prstGeom prst="rect">
            <a:avLst/>
          </a:prstGeom>
        </p:spPr>
      </p:pic>
      <p:sp>
        <p:nvSpPr>
          <p:cNvPr id="14" name="TextBox 13">
            <a:extLst>
              <a:ext uri="{FF2B5EF4-FFF2-40B4-BE49-F238E27FC236}">
                <a16:creationId xmlns:a16="http://schemas.microsoft.com/office/drawing/2014/main" id="{004CD2C5-8AC6-A552-684A-88D05C7C49D8}"/>
              </a:ext>
            </a:extLst>
          </p:cNvPr>
          <p:cNvSpPr txBox="1"/>
          <p:nvPr/>
        </p:nvSpPr>
        <p:spPr>
          <a:xfrm>
            <a:off x="389238" y="887113"/>
            <a:ext cx="4961238" cy="5304016"/>
          </a:xfrm>
          <a:prstGeom prst="rect">
            <a:avLst/>
          </a:prstGeom>
          <a:noFill/>
        </p:spPr>
        <p:txBody>
          <a:bodyPr wrap="square" rtlCol="0">
            <a:spAutoFit/>
          </a:bodyPr>
          <a:lstStyle/>
          <a:p>
            <a:pPr>
              <a:spcAft>
                <a:spcPts val="800"/>
              </a:spcAft>
            </a:pPr>
            <a:r>
              <a:rPr lang="en-US" sz="2400" dirty="0"/>
              <a:t>• If you visit a Buddhist temple anywhere in Asia, you will hear the  sound of chanting.</a:t>
            </a:r>
          </a:p>
          <a:p>
            <a:pPr>
              <a:spcAft>
                <a:spcPts val="800"/>
              </a:spcAft>
            </a:pPr>
            <a:r>
              <a:rPr lang="en-US" sz="2400" dirty="0"/>
              <a:t>• In South Asia you will hear chanting in Pali.</a:t>
            </a:r>
          </a:p>
          <a:p>
            <a:pPr>
              <a:spcAft>
                <a:spcPts val="800"/>
              </a:spcAft>
            </a:pPr>
            <a:r>
              <a:rPr lang="en-US" sz="2400" dirty="0"/>
              <a:t>• In Central Asia you will hear chanting in Tibetan.</a:t>
            </a:r>
          </a:p>
          <a:p>
            <a:pPr>
              <a:spcAft>
                <a:spcPts val="800"/>
              </a:spcAft>
            </a:pPr>
            <a:r>
              <a:rPr lang="en-US" sz="2400" dirty="0"/>
              <a:t>• In East Asia you will hear chanting in Chinese.</a:t>
            </a:r>
          </a:p>
          <a:p>
            <a:pPr>
              <a:spcAft>
                <a:spcPts val="800"/>
              </a:spcAft>
            </a:pPr>
            <a:r>
              <a:rPr lang="en-US" sz="2400" dirty="0"/>
              <a:t>• In Korea, Buddhist chanting has historically been done in "Sino-Korean". This is just the Korean pronunciation of Chinese characters.</a:t>
            </a:r>
          </a:p>
        </p:txBody>
      </p:sp>
      <p:pic>
        <p:nvPicPr>
          <p:cNvPr id="3" name="Picture 2">
            <a:extLst>
              <a:ext uri="{FF2B5EF4-FFF2-40B4-BE49-F238E27FC236}">
                <a16:creationId xmlns:a16="http://schemas.microsoft.com/office/drawing/2014/main" id="{6B358BDC-49C4-A9C8-7CC9-80A6268A1CE5}"/>
              </a:ext>
            </a:extLst>
          </p:cNvPr>
          <p:cNvPicPr>
            <a:picLocks noChangeAspect="1"/>
          </p:cNvPicPr>
          <p:nvPr/>
        </p:nvPicPr>
        <p:blipFill>
          <a:blip r:embed="rId3"/>
          <a:stretch>
            <a:fillRect/>
          </a:stretch>
        </p:blipFill>
        <p:spPr>
          <a:xfrm>
            <a:off x="5587228" y="885065"/>
            <a:ext cx="6114621" cy="5390317"/>
          </a:xfrm>
          <a:prstGeom prst="rect">
            <a:avLst/>
          </a:prstGeom>
        </p:spPr>
      </p:pic>
    </p:spTree>
    <p:extLst>
      <p:ext uri="{BB962C8B-B14F-4D97-AF65-F5344CB8AC3E}">
        <p14:creationId xmlns:p14="http://schemas.microsoft.com/office/powerpoint/2010/main" val="1339836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F0DE13-E46F-1825-2D2B-F88ACD32BC02}"/>
              </a:ext>
            </a:extLst>
          </p:cNvPr>
          <p:cNvSpPr>
            <a:spLocks noGrp="1"/>
          </p:cNvSpPr>
          <p:nvPr>
            <p:ph type="ftr" sz="quarter" idx="11"/>
          </p:nvPr>
        </p:nvSpPr>
        <p:spPr/>
        <p:txBody>
          <a:bodyPr/>
          <a:lstStyle/>
          <a:p>
            <a:r>
              <a:rPr lang="en-US"/>
              <a:t>Traditional Buddhist Chanting</a:t>
            </a:r>
          </a:p>
        </p:txBody>
      </p:sp>
      <p:sp>
        <p:nvSpPr>
          <p:cNvPr id="3" name="TextBox 2">
            <a:extLst>
              <a:ext uri="{FF2B5EF4-FFF2-40B4-BE49-F238E27FC236}">
                <a16:creationId xmlns:a16="http://schemas.microsoft.com/office/drawing/2014/main" id="{768EB501-B2EE-7AAA-51EF-BFB471DB7694}"/>
              </a:ext>
            </a:extLst>
          </p:cNvPr>
          <p:cNvSpPr txBox="1"/>
          <p:nvPr/>
        </p:nvSpPr>
        <p:spPr>
          <a:xfrm>
            <a:off x="130629" y="94343"/>
            <a:ext cx="11785600" cy="6387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0.9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400"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We will learn the chants (or perhaps learn more about them!)</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How to "do" (chant) the chants.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Also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wha</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t they "mean".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(Not in any esoteric sense, but what do the words mean.)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History and </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background of the chants.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History and background of Buddhist chanting.</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Same for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Chinese chanting, and Korean chanting.</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Some chanting terminology. What does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Yeom</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Bul</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mean??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What is a mantra? What is a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dharani</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Are they different?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What does "Ki Do" mean? (It might not be what you think.)</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What is "Sino-Korean"? (What is </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Hangul? What is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Romaja</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Chanting as a</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personal practice (that you can do on your own).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Why is a </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"Japanese" chant (Kanzeon) included???</a:t>
            </a:r>
          </a:p>
        </p:txBody>
      </p:sp>
      <p:pic>
        <p:nvPicPr>
          <p:cNvPr id="4" name="Picture 3">
            <a:extLst>
              <a:ext uri="{FF2B5EF4-FFF2-40B4-BE49-F238E27FC236}">
                <a16:creationId xmlns:a16="http://schemas.microsoft.com/office/drawing/2014/main" id="{8D2B3826-1480-1DF8-F970-AAB24DC59155}"/>
              </a:ext>
            </a:extLst>
          </p:cNvPr>
          <p:cNvPicPr>
            <a:picLocks noChangeAspect="1"/>
          </p:cNvPicPr>
          <p:nvPr/>
        </p:nvPicPr>
        <p:blipFill>
          <a:blip r:embed="rId2"/>
          <a:stretch>
            <a:fillRect/>
          </a:stretch>
        </p:blipFill>
        <p:spPr>
          <a:xfrm>
            <a:off x="8051800" y="805665"/>
            <a:ext cx="2986615" cy="4366674"/>
          </a:xfrm>
          <a:prstGeom prst="rect">
            <a:avLst/>
          </a:prstGeom>
        </p:spPr>
      </p:pic>
      <p:pic>
        <p:nvPicPr>
          <p:cNvPr id="6" name="Picture 5">
            <a:extLst>
              <a:ext uri="{FF2B5EF4-FFF2-40B4-BE49-F238E27FC236}">
                <a16:creationId xmlns:a16="http://schemas.microsoft.com/office/drawing/2014/main" id="{FA35CE53-1367-E29C-7A5D-8CC1B750A637}"/>
              </a:ext>
            </a:extLst>
          </p:cNvPr>
          <p:cNvPicPr>
            <a:picLocks noChangeAspect="1"/>
          </p:cNvPicPr>
          <p:nvPr/>
        </p:nvPicPr>
        <p:blipFill>
          <a:blip r:embed="rId3"/>
          <a:stretch>
            <a:fillRect/>
          </a:stretch>
        </p:blipFill>
        <p:spPr>
          <a:xfrm>
            <a:off x="7610964" y="5148904"/>
            <a:ext cx="4212701" cy="1390008"/>
          </a:xfrm>
          <a:prstGeom prst="rect">
            <a:avLst/>
          </a:prstGeom>
        </p:spPr>
      </p:pic>
      <p:sp>
        <p:nvSpPr>
          <p:cNvPr id="7" name="Rectangle 6">
            <a:extLst>
              <a:ext uri="{FF2B5EF4-FFF2-40B4-BE49-F238E27FC236}">
                <a16:creationId xmlns:a16="http://schemas.microsoft.com/office/drawing/2014/main" id="{84C8FEF7-7F71-23C0-D524-C8D222E9CEDC}"/>
              </a:ext>
            </a:extLst>
          </p:cNvPr>
          <p:cNvSpPr/>
          <p:nvPr/>
        </p:nvSpPr>
        <p:spPr>
          <a:xfrm>
            <a:off x="7714343" y="5172339"/>
            <a:ext cx="3947886" cy="127926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481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6CEEAD-9771-9E7B-59EA-1E050F79D759}"/>
              </a:ext>
            </a:extLst>
          </p:cNvPr>
          <p:cNvSpPr>
            <a:spLocks noGrp="1"/>
          </p:cNvSpPr>
          <p:nvPr>
            <p:ph type="ftr" sz="quarter" idx="11"/>
          </p:nvPr>
        </p:nvSpPr>
        <p:spPr/>
        <p:txBody>
          <a:bodyPr/>
          <a:lstStyle/>
          <a:p>
            <a:r>
              <a:rPr lang="en-US"/>
              <a:t>Traditional Buddhist Chanting</a:t>
            </a:r>
          </a:p>
        </p:txBody>
      </p:sp>
      <p:sp>
        <p:nvSpPr>
          <p:cNvPr id="3" name="TextBox 2">
            <a:extLst>
              <a:ext uri="{FF2B5EF4-FFF2-40B4-BE49-F238E27FC236}">
                <a16:creationId xmlns:a16="http://schemas.microsoft.com/office/drawing/2014/main" id="{22A0EB59-8C34-CCAF-9152-9E94C38B086D}"/>
              </a:ext>
            </a:extLst>
          </p:cNvPr>
          <p:cNvSpPr txBox="1"/>
          <p:nvPr/>
        </p:nvSpPr>
        <p:spPr>
          <a:xfrm>
            <a:off x="200098" y="602705"/>
            <a:ext cx="8552959" cy="6986528"/>
          </a:xfrm>
          <a:prstGeom prst="rect">
            <a:avLst/>
          </a:prstGeom>
          <a:noFill/>
        </p:spPr>
        <p:txBody>
          <a:bodyPr wrap="square" rtlCol="0">
            <a:spAutoFit/>
          </a:bodyPr>
          <a:lstStyle/>
          <a:p>
            <a:r>
              <a:rPr lang="en-US" sz="2000" b="1" dirty="0"/>
              <a:t>Some valuable resources for learning more about Buddhist chanting practice:</a:t>
            </a:r>
          </a:p>
          <a:p>
            <a:endParaRPr lang="en-US" b="1" i="1" dirty="0"/>
          </a:p>
          <a:p>
            <a:r>
              <a:rPr lang="en-US" b="1" i="1" dirty="0"/>
              <a:t>Dhāraṇī and Mantra in Contemporary Korean Buddhism: A Textual Ethnography of Spell     Materials for Popular Consumption</a:t>
            </a:r>
            <a:r>
              <a:rPr lang="en-US" dirty="0"/>
              <a:t>, Richard D. McBride II, Journal of the International Association of Buddhist Studies Volume 42 • 2019 • 361–403  (available through academia.edu)</a:t>
            </a:r>
          </a:p>
          <a:p>
            <a:endParaRPr lang="en-US" sz="800" dirty="0"/>
          </a:p>
          <a:p>
            <a:r>
              <a:rPr lang="en-US" b="1" i="1" dirty="0">
                <a:solidFill>
                  <a:srgbClr val="141414"/>
                </a:solidFill>
                <a:effectLst/>
                <a:latin typeface="Public Sans"/>
              </a:rPr>
              <a:t>Must Read Texts for Buddhists and the Modernization of Korean Buddhist Ritual</a:t>
            </a:r>
            <a:r>
              <a:rPr lang="en-US" b="0" i="0" dirty="0">
                <a:solidFill>
                  <a:srgbClr val="141414"/>
                </a:solidFill>
                <a:effectLst/>
                <a:latin typeface="Public Sans"/>
              </a:rPr>
              <a:t>, Richard D. McBride, 2019, Journal of Korean Religions (available through academia.edu)</a:t>
            </a:r>
          </a:p>
          <a:p>
            <a:endParaRPr lang="en-US" sz="800" dirty="0">
              <a:solidFill>
                <a:srgbClr val="141414"/>
              </a:solidFill>
              <a:latin typeface="Public Sans"/>
            </a:endParaRPr>
          </a:p>
          <a:p>
            <a:r>
              <a:rPr lang="en-US" b="1" i="1" dirty="0">
                <a:solidFill>
                  <a:srgbClr val="141414"/>
                </a:solidFill>
                <a:effectLst/>
                <a:latin typeface="Public Sans"/>
              </a:rPr>
              <a:t>Enchanting Monks and Efficacious Spells - Rhetoric and the Role of Dharani in Medieval Chinese Buddhism</a:t>
            </a:r>
            <a:r>
              <a:rPr lang="en-US" b="0" i="0" dirty="0">
                <a:solidFill>
                  <a:srgbClr val="141414"/>
                </a:solidFill>
                <a:effectLst/>
                <a:latin typeface="Public Sans"/>
              </a:rPr>
              <a:t>, Richard D. McBride II (available through academia.edu)</a:t>
            </a:r>
          </a:p>
          <a:p>
            <a:endParaRPr lang="en-US" sz="800" dirty="0">
              <a:solidFill>
                <a:srgbClr val="141414"/>
              </a:solidFill>
              <a:latin typeface="Public Sans"/>
            </a:endParaRPr>
          </a:p>
          <a:p>
            <a:r>
              <a:rPr lang="en-US" b="1" i="1" dirty="0">
                <a:solidFill>
                  <a:srgbClr val="141414"/>
                </a:solidFill>
                <a:effectLst/>
                <a:latin typeface="Public Sans"/>
              </a:rPr>
              <a:t>Everyday Temple Chant in South Korean </a:t>
            </a:r>
            <a:r>
              <a:rPr lang="en-US" b="1" i="1" dirty="0" err="1">
                <a:solidFill>
                  <a:srgbClr val="141414"/>
                </a:solidFill>
                <a:effectLst/>
                <a:latin typeface="Public Sans"/>
              </a:rPr>
              <a:t>Chogye</a:t>
            </a:r>
            <a:r>
              <a:rPr lang="en-US" b="1" i="1" dirty="0">
                <a:solidFill>
                  <a:srgbClr val="141414"/>
                </a:solidFill>
                <a:effectLst/>
                <a:latin typeface="Public Sans"/>
              </a:rPr>
              <a:t> Sect Buddhism: An Analytical Study of the Personal Styles Cultivated by Monks</a:t>
            </a:r>
            <a:r>
              <a:rPr lang="en-US" b="0" i="0" dirty="0">
                <a:solidFill>
                  <a:srgbClr val="141414"/>
                </a:solidFill>
                <a:effectLst/>
                <a:latin typeface="Public Sans"/>
              </a:rPr>
              <a:t>, Simon Mills and Sung-</a:t>
            </a:r>
            <a:r>
              <a:rPr lang="en-US" b="0" i="0" dirty="0" err="1">
                <a:solidFill>
                  <a:srgbClr val="141414"/>
                </a:solidFill>
                <a:effectLst/>
                <a:latin typeface="Public Sans"/>
              </a:rPr>
              <a:t>Hee</a:t>
            </a:r>
            <a:r>
              <a:rPr lang="en-US" b="0" i="0" dirty="0">
                <a:solidFill>
                  <a:srgbClr val="141414"/>
                </a:solidFill>
                <a:effectLst/>
                <a:latin typeface="Public Sans"/>
              </a:rPr>
              <a:t> Park, Analytical       Approaches to World Music Journal, 10 (1). pp. 1-68</a:t>
            </a:r>
          </a:p>
          <a:p>
            <a:r>
              <a:rPr lang="en-US" b="0" i="0" dirty="0">
                <a:solidFill>
                  <a:srgbClr val="141414"/>
                </a:solidFill>
                <a:effectLst/>
                <a:latin typeface="Public Sans"/>
              </a:rPr>
              <a:t>Direct link to download pdf: </a:t>
            </a:r>
            <a:r>
              <a:rPr lang="en-US" b="0" i="0" dirty="0">
                <a:solidFill>
                  <a:srgbClr val="141414"/>
                </a:solidFill>
                <a:effectLst/>
                <a:latin typeface="Public Sans"/>
                <a:hlinkClick r:id="rId2"/>
              </a:rPr>
              <a:t>http://dro.dur.ac.uk/36137/1/36137.pdf?DDD23+dmu0sm+vbdv77</a:t>
            </a:r>
            <a:r>
              <a:rPr lang="en-US" b="0" i="0" dirty="0">
                <a:solidFill>
                  <a:srgbClr val="141414"/>
                </a:solidFill>
                <a:effectLst/>
                <a:latin typeface="Public Sans"/>
              </a:rPr>
              <a:t>  </a:t>
            </a:r>
          </a:p>
          <a:p>
            <a:endParaRPr lang="en-US" sz="800" dirty="0">
              <a:solidFill>
                <a:srgbClr val="141414"/>
              </a:solidFill>
              <a:latin typeface="Public Sans"/>
            </a:endParaRPr>
          </a:p>
          <a:p>
            <a:r>
              <a:rPr lang="en-US" b="1" i="1" dirty="0">
                <a:solidFill>
                  <a:srgbClr val="141414"/>
                </a:solidFill>
                <a:effectLst/>
                <a:latin typeface="Public Sans"/>
              </a:rPr>
              <a:t>Essential Compendium for Buddhists: A Modern Buddhist Liturgy, </a:t>
            </a:r>
            <a:r>
              <a:rPr lang="en-US" b="1" i="1" dirty="0" err="1">
                <a:solidFill>
                  <a:srgbClr val="141414"/>
                </a:solidFill>
                <a:effectLst/>
                <a:latin typeface="Public Sans"/>
              </a:rPr>
              <a:t>Bulja</a:t>
            </a:r>
            <a:r>
              <a:rPr lang="en-US" b="1" i="1" dirty="0">
                <a:solidFill>
                  <a:srgbClr val="141414"/>
                </a:solidFill>
                <a:effectLst/>
                <a:latin typeface="Public Sans"/>
              </a:rPr>
              <a:t> </a:t>
            </a:r>
            <a:r>
              <a:rPr lang="en-US" b="1" i="1" dirty="0" err="1">
                <a:solidFill>
                  <a:srgbClr val="141414"/>
                </a:solidFill>
                <a:effectLst/>
                <a:latin typeface="Public Sans"/>
              </a:rPr>
              <a:t>Pillam</a:t>
            </a:r>
            <a:r>
              <a:rPr lang="en-US" b="1" i="1" dirty="0">
                <a:solidFill>
                  <a:srgbClr val="141414"/>
                </a:solidFill>
                <a:effectLst/>
                <a:latin typeface="Public Sans"/>
              </a:rPr>
              <a:t>, </a:t>
            </a:r>
            <a:r>
              <a:rPr lang="zh-CN" altLang="en-US" b="1" i="1" dirty="0">
                <a:solidFill>
                  <a:srgbClr val="141414"/>
                </a:solidFill>
                <a:effectLst/>
                <a:latin typeface="Public Sans"/>
              </a:rPr>
              <a:t>佛子必覽</a:t>
            </a:r>
            <a:r>
              <a:rPr lang="en-US" altLang="zh-CN" b="0" i="0" dirty="0">
                <a:solidFill>
                  <a:srgbClr val="141414"/>
                </a:solidFill>
                <a:effectLst/>
                <a:latin typeface="Public Sans"/>
              </a:rPr>
              <a:t>, Choe </a:t>
            </a:r>
            <a:r>
              <a:rPr lang="en-US" altLang="zh-CN" b="0" i="0" dirty="0" err="1">
                <a:solidFill>
                  <a:srgbClr val="141414"/>
                </a:solidFill>
                <a:effectLst/>
                <a:latin typeface="Public Sans"/>
              </a:rPr>
              <a:t>Chwiheo</a:t>
            </a:r>
            <a:r>
              <a:rPr lang="en-US" altLang="zh-CN" b="0" i="0" dirty="0">
                <a:solidFill>
                  <a:srgbClr val="141414"/>
                </a:solidFill>
                <a:effectLst/>
                <a:latin typeface="Public Sans"/>
              </a:rPr>
              <a:t> and An </a:t>
            </a:r>
            <a:r>
              <a:rPr lang="en-US" altLang="zh-CN" b="0" i="0" dirty="0" err="1">
                <a:solidFill>
                  <a:srgbClr val="141414"/>
                </a:solidFill>
                <a:effectLst/>
                <a:latin typeface="Public Sans"/>
              </a:rPr>
              <a:t>Jinho</a:t>
            </a:r>
            <a:r>
              <a:rPr lang="en-US" altLang="zh-CN" dirty="0">
                <a:solidFill>
                  <a:srgbClr val="141414"/>
                </a:solidFill>
                <a:latin typeface="Public Sans"/>
              </a:rPr>
              <a:t>, </a:t>
            </a:r>
            <a:r>
              <a:rPr lang="en-US" altLang="zh-CN" b="0" i="0" dirty="0">
                <a:solidFill>
                  <a:srgbClr val="141414"/>
                </a:solidFill>
                <a:effectLst/>
                <a:latin typeface="Public Sans"/>
              </a:rPr>
              <a:t>Annotated Translation by </a:t>
            </a:r>
            <a:r>
              <a:rPr lang="en-US" altLang="zh-CN" b="0" i="0" dirty="0" err="1">
                <a:solidFill>
                  <a:srgbClr val="141414"/>
                </a:solidFill>
                <a:effectLst/>
                <a:latin typeface="Public Sans"/>
              </a:rPr>
              <a:t>Seonjoon</a:t>
            </a:r>
            <a:r>
              <a:rPr lang="en-US" altLang="zh-CN" b="0" i="0" dirty="0">
                <a:solidFill>
                  <a:srgbClr val="141414"/>
                </a:solidFill>
                <a:effectLst/>
                <a:latin typeface="Public Sans"/>
              </a:rPr>
              <a:t> Amanda R. Young</a:t>
            </a:r>
          </a:p>
          <a:p>
            <a:r>
              <a:rPr lang="en-US" b="0" i="0" dirty="0">
                <a:solidFill>
                  <a:srgbClr val="141414"/>
                </a:solidFill>
                <a:effectLst/>
                <a:latin typeface="Public Sans"/>
                <a:hlinkClick r:id="rId3"/>
              </a:rPr>
              <a:t>http://www.koreanbuddhism.net/bbs/board.php?bo_table=5040&amp;wr_id=43</a:t>
            </a:r>
            <a:endParaRPr lang="en-US" b="0" i="0" dirty="0">
              <a:solidFill>
                <a:srgbClr val="141414"/>
              </a:solidFill>
              <a:effectLst/>
              <a:latin typeface="Public Sans"/>
            </a:endParaRPr>
          </a:p>
          <a:p>
            <a:endParaRPr lang="en-US" dirty="0">
              <a:solidFill>
                <a:srgbClr val="141414"/>
              </a:solidFill>
              <a:latin typeface="Public Sans"/>
            </a:endParaRPr>
          </a:p>
          <a:p>
            <a:endParaRPr lang="en-US" b="0" i="0" dirty="0">
              <a:solidFill>
                <a:srgbClr val="141414"/>
              </a:solidFill>
              <a:effectLst/>
              <a:latin typeface="Public Sans"/>
            </a:endParaRPr>
          </a:p>
          <a:p>
            <a:endParaRPr lang="en-US" dirty="0">
              <a:solidFill>
                <a:srgbClr val="141414"/>
              </a:solidFill>
              <a:latin typeface="Public Sans"/>
            </a:endParaRPr>
          </a:p>
          <a:p>
            <a:br>
              <a:rPr lang="en-US" dirty="0"/>
            </a:br>
            <a:endParaRPr lang="en-US" dirty="0"/>
          </a:p>
        </p:txBody>
      </p:sp>
      <p:pic>
        <p:nvPicPr>
          <p:cNvPr id="5" name="Picture 4">
            <a:extLst>
              <a:ext uri="{FF2B5EF4-FFF2-40B4-BE49-F238E27FC236}">
                <a16:creationId xmlns:a16="http://schemas.microsoft.com/office/drawing/2014/main" id="{CC445951-8551-E9AB-049C-444D1911E359}"/>
              </a:ext>
            </a:extLst>
          </p:cNvPr>
          <p:cNvPicPr>
            <a:picLocks noChangeAspect="1"/>
          </p:cNvPicPr>
          <p:nvPr/>
        </p:nvPicPr>
        <p:blipFill>
          <a:blip r:embed="rId4"/>
          <a:stretch>
            <a:fillRect/>
          </a:stretch>
        </p:blipFill>
        <p:spPr>
          <a:xfrm>
            <a:off x="9109101" y="704994"/>
            <a:ext cx="2674392" cy="3742003"/>
          </a:xfrm>
          <a:prstGeom prst="rect">
            <a:avLst/>
          </a:prstGeom>
        </p:spPr>
      </p:pic>
      <p:sp>
        <p:nvSpPr>
          <p:cNvPr id="6" name="TextBox 5">
            <a:extLst>
              <a:ext uri="{FF2B5EF4-FFF2-40B4-BE49-F238E27FC236}">
                <a16:creationId xmlns:a16="http://schemas.microsoft.com/office/drawing/2014/main" id="{9C0D262D-4FD9-94ED-753F-82A34B997248}"/>
              </a:ext>
            </a:extLst>
          </p:cNvPr>
          <p:cNvSpPr txBox="1"/>
          <p:nvPr/>
        </p:nvSpPr>
        <p:spPr>
          <a:xfrm>
            <a:off x="88471" y="69802"/>
            <a:ext cx="11903431"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0.10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p>
        </p:txBody>
      </p:sp>
      <p:pic>
        <p:nvPicPr>
          <p:cNvPr id="14" name="Picture 13">
            <a:extLst>
              <a:ext uri="{FF2B5EF4-FFF2-40B4-BE49-F238E27FC236}">
                <a16:creationId xmlns:a16="http://schemas.microsoft.com/office/drawing/2014/main" id="{CA74F277-E3D6-A85F-F02C-62DD70763E42}"/>
              </a:ext>
            </a:extLst>
          </p:cNvPr>
          <p:cNvPicPr>
            <a:picLocks noChangeAspect="1"/>
          </p:cNvPicPr>
          <p:nvPr/>
        </p:nvPicPr>
        <p:blipFill>
          <a:blip r:embed="rId5"/>
          <a:stretch>
            <a:fillRect/>
          </a:stretch>
        </p:blipFill>
        <p:spPr>
          <a:xfrm>
            <a:off x="9053375" y="4648110"/>
            <a:ext cx="2938527" cy="1969179"/>
          </a:xfrm>
          <a:prstGeom prst="rect">
            <a:avLst/>
          </a:prstGeom>
        </p:spPr>
      </p:pic>
      <p:sp>
        <p:nvSpPr>
          <p:cNvPr id="15" name="Rectangle 14">
            <a:extLst>
              <a:ext uri="{FF2B5EF4-FFF2-40B4-BE49-F238E27FC236}">
                <a16:creationId xmlns:a16="http://schemas.microsoft.com/office/drawing/2014/main" id="{6534557A-18E7-EAE8-D5D7-099F7AE4D5FC}"/>
              </a:ext>
            </a:extLst>
          </p:cNvPr>
          <p:cNvSpPr/>
          <p:nvPr/>
        </p:nvSpPr>
        <p:spPr>
          <a:xfrm>
            <a:off x="9053375" y="4648110"/>
            <a:ext cx="2938527" cy="196917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12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B00339-4E74-B29E-47E2-613AA8815695}"/>
              </a:ext>
            </a:extLst>
          </p:cNvPr>
          <p:cNvSpPr>
            <a:spLocks noGrp="1"/>
          </p:cNvSpPr>
          <p:nvPr>
            <p:ph type="ftr" sz="quarter" idx="11"/>
          </p:nvPr>
        </p:nvSpPr>
        <p:spPr/>
        <p:txBody>
          <a:bodyPr/>
          <a:lstStyle/>
          <a:p>
            <a:r>
              <a:rPr lang="en-US"/>
              <a:t>Traditional Buddhist Chanting</a:t>
            </a:r>
          </a:p>
        </p:txBody>
      </p:sp>
      <p:sp>
        <p:nvSpPr>
          <p:cNvPr id="3" name="TextBox 2">
            <a:extLst>
              <a:ext uri="{FF2B5EF4-FFF2-40B4-BE49-F238E27FC236}">
                <a16:creationId xmlns:a16="http://schemas.microsoft.com/office/drawing/2014/main" id="{3B4C8D4F-D012-2D66-F7A9-6057C04C08D7}"/>
              </a:ext>
            </a:extLst>
          </p:cNvPr>
          <p:cNvSpPr txBox="1"/>
          <p:nvPr/>
        </p:nvSpPr>
        <p:spPr>
          <a:xfrm>
            <a:off x="117499" y="80684"/>
            <a:ext cx="11957002" cy="619592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0.11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endParaRPr lang="en-US" dirty="0"/>
          </a:p>
          <a:p>
            <a:endParaRPr lang="en-US" dirty="0"/>
          </a:p>
          <a:p>
            <a:r>
              <a:rPr lang="en-US" dirty="0"/>
              <a:t>Chanting, mantras, </a:t>
            </a:r>
            <a:r>
              <a:rPr lang="en-US" dirty="0" err="1"/>
              <a:t>dharanis</a:t>
            </a:r>
            <a:r>
              <a:rPr lang="en-US" dirty="0"/>
              <a:t>, and </a:t>
            </a:r>
            <a:r>
              <a:rPr lang="en-US" dirty="0" err="1"/>
              <a:t>Yeom</a:t>
            </a:r>
            <a:r>
              <a:rPr lang="en-US" dirty="0"/>
              <a:t> </a:t>
            </a:r>
            <a:r>
              <a:rPr lang="en-US" dirty="0" err="1"/>
              <a:t>Bul</a:t>
            </a:r>
            <a:r>
              <a:rPr lang="en-US" dirty="0"/>
              <a:t> (aka </a:t>
            </a:r>
            <a:r>
              <a:rPr lang="en-US" dirty="0" err="1"/>
              <a:t>nianfo</a:t>
            </a:r>
            <a:r>
              <a:rPr lang="en-US" dirty="0"/>
              <a:t>/nembutsu) are often mistakenly associated only with particular sects or schools of Buddhism. Worse, it is often thought that those things, as D.T. Suzuki said, have "no legitimate place in Zen." </a:t>
            </a:r>
          </a:p>
          <a:p>
            <a:endParaRPr lang="en-US" dirty="0"/>
          </a:p>
          <a:p>
            <a:r>
              <a:rPr lang="en-US" dirty="0"/>
              <a:t>Sometimes it is thought that anything to do with mantras is necessarily associated with "Esoteric" or "Tantric" Buddhism somehow. But actually mantra practice is ubiquitous in Mahayana Buddhism, and also in </a:t>
            </a:r>
            <a:r>
              <a:rPr lang="en-US" dirty="0" err="1"/>
              <a:t>Therevada</a:t>
            </a:r>
            <a:r>
              <a:rPr lang="en-US" dirty="0"/>
              <a:t> Buddhism as well (where it is called </a:t>
            </a:r>
            <a:r>
              <a:rPr lang="en-US" dirty="0" err="1"/>
              <a:t>Paritta</a:t>
            </a:r>
            <a:r>
              <a:rPr lang="en-US" dirty="0"/>
              <a:t> chanting).</a:t>
            </a:r>
          </a:p>
          <a:p>
            <a:endParaRPr lang="en-US" dirty="0"/>
          </a:p>
          <a:p>
            <a:r>
              <a:rPr lang="en-US" dirty="0"/>
              <a:t>Sometimes it is thought that </a:t>
            </a:r>
            <a:r>
              <a:rPr lang="en-US" dirty="0" err="1"/>
              <a:t>Yeom</a:t>
            </a:r>
            <a:r>
              <a:rPr lang="en-US" dirty="0"/>
              <a:t> </a:t>
            </a:r>
            <a:r>
              <a:rPr lang="en-US" dirty="0" err="1"/>
              <a:t>Bul</a:t>
            </a:r>
            <a:r>
              <a:rPr lang="en-US" dirty="0"/>
              <a:t> practice (repeating the name of a Buddha or Bodhisattva) is exclusively a "Pure Land" practice. But "</a:t>
            </a:r>
            <a:r>
              <a:rPr lang="en-US" dirty="0" err="1"/>
              <a:t>Yeom</a:t>
            </a:r>
            <a:r>
              <a:rPr lang="en-US" dirty="0"/>
              <a:t> </a:t>
            </a:r>
            <a:r>
              <a:rPr lang="en-US" dirty="0" err="1"/>
              <a:t>Bul</a:t>
            </a:r>
            <a:r>
              <a:rPr lang="en-US" dirty="0"/>
              <a:t>" literally means "Mindfulness of Buddha", and was a practice taught by the Buddha himself. One of the most fundamental texts of Theravada Buddhism, Buddhaghosa's "The Path of Purification", has a chapter on "Mindfulness of Buddha" practice.</a:t>
            </a:r>
          </a:p>
          <a:p>
            <a:endParaRPr lang="en-US" dirty="0"/>
          </a:p>
          <a:p>
            <a:r>
              <a:rPr lang="en-US" dirty="0"/>
              <a:t>In Korean Buddhism, </a:t>
            </a:r>
            <a:r>
              <a:rPr lang="en-US" dirty="0" err="1"/>
              <a:t>Yeom</a:t>
            </a:r>
            <a:r>
              <a:rPr lang="en-US" dirty="0"/>
              <a:t> </a:t>
            </a:r>
            <a:r>
              <a:rPr lang="en-US" dirty="0" err="1"/>
              <a:t>Bul</a:t>
            </a:r>
            <a:r>
              <a:rPr lang="en-US" dirty="0"/>
              <a:t> is sometimes used to very specifically refer to the practice of reciting "</a:t>
            </a:r>
            <a:r>
              <a:rPr lang="en-US" dirty="0" err="1"/>
              <a:t>Namu</a:t>
            </a:r>
            <a:r>
              <a:rPr lang="en-US" dirty="0"/>
              <a:t> </a:t>
            </a:r>
            <a:r>
              <a:rPr lang="en-US" dirty="0" err="1"/>
              <a:t>Amita</a:t>
            </a:r>
            <a:r>
              <a:rPr lang="en-US" dirty="0"/>
              <a:t> </a:t>
            </a:r>
            <a:r>
              <a:rPr lang="en-US" dirty="0" err="1"/>
              <a:t>Bul</a:t>
            </a:r>
            <a:r>
              <a:rPr lang="en-US" dirty="0"/>
              <a:t>". Other times it is used for any practice of reciting the name of any Buddha or Bodhisattva: "</a:t>
            </a:r>
            <a:r>
              <a:rPr lang="en-US" dirty="0" err="1"/>
              <a:t>Kwanseum</a:t>
            </a:r>
            <a:r>
              <a:rPr lang="en-US" dirty="0"/>
              <a:t> Bosal", "</a:t>
            </a:r>
            <a:r>
              <a:rPr lang="en-US" dirty="0" err="1"/>
              <a:t>Jijang</a:t>
            </a:r>
            <a:r>
              <a:rPr lang="en-US" dirty="0"/>
              <a:t> Bosal", "</a:t>
            </a:r>
            <a:r>
              <a:rPr lang="en-US" dirty="0" err="1"/>
              <a:t>Sogamuni</a:t>
            </a:r>
            <a:r>
              <a:rPr lang="en-US" dirty="0"/>
              <a:t> </a:t>
            </a:r>
            <a:r>
              <a:rPr lang="en-US" dirty="0" err="1"/>
              <a:t>Bul</a:t>
            </a:r>
            <a:r>
              <a:rPr lang="en-US" dirty="0"/>
              <a:t>", "</a:t>
            </a:r>
            <a:r>
              <a:rPr lang="en-US" dirty="0" err="1"/>
              <a:t>Mireuk</a:t>
            </a:r>
            <a:r>
              <a:rPr lang="en-US" dirty="0"/>
              <a:t> </a:t>
            </a:r>
            <a:r>
              <a:rPr lang="en-US" dirty="0" err="1"/>
              <a:t>Jonnul</a:t>
            </a:r>
            <a:r>
              <a:rPr lang="en-US" dirty="0"/>
              <a:t>", etc. It can even refer to reciting the names of the traditional Gods worshipped by Koreans prior to the arrival of Buddhism, including the Mountain God (</a:t>
            </a:r>
            <a:r>
              <a:rPr lang="en-US" dirty="0" err="1"/>
              <a:t>Sahn</a:t>
            </a:r>
            <a:r>
              <a:rPr lang="en-US" dirty="0"/>
              <a:t> Shin) and the Seven Stars (</a:t>
            </a:r>
            <a:r>
              <a:rPr lang="en-US" dirty="0" err="1"/>
              <a:t>Chil</a:t>
            </a:r>
            <a:r>
              <a:rPr lang="en-US" dirty="0"/>
              <a:t> Son). But </a:t>
            </a:r>
            <a:r>
              <a:rPr lang="en-US" dirty="0" err="1"/>
              <a:t>Yeom</a:t>
            </a:r>
            <a:r>
              <a:rPr lang="en-US" dirty="0"/>
              <a:t> </a:t>
            </a:r>
            <a:r>
              <a:rPr lang="en-US" dirty="0" err="1"/>
              <a:t>Bul</a:t>
            </a:r>
            <a:r>
              <a:rPr lang="en-US" dirty="0"/>
              <a:t> is also used to refer more broadly to chanting practice in general. The </a:t>
            </a:r>
            <a:r>
              <a:rPr lang="en-US" dirty="0" err="1"/>
              <a:t>Jogye</a:t>
            </a:r>
            <a:r>
              <a:rPr lang="en-US" dirty="0"/>
              <a:t> order maintains a "Chanting Committee" that disseminates mp3 recordings of Buddhist chants, trains Chanting teachers and arranges for them to travel around the country to provide on-site training, etc. This board is called the </a:t>
            </a:r>
            <a:r>
              <a:rPr lang="en-US" dirty="0" err="1"/>
              <a:t>Yeombul</a:t>
            </a:r>
            <a:r>
              <a:rPr lang="en-US" dirty="0"/>
              <a:t> </a:t>
            </a:r>
            <a:r>
              <a:rPr lang="en-US" dirty="0" err="1"/>
              <a:t>Wiweon</a:t>
            </a:r>
            <a:r>
              <a:rPr lang="en-US" dirty="0"/>
              <a:t>.</a:t>
            </a:r>
          </a:p>
        </p:txBody>
      </p:sp>
    </p:spTree>
    <p:extLst>
      <p:ext uri="{BB962C8B-B14F-4D97-AF65-F5344CB8AC3E}">
        <p14:creationId xmlns:p14="http://schemas.microsoft.com/office/powerpoint/2010/main" val="21602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EACD5C8-943A-030F-DE06-540B706091C5}"/>
              </a:ext>
            </a:extLst>
          </p:cNvPr>
          <p:cNvSpPr>
            <a:spLocks noGrp="1"/>
          </p:cNvSpPr>
          <p:nvPr>
            <p:ph type="ftr" sz="quarter" idx="11"/>
          </p:nvPr>
        </p:nvSpPr>
        <p:spPr/>
        <p:txBody>
          <a:bodyPr/>
          <a:lstStyle/>
          <a:p>
            <a:r>
              <a:rPr lang="en-US"/>
              <a:t>Traditional Buddhist Chanting</a:t>
            </a:r>
          </a:p>
        </p:txBody>
      </p:sp>
      <p:sp>
        <p:nvSpPr>
          <p:cNvPr id="3" name="TextBox 2">
            <a:extLst>
              <a:ext uri="{FF2B5EF4-FFF2-40B4-BE49-F238E27FC236}">
                <a16:creationId xmlns:a16="http://schemas.microsoft.com/office/drawing/2014/main" id="{19D7E32D-988C-697F-3A71-4F8BD35972A9}"/>
              </a:ext>
            </a:extLst>
          </p:cNvPr>
          <p:cNvSpPr txBox="1"/>
          <p:nvPr/>
        </p:nvSpPr>
        <p:spPr>
          <a:xfrm>
            <a:off x="146583" y="118663"/>
            <a:ext cx="11859280" cy="652883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0.12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The class will have a practical focus. The intention is to encourage and support the practice of chanting.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We will meet twice a month, and </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spend two months on each chant. So we will have four class meetings for each chant.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Every month there will be at least 30 minutes of class time devoted to discussion. You have to register for the class in order to participate in the discussion live (via zoom). Registration is through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Patreon</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($2 a month):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hlinkClick r:id="rId2"/>
              </a:rPr>
              <a:t>https://www.patreon.com/mindisbuddha</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The emphasis will not be on learning the Chinese characters, but for each syllable of each chant we will look at the Chinese character for that syllable, how it is pronounced in Sino-Korean, and what it means. For your reference the class materials will also include the Hangul (Korean script) and the Pinyin (Mandarin pronunciation) for each character. This is very helpful if you want to do your own "research" (googling)!</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For example, the first chant we'll look at is the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Jijang</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Bosal chant. The first line is:</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3200" b="1"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namu</a:t>
            </a:r>
            <a:r>
              <a:rPr lang="en-US" sz="32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sz="3200" b="1"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nam</a:t>
            </a:r>
            <a:r>
              <a:rPr lang="en-US" sz="32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bang </a:t>
            </a:r>
            <a:r>
              <a:rPr lang="en-US" sz="3200" b="1"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hwa</a:t>
            </a:r>
            <a:r>
              <a:rPr lang="en-US" sz="32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sz="3200" b="1"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ju</a:t>
            </a:r>
            <a:r>
              <a:rPr lang="en-US" sz="32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sz="3200" b="1"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jijang</a:t>
            </a:r>
            <a:r>
              <a:rPr lang="en-US" sz="32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bosal  </a:t>
            </a:r>
            <a:r>
              <a:rPr lang="zh-TW" altLang="en-US" sz="32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南無 南邦 化主 地蔵 菩薩</a:t>
            </a:r>
            <a:endParaRPr lang="en-US" altLang="zh-TW" sz="3200" b="1"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Which l</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iterally</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means: bow to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namu</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southern direction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nam</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bang) transformation lord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hwa</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ju</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Jijang</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Bosal</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45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90FAA2-461C-13C2-7A48-34F0471A274F}"/>
              </a:ext>
            </a:extLst>
          </p:cNvPr>
          <p:cNvSpPr>
            <a:spLocks noGrp="1"/>
          </p:cNvSpPr>
          <p:nvPr>
            <p:ph type="ftr" sz="quarter" idx="11"/>
          </p:nvPr>
        </p:nvSpPr>
        <p:spPr/>
        <p:txBody>
          <a:bodyPr/>
          <a:lstStyle/>
          <a:p>
            <a:r>
              <a:rPr lang="en-US"/>
              <a:t>Traditional Buddhist Chanting</a:t>
            </a:r>
          </a:p>
        </p:txBody>
      </p:sp>
      <p:sp>
        <p:nvSpPr>
          <p:cNvPr id="3" name="TextBox 2">
            <a:extLst>
              <a:ext uri="{FF2B5EF4-FFF2-40B4-BE49-F238E27FC236}">
                <a16:creationId xmlns:a16="http://schemas.microsoft.com/office/drawing/2014/main" id="{4798B31C-1045-63DA-BEC3-77EB45840BD7}"/>
              </a:ext>
            </a:extLst>
          </p:cNvPr>
          <p:cNvSpPr txBox="1"/>
          <p:nvPr/>
        </p:nvSpPr>
        <p:spPr>
          <a:xfrm>
            <a:off x="146583" y="83762"/>
            <a:ext cx="11838339" cy="635930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0.13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p>
          <a:p>
            <a:pPr marL="0" marR="0" lvl="0" indent="0" algn="l" defTabSz="914400" rtl="0" eaLnBrk="1" fontAlgn="auto" latinLnBrk="0" hangingPunct="1">
              <a:lnSpc>
                <a:spcPct val="107000"/>
              </a:lnSpc>
              <a:spcBef>
                <a:spcPts val="0"/>
              </a:spcBef>
              <a:spcAft>
                <a:spcPts val="5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Why is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Jijang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Bosal associated with "the southern direction". And why is he called the "Lord of Transformation"?</a:t>
            </a:r>
          </a:p>
          <a:p>
            <a:pPr marL="0" marR="0" lvl="0" indent="0" algn="l" defTabSz="914400" rtl="0" eaLnBrk="1" fontAlgn="auto" latinLnBrk="0" hangingPunct="1">
              <a:lnSpc>
                <a:spcPct val="107000"/>
              </a:lnSpc>
              <a:spcBef>
                <a:spcPts val="0"/>
              </a:spcBef>
              <a:spcAft>
                <a:spcPts val="5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It's good to know what it is that </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we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are chanting, and to have a general idea of what it means. </a:t>
            </a:r>
          </a:p>
          <a:p>
            <a:pPr marL="0" marR="0" lvl="0" indent="0" algn="l" defTabSz="914400" rtl="0" eaLnBrk="1" fontAlgn="auto" latinLnBrk="0" hangingPunct="1">
              <a:lnSpc>
                <a:spcPct val="107000"/>
              </a:lnSpc>
              <a:spcBef>
                <a:spcPts val="0"/>
              </a:spcBef>
              <a:spcAft>
                <a:spcPts val="5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Zen Master Seung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Sahn</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taught that if your mind is very clear then even chanting "Coca Cola" is good practice.</a:t>
            </a:r>
          </a:p>
          <a:p>
            <a:pPr marL="0" marR="0" lvl="0" indent="0" algn="l" defTabSz="914400" rtl="0" eaLnBrk="1" fontAlgn="auto" latinLnBrk="0" hangingPunct="1">
              <a:lnSpc>
                <a:spcPct val="107000"/>
              </a:lnSpc>
              <a:spcBef>
                <a:spcPts val="0"/>
              </a:spcBef>
              <a:spcAft>
                <a:spcPts val="5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But what if your mind is not very clear? Then maybe "Coca Cola" is not the best chanting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pra</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ctice</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(Zen Master Seung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Sahn</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only used "Coca Cola" as a provocative example – he never actually taught "Coca Cola Chanting"!)</a:t>
            </a:r>
          </a:p>
          <a:p>
            <a:pPr marL="0" marR="0" lvl="0" indent="0" algn="l" defTabSz="914400" rtl="0" eaLnBrk="1" fontAlgn="auto" latinLnBrk="0" hangingPunct="1">
              <a:lnSpc>
                <a:spcPct val="107000"/>
              </a:lnSpc>
              <a:spcBef>
                <a:spcPts val="0"/>
              </a:spcBef>
              <a:spcAft>
                <a:spcPts val="5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For those of us who have minds that are very unclear, it is good to do chanting that either comes directly from the Sutras, or is a poetic ("chantable") expression of Buddhist teaching that comes from a tradition that we feel a strong personal connection with.</a:t>
            </a:r>
          </a:p>
          <a:p>
            <a:pPr marL="0" marR="0" lvl="0" indent="0" algn="l" defTabSz="914400" rtl="0" eaLnBrk="1" fontAlgn="auto" latinLnBrk="0" hangingPunct="1">
              <a:lnSpc>
                <a:spcPct val="107000"/>
              </a:lnSpc>
              <a:spcBef>
                <a:spcPts val="0"/>
              </a:spcBef>
              <a:spcAft>
                <a:spcPts val="5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In the process of learning the meaning of the chants we will be learning about some very basic and important Buddhist teachings and concepts.</a:t>
            </a:r>
          </a:p>
          <a:p>
            <a:pPr marL="0" marR="0" lvl="0" indent="0" algn="l" defTabSz="914400" rtl="0" eaLnBrk="1" fontAlgn="auto" latinLnBrk="0" hangingPunct="1">
              <a:lnSpc>
                <a:spcPct val="107000"/>
              </a:lnSpc>
              <a:spcBef>
                <a:spcPts val="0"/>
              </a:spcBef>
              <a:spcAft>
                <a:spcPts val="5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For example, in Buddhist cosmology the "Southern Continent" of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Jambudvipa</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is where we live. It is also the world in which Shakyamuni Buddha was born as Siddhartha.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Jambudvipa</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is named for the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Jambu</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tree (sometimes called "Rose-Apple"), which is the tree under which Siddhartha first discovered the simple, spontaneous form of meditation that he would come to later call the "Middle Way".</a:t>
            </a:r>
          </a:p>
          <a:p>
            <a:pPr marL="0" marR="0" lvl="0" indent="0" algn="l" defTabSz="914400" rtl="0" eaLnBrk="1" fontAlgn="auto" latinLnBrk="0" hangingPunct="1">
              <a:lnSpc>
                <a:spcPct val="107000"/>
              </a:lnSpc>
              <a:spcBef>
                <a:spcPts val="0"/>
              </a:spcBef>
              <a:spcAft>
                <a:spcPts val="5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One traditional belief about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Jijang</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Bosal is that he, in particular, has been entrusted with taking care of the beings of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Jambudvipa</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(us) in between the Parinirvana of Shakyamuni and future arrival of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Maitreya</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2759947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EC04DF-98DB-7373-B01E-8B5610AF3E4D}"/>
              </a:ext>
            </a:extLst>
          </p:cNvPr>
          <p:cNvSpPr>
            <a:spLocks noGrp="1"/>
          </p:cNvSpPr>
          <p:nvPr>
            <p:ph type="ftr" sz="quarter" idx="11"/>
          </p:nvPr>
        </p:nvSpPr>
        <p:spPr/>
        <p:txBody>
          <a:bodyPr/>
          <a:lstStyle/>
          <a:p>
            <a:r>
              <a:rPr lang="en-US"/>
              <a:t>Traditional Buddhist Chanting</a:t>
            </a:r>
          </a:p>
        </p:txBody>
      </p:sp>
      <p:sp>
        <p:nvSpPr>
          <p:cNvPr id="3" name="TextBox 2">
            <a:extLst>
              <a:ext uri="{FF2B5EF4-FFF2-40B4-BE49-F238E27FC236}">
                <a16:creationId xmlns:a16="http://schemas.microsoft.com/office/drawing/2014/main" id="{41E2A2D6-7439-5215-7854-AAB61B7B5C51}"/>
              </a:ext>
            </a:extLst>
          </p:cNvPr>
          <p:cNvSpPr txBox="1"/>
          <p:nvPr/>
        </p:nvSpPr>
        <p:spPr>
          <a:xfrm>
            <a:off x="230343" y="630625"/>
            <a:ext cx="8420803" cy="590700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Knowing more about one's own tradition can help one to better appreciate other traditions. In fact, it can help you to see that "other" traditions are really not so "other". </a:t>
            </a:r>
          </a:p>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For example, once you learn that the "Korean" Heart Sutra is really just the Korean way of pronouncing the characters in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Xuanzang's</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Heart Sutra, then it is just one more step to realizing that Japanese Buddhists are chanting the exact same thing when they chant the Heart Sutra "in Japanese".</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Another example is the "Kanzeon chant", which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wa</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 originally in Chinese but is today usually associated with Japanese Buddhism. The story of the chant goes back many centuries in China. Originally it was taught as a very condensed version of the 25</a:t>
            </a:r>
            <a:r>
              <a:rPr kumimoji="0" lang="en-US" sz="2000" b="0" i="0" u="none" strike="noStrike" kern="1200" cap="none" spc="0" normalizeH="0" baseline="3000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Chapter of the Lotus Sutra – so that chanting "Kanzeon" was believed to be equivalent to chanting that entire chapter.</a:t>
            </a:r>
          </a:p>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Many years ago my teacher, Zen Master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Dae</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Gak, decided to add the Kanzeon chant to the repertoire of chants he taught his students. But he isn't the only non-Japanese Zen Master to do this. The Chinese Zen Master Sheng Yen also started to teach his students to do this chant many years ago, after he heard it while visiting Buddhist temples in Japan.  </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3A29C5DF-0766-6300-4A1C-76E8FD332B52}"/>
              </a:ext>
            </a:extLst>
          </p:cNvPr>
          <p:cNvSpPr txBox="1"/>
          <p:nvPr/>
        </p:nvSpPr>
        <p:spPr>
          <a:xfrm>
            <a:off x="153563" y="97722"/>
            <a:ext cx="11884874"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0.14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p>
        </p:txBody>
      </p:sp>
      <p:pic>
        <p:nvPicPr>
          <p:cNvPr id="8" name="Picture 7">
            <a:extLst>
              <a:ext uri="{FF2B5EF4-FFF2-40B4-BE49-F238E27FC236}">
                <a16:creationId xmlns:a16="http://schemas.microsoft.com/office/drawing/2014/main" id="{5FD05515-28D3-23DE-D80B-356A973CC664}"/>
              </a:ext>
            </a:extLst>
          </p:cNvPr>
          <p:cNvPicPr>
            <a:picLocks noChangeAspect="1"/>
          </p:cNvPicPr>
          <p:nvPr/>
        </p:nvPicPr>
        <p:blipFill>
          <a:blip r:embed="rId2"/>
          <a:stretch>
            <a:fillRect/>
          </a:stretch>
        </p:blipFill>
        <p:spPr>
          <a:xfrm>
            <a:off x="8651148" y="788757"/>
            <a:ext cx="3310509" cy="5392168"/>
          </a:xfrm>
          <a:prstGeom prst="rect">
            <a:avLst/>
          </a:prstGeom>
        </p:spPr>
      </p:pic>
      <p:pic>
        <p:nvPicPr>
          <p:cNvPr id="12" name="Picture 11">
            <a:extLst>
              <a:ext uri="{FF2B5EF4-FFF2-40B4-BE49-F238E27FC236}">
                <a16:creationId xmlns:a16="http://schemas.microsoft.com/office/drawing/2014/main" id="{280EBED0-12BC-B047-4DE6-69CE6B45791B}"/>
              </a:ext>
            </a:extLst>
          </p:cNvPr>
          <p:cNvPicPr>
            <a:picLocks noChangeAspect="1"/>
          </p:cNvPicPr>
          <p:nvPr/>
        </p:nvPicPr>
        <p:blipFill>
          <a:blip r:embed="rId3"/>
          <a:stretch>
            <a:fillRect/>
          </a:stretch>
        </p:blipFill>
        <p:spPr>
          <a:xfrm>
            <a:off x="8477443" y="6109440"/>
            <a:ext cx="3657917" cy="493819"/>
          </a:xfrm>
          <a:prstGeom prst="rect">
            <a:avLst/>
          </a:prstGeom>
        </p:spPr>
      </p:pic>
      <p:pic>
        <p:nvPicPr>
          <p:cNvPr id="13" name="Picture 12">
            <a:extLst>
              <a:ext uri="{FF2B5EF4-FFF2-40B4-BE49-F238E27FC236}">
                <a16:creationId xmlns:a16="http://schemas.microsoft.com/office/drawing/2014/main" id="{F4BBEC37-95FF-ABCB-2C25-468D0827C3A3}"/>
              </a:ext>
            </a:extLst>
          </p:cNvPr>
          <p:cNvPicPr>
            <a:picLocks noChangeAspect="1"/>
          </p:cNvPicPr>
          <p:nvPr/>
        </p:nvPicPr>
        <p:blipFill>
          <a:blip r:embed="rId4"/>
          <a:stretch>
            <a:fillRect/>
          </a:stretch>
        </p:blipFill>
        <p:spPr>
          <a:xfrm>
            <a:off x="10738128" y="1724097"/>
            <a:ext cx="1113975" cy="2263315"/>
          </a:xfrm>
          <a:prstGeom prst="rect">
            <a:avLst/>
          </a:prstGeom>
        </p:spPr>
      </p:pic>
    </p:spTree>
    <p:extLst>
      <p:ext uri="{BB962C8B-B14F-4D97-AF65-F5344CB8AC3E}">
        <p14:creationId xmlns:p14="http://schemas.microsoft.com/office/powerpoint/2010/main" val="2212243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8A736B-3C12-C543-4869-D183C1267612}"/>
              </a:ext>
            </a:extLst>
          </p:cNvPr>
          <p:cNvSpPr>
            <a:spLocks noGrp="1"/>
          </p:cNvSpPr>
          <p:nvPr>
            <p:ph type="ftr" sz="quarter" idx="11"/>
          </p:nvPr>
        </p:nvSpPr>
        <p:spPr/>
        <p:txBody>
          <a:bodyPr/>
          <a:lstStyle/>
          <a:p>
            <a:r>
              <a:rPr lang="en-US"/>
              <a:t>Traditional Buddhist Chanting</a:t>
            </a:r>
          </a:p>
        </p:txBody>
      </p:sp>
      <p:sp>
        <p:nvSpPr>
          <p:cNvPr id="3" name="TextBox 2">
            <a:extLst>
              <a:ext uri="{FF2B5EF4-FFF2-40B4-BE49-F238E27FC236}">
                <a16:creationId xmlns:a16="http://schemas.microsoft.com/office/drawing/2014/main" id="{D3A4E64A-F3D1-A947-6F1B-ED1D62A24B20}"/>
              </a:ext>
            </a:extLst>
          </p:cNvPr>
          <p:cNvSpPr txBox="1"/>
          <p:nvPr/>
        </p:nvSpPr>
        <p:spPr>
          <a:xfrm>
            <a:off x="97722" y="90742"/>
            <a:ext cx="11977942"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0.15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p>
        </p:txBody>
      </p:sp>
      <p:sp>
        <p:nvSpPr>
          <p:cNvPr id="4" name="TextBox 3">
            <a:extLst>
              <a:ext uri="{FF2B5EF4-FFF2-40B4-BE49-F238E27FC236}">
                <a16:creationId xmlns:a16="http://schemas.microsoft.com/office/drawing/2014/main" id="{ACAA69C5-C218-FD43-624C-72E786D116AE}"/>
              </a:ext>
            </a:extLst>
          </p:cNvPr>
          <p:cNvSpPr txBox="1"/>
          <p:nvPr/>
        </p:nvSpPr>
        <p:spPr>
          <a:xfrm>
            <a:off x="223365" y="725937"/>
            <a:ext cx="7930035" cy="5673348"/>
          </a:xfrm>
          <a:prstGeom prst="rect">
            <a:avLst/>
          </a:prstGeom>
          <a:noFill/>
        </p:spPr>
        <p:txBody>
          <a:bodyPr wrap="square" rtlCol="0">
            <a:spAutoFit/>
          </a:bodyPr>
          <a:lstStyle/>
          <a:p>
            <a:pPr>
              <a:spcAft>
                <a:spcPts val="800"/>
              </a:spcAft>
            </a:pPr>
            <a:r>
              <a:rPr lang="en-US" dirty="0"/>
              <a:t>Zen Master Seung </a:t>
            </a:r>
            <a:r>
              <a:rPr lang="en-US" dirty="0" err="1"/>
              <a:t>Sahn</a:t>
            </a:r>
            <a:r>
              <a:rPr lang="en-US" dirty="0"/>
              <a:t> taught his students many different mantras, many of which are part of the chants that he taught.</a:t>
            </a:r>
          </a:p>
          <a:p>
            <a:pPr>
              <a:spcAft>
                <a:spcPts val="800"/>
              </a:spcAft>
            </a:pPr>
            <a:r>
              <a:rPr lang="en-US" dirty="0"/>
              <a:t>These mantras were originally in Sanskrit, and then they were "transliterated" into Chinese. Each Sanskrit syllable was replaced with a Chinese character on the basis of the sound (not the meaning) of the character. </a:t>
            </a:r>
          </a:p>
          <a:p>
            <a:pPr>
              <a:spcAft>
                <a:spcPts val="800"/>
              </a:spcAft>
            </a:pPr>
            <a:r>
              <a:rPr lang="en-US" dirty="0"/>
              <a:t>One nice example is the "Dharani Spoken by the Buddha to Dispel Calamities and Bring Good Fortune", aka "</a:t>
            </a:r>
            <a:r>
              <a:rPr lang="en-US" dirty="0" err="1"/>
              <a:t>Bul</a:t>
            </a:r>
            <a:r>
              <a:rPr lang="en-US" dirty="0"/>
              <a:t> Sol So Jae Gil Sang Dharani", </a:t>
            </a:r>
            <a:r>
              <a:rPr lang="zh-TW" altLang="en-US" sz="2400" b="1" dirty="0">
                <a:latin typeface="DengXian" panose="02010600030101010101" pitchFamily="2" charset="-122"/>
                <a:ea typeface="DengXian" panose="02010600030101010101" pitchFamily="2" charset="-122"/>
              </a:rPr>
              <a:t>佛說消災吉祥 陀羅尼</a:t>
            </a:r>
            <a:r>
              <a:rPr lang="en-US" altLang="zh-TW" sz="2400" b="1" dirty="0">
                <a:latin typeface="DengXian" panose="02010600030101010101" pitchFamily="2" charset="-122"/>
                <a:ea typeface="DengXian" panose="02010600030101010101" pitchFamily="2" charset="-122"/>
              </a:rPr>
              <a:t>.</a:t>
            </a:r>
          </a:p>
          <a:p>
            <a:pPr>
              <a:spcAft>
                <a:spcPts val="800"/>
              </a:spcAft>
            </a:pPr>
            <a:r>
              <a:rPr lang="en-US" dirty="0">
                <a:ea typeface="DengXian" panose="02010600030101010101" pitchFamily="2" charset="-122"/>
              </a:rPr>
              <a:t>This Dharani is part of the </a:t>
            </a:r>
            <a:r>
              <a:rPr lang="en-US" dirty="0" err="1">
                <a:ea typeface="DengXian" panose="02010600030101010101" pitchFamily="2" charset="-122"/>
              </a:rPr>
              <a:t>Jijang</a:t>
            </a:r>
            <a:r>
              <a:rPr lang="en-US" dirty="0">
                <a:ea typeface="DengXian" panose="02010600030101010101" pitchFamily="2" charset="-122"/>
              </a:rPr>
              <a:t> Bosal and </a:t>
            </a:r>
            <a:r>
              <a:rPr lang="en-US" dirty="0" err="1">
                <a:ea typeface="DengXian" panose="02010600030101010101" pitchFamily="2" charset="-122"/>
              </a:rPr>
              <a:t>Kwanseum</a:t>
            </a:r>
            <a:r>
              <a:rPr lang="en-US" dirty="0">
                <a:ea typeface="DengXian" panose="02010600030101010101" pitchFamily="2" charset="-122"/>
              </a:rPr>
              <a:t> Bosal chants, which will be covered at the beginning and end of the 12 month class series. It is also chanted at Japanese Buddhist temples. In fact, it is  one of the </a:t>
            </a:r>
            <a:r>
              <a:rPr lang="en-US" dirty="0" err="1">
                <a:ea typeface="DengXian" panose="02010600030101010101" pitchFamily="2" charset="-122"/>
              </a:rPr>
              <a:t>Dharanis</a:t>
            </a:r>
            <a:r>
              <a:rPr lang="en-US" dirty="0">
                <a:ea typeface="DengXian" panose="02010600030101010101" pitchFamily="2" charset="-122"/>
              </a:rPr>
              <a:t> that D.T. Suzuki felt compelled, reluctantly, to include in his 1934 book on Zen practice!</a:t>
            </a:r>
          </a:p>
          <a:p>
            <a:pPr>
              <a:spcAft>
                <a:spcPts val="800"/>
              </a:spcAft>
            </a:pPr>
            <a:r>
              <a:rPr lang="en-US" dirty="0">
                <a:ea typeface="DengXian" panose="02010600030101010101" pitchFamily="2" charset="-122"/>
              </a:rPr>
              <a:t>This Dharani is extremely popular throughout East Asia. One can find </a:t>
            </a:r>
            <a:r>
              <a:rPr lang="en-US" dirty="0" err="1">
                <a:ea typeface="DengXian" panose="02010600030101010101" pitchFamily="2" charset="-122"/>
              </a:rPr>
              <a:t>youtube</a:t>
            </a:r>
            <a:r>
              <a:rPr lang="en-US" dirty="0">
                <a:ea typeface="DengXian" panose="02010600030101010101" pitchFamily="2" charset="-122"/>
              </a:rPr>
              <a:t> videos of it being chanted by Buddhists in Vietnam, China, Korea, and Japan. They are all chanting more or less the same thing – just pronouncing the Chinese characters differently. There is even a version of this Dharani in Tibetan, and it is remarkably similar to the one Zen Master Seung </a:t>
            </a:r>
            <a:r>
              <a:rPr lang="en-US" dirty="0" err="1">
                <a:ea typeface="DengXian" panose="02010600030101010101" pitchFamily="2" charset="-122"/>
              </a:rPr>
              <a:t>Sahn</a:t>
            </a:r>
            <a:r>
              <a:rPr lang="en-US" dirty="0">
                <a:ea typeface="DengXian" panose="02010600030101010101" pitchFamily="2" charset="-122"/>
              </a:rPr>
              <a:t> taught to his students in the  West.</a:t>
            </a:r>
          </a:p>
        </p:txBody>
      </p:sp>
      <p:sp>
        <p:nvSpPr>
          <p:cNvPr id="6" name="TextBox 5">
            <a:extLst>
              <a:ext uri="{FF2B5EF4-FFF2-40B4-BE49-F238E27FC236}">
                <a16:creationId xmlns:a16="http://schemas.microsoft.com/office/drawing/2014/main" id="{E1561FB0-6EFC-742B-72B2-1B47552CED5B}"/>
              </a:ext>
            </a:extLst>
          </p:cNvPr>
          <p:cNvSpPr txBox="1"/>
          <p:nvPr/>
        </p:nvSpPr>
        <p:spPr>
          <a:xfrm>
            <a:off x="8578608" y="760837"/>
            <a:ext cx="3127108" cy="5256054"/>
          </a:xfrm>
          <a:prstGeom prst="rect">
            <a:avLst/>
          </a:prstGeom>
          <a:noFill/>
        </p:spPr>
        <p:txBody>
          <a:bodyPr wrap="square" rtlCol="0">
            <a:spAutoFit/>
          </a:bodyPr>
          <a:lstStyle/>
          <a:p>
            <a:r>
              <a:rPr lang="zh-TW" altLang="en-US" sz="2400" b="1" dirty="0">
                <a:latin typeface="DengXian" panose="02010600030101010101" pitchFamily="2" charset="-122"/>
                <a:ea typeface="DengXian" panose="02010600030101010101" pitchFamily="2" charset="-122"/>
              </a:rPr>
              <a:t>佛說消災吉祥 陀羅尼</a:t>
            </a:r>
            <a:r>
              <a:rPr lang="en-US" altLang="zh-TW" sz="2400" b="1" dirty="0">
                <a:latin typeface="DengXian" panose="02010600030101010101" pitchFamily="2" charset="-122"/>
                <a:ea typeface="DengXian" panose="02010600030101010101" pitchFamily="2" charset="-122"/>
              </a:rPr>
              <a:t>:    </a:t>
            </a:r>
            <a:r>
              <a:rPr lang="zh-TW" altLang="en-US" sz="2400" b="1" dirty="0">
                <a:latin typeface="DengXian" panose="02010600030101010101" pitchFamily="2" charset="-122"/>
                <a:ea typeface="DengXian" panose="02010600030101010101" pitchFamily="2" charset="-122"/>
              </a:rPr>
              <a:t>曩謨三滿哆。母馱喃。</a:t>
            </a:r>
            <a:endParaRPr lang="en-US" altLang="zh-TW" sz="2400" b="1" dirty="0">
              <a:latin typeface="DengXian" panose="02010600030101010101" pitchFamily="2" charset="-122"/>
              <a:ea typeface="DengXian" panose="02010600030101010101" pitchFamily="2" charset="-122"/>
            </a:endParaRPr>
          </a:p>
          <a:p>
            <a:r>
              <a:rPr lang="zh-TW" altLang="en-US" sz="2400" b="1" dirty="0">
                <a:latin typeface="DengXian" panose="02010600030101010101" pitchFamily="2" charset="-122"/>
                <a:ea typeface="DengXian" panose="02010600030101010101" pitchFamily="2" charset="-122"/>
              </a:rPr>
              <a:t>阿缽囉底。賀多舍娑曩喃。怛侄他。    </a:t>
            </a:r>
            <a:endParaRPr lang="en-US" altLang="zh-TW" sz="2400" b="1" dirty="0">
              <a:latin typeface="DengXian" panose="02010600030101010101" pitchFamily="2" charset="-122"/>
              <a:ea typeface="DengXian" panose="02010600030101010101" pitchFamily="2" charset="-122"/>
            </a:endParaRPr>
          </a:p>
          <a:p>
            <a:r>
              <a:rPr lang="zh-TW" altLang="en-US" sz="2400" b="1" dirty="0">
                <a:latin typeface="DengXian" panose="02010600030101010101" pitchFamily="2" charset="-122"/>
                <a:ea typeface="DengXian" panose="02010600030101010101" pitchFamily="2" charset="-122"/>
              </a:rPr>
              <a:t>唵。佉佉。</a:t>
            </a:r>
            <a:endParaRPr lang="en-US" altLang="zh-TW" sz="2400" b="1" dirty="0">
              <a:latin typeface="DengXian" panose="02010600030101010101" pitchFamily="2" charset="-122"/>
              <a:ea typeface="DengXian" panose="02010600030101010101" pitchFamily="2" charset="-122"/>
            </a:endParaRPr>
          </a:p>
          <a:p>
            <a:r>
              <a:rPr lang="zh-TW" altLang="en-US" sz="2400" b="1" dirty="0">
                <a:latin typeface="DengXian" panose="02010600030101010101" pitchFamily="2" charset="-122"/>
                <a:ea typeface="DengXian" panose="02010600030101010101" pitchFamily="2" charset="-122"/>
              </a:rPr>
              <a:t>佉呬。佉呬。吽吽。</a:t>
            </a:r>
            <a:endParaRPr lang="en-US" altLang="zh-TW" sz="2400" b="1" dirty="0">
              <a:latin typeface="DengXian" panose="02010600030101010101" pitchFamily="2" charset="-122"/>
              <a:ea typeface="DengXian" panose="02010600030101010101" pitchFamily="2" charset="-122"/>
            </a:endParaRPr>
          </a:p>
          <a:p>
            <a:r>
              <a:rPr lang="zh-TW" altLang="en-US" sz="2400" b="1" dirty="0">
                <a:latin typeface="DengXian" panose="02010600030101010101" pitchFamily="2" charset="-122"/>
                <a:ea typeface="DengXian" panose="02010600030101010101" pitchFamily="2" charset="-122"/>
              </a:rPr>
              <a:t>入嚩囉。  入嚩囉。</a:t>
            </a:r>
            <a:endParaRPr lang="en-US" altLang="zh-TW" sz="2400" b="1" dirty="0">
              <a:latin typeface="DengXian" panose="02010600030101010101" pitchFamily="2" charset="-122"/>
              <a:ea typeface="DengXian" panose="02010600030101010101" pitchFamily="2" charset="-122"/>
            </a:endParaRPr>
          </a:p>
          <a:p>
            <a:r>
              <a:rPr lang="zh-TW" altLang="en-US" sz="2400" b="1" dirty="0">
                <a:latin typeface="DengXian" panose="02010600030101010101" pitchFamily="2" charset="-122"/>
                <a:ea typeface="DengXian" panose="02010600030101010101" pitchFamily="2" charset="-122"/>
              </a:rPr>
              <a:t>缽囉入嚩囉。</a:t>
            </a:r>
            <a:endParaRPr lang="en-US" altLang="zh-TW" sz="2400" b="1" dirty="0">
              <a:latin typeface="DengXian" panose="02010600030101010101" pitchFamily="2" charset="-122"/>
              <a:ea typeface="DengXian" panose="02010600030101010101" pitchFamily="2" charset="-122"/>
            </a:endParaRPr>
          </a:p>
          <a:p>
            <a:r>
              <a:rPr lang="zh-TW" altLang="en-US" sz="2400" b="1" dirty="0">
                <a:latin typeface="DengXian" panose="02010600030101010101" pitchFamily="2" charset="-122"/>
                <a:ea typeface="DengXian" panose="02010600030101010101" pitchFamily="2" charset="-122"/>
              </a:rPr>
              <a:t>缽囉入嚩囉。</a:t>
            </a:r>
          </a:p>
          <a:p>
            <a:r>
              <a:rPr lang="zh-TW" altLang="en-US" sz="2400" b="1" dirty="0">
                <a:latin typeface="DengXian" panose="02010600030101010101" pitchFamily="2" charset="-122"/>
                <a:ea typeface="DengXian" panose="02010600030101010101" pitchFamily="2" charset="-122"/>
              </a:rPr>
              <a:t>底瑟姹。底瑟姹。</a:t>
            </a:r>
            <a:endParaRPr lang="en-US" altLang="zh-TW" sz="2400" b="1" dirty="0">
              <a:latin typeface="DengXian" panose="02010600030101010101" pitchFamily="2" charset="-122"/>
              <a:ea typeface="DengXian" panose="02010600030101010101" pitchFamily="2" charset="-122"/>
            </a:endParaRPr>
          </a:p>
          <a:p>
            <a:r>
              <a:rPr lang="zh-TW" altLang="en-US" sz="2400" b="1" dirty="0">
                <a:latin typeface="DengXian" panose="02010600030101010101" pitchFamily="2" charset="-122"/>
                <a:ea typeface="DengXian" panose="02010600030101010101" pitchFamily="2" charset="-122"/>
              </a:rPr>
              <a:t>瑟緻哩。瑟緻哩。</a:t>
            </a:r>
          </a:p>
          <a:p>
            <a:r>
              <a:rPr lang="zh-TW" altLang="en-US" sz="2400" b="1" dirty="0">
                <a:latin typeface="DengXian" panose="02010600030101010101" pitchFamily="2" charset="-122"/>
                <a:ea typeface="DengXian" panose="02010600030101010101" pitchFamily="2" charset="-122"/>
              </a:rPr>
              <a:t>娑癹吒。娑癹吒。</a:t>
            </a:r>
            <a:endParaRPr lang="en-US" altLang="zh-TW" sz="2400" b="1" dirty="0">
              <a:latin typeface="DengXian" panose="02010600030101010101" pitchFamily="2" charset="-122"/>
              <a:ea typeface="DengXian" panose="02010600030101010101" pitchFamily="2" charset="-122"/>
            </a:endParaRPr>
          </a:p>
          <a:p>
            <a:r>
              <a:rPr lang="zh-TW" altLang="en-US" sz="2400" b="1" dirty="0">
                <a:latin typeface="DengXian" panose="02010600030101010101" pitchFamily="2" charset="-122"/>
                <a:ea typeface="DengXian" panose="02010600030101010101" pitchFamily="2" charset="-122"/>
              </a:rPr>
              <a:t>扇底迦。室哩曳。</a:t>
            </a:r>
            <a:endParaRPr lang="en-US" altLang="zh-TW" sz="2400" b="1" dirty="0">
              <a:latin typeface="DengXian" panose="02010600030101010101" pitchFamily="2" charset="-122"/>
              <a:ea typeface="DengXian" panose="02010600030101010101" pitchFamily="2" charset="-122"/>
            </a:endParaRPr>
          </a:p>
          <a:p>
            <a:r>
              <a:rPr lang="zh-TW" altLang="en-US" sz="2400" b="1" dirty="0">
                <a:latin typeface="DengXian" panose="02010600030101010101" pitchFamily="2" charset="-122"/>
                <a:ea typeface="DengXian" panose="02010600030101010101" pitchFamily="2" charset="-122"/>
              </a:rPr>
              <a:t>娑婆訶。</a:t>
            </a:r>
            <a:endParaRPr lang="en-US" sz="2400" b="1" dirty="0">
              <a:latin typeface="DengXian" panose="02010600030101010101" pitchFamily="2" charset="-122"/>
              <a:ea typeface="DengXian" panose="02010600030101010101" pitchFamily="2" charset="-122"/>
            </a:endParaRPr>
          </a:p>
        </p:txBody>
      </p:sp>
      <p:sp>
        <p:nvSpPr>
          <p:cNvPr id="7" name="Rectangle 6">
            <a:extLst>
              <a:ext uri="{FF2B5EF4-FFF2-40B4-BE49-F238E27FC236}">
                <a16:creationId xmlns:a16="http://schemas.microsoft.com/office/drawing/2014/main" id="{41F1AA43-2A02-6EDB-6F52-C536F8E6637C}"/>
              </a:ext>
            </a:extLst>
          </p:cNvPr>
          <p:cNvSpPr/>
          <p:nvPr/>
        </p:nvSpPr>
        <p:spPr>
          <a:xfrm>
            <a:off x="8578608" y="760837"/>
            <a:ext cx="3127108" cy="525605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0047F34-4979-1432-F96A-28FC0CE757FA}"/>
              </a:ext>
            </a:extLst>
          </p:cNvPr>
          <p:cNvPicPr>
            <a:picLocks noChangeAspect="1"/>
          </p:cNvPicPr>
          <p:nvPr/>
        </p:nvPicPr>
        <p:blipFill>
          <a:blip r:embed="rId2"/>
          <a:stretch>
            <a:fillRect/>
          </a:stretch>
        </p:blipFill>
        <p:spPr>
          <a:xfrm>
            <a:off x="8511340" y="6142971"/>
            <a:ext cx="3261643" cy="426757"/>
          </a:xfrm>
          <a:prstGeom prst="rect">
            <a:avLst/>
          </a:prstGeom>
        </p:spPr>
      </p:pic>
      <p:sp>
        <p:nvSpPr>
          <p:cNvPr id="10" name="Rectangle 9">
            <a:extLst>
              <a:ext uri="{FF2B5EF4-FFF2-40B4-BE49-F238E27FC236}">
                <a16:creationId xmlns:a16="http://schemas.microsoft.com/office/drawing/2014/main" id="{542A16AC-C211-4DC5-0CBC-85FC8305D079}"/>
              </a:ext>
            </a:extLst>
          </p:cNvPr>
          <p:cNvSpPr/>
          <p:nvPr/>
        </p:nvSpPr>
        <p:spPr>
          <a:xfrm>
            <a:off x="8578608" y="6142971"/>
            <a:ext cx="3127108" cy="36253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594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A33BB3-EF4D-3FED-BC3B-4832203E5D5B}"/>
              </a:ext>
            </a:extLst>
          </p:cNvPr>
          <p:cNvSpPr>
            <a:spLocks noGrp="1"/>
          </p:cNvSpPr>
          <p:nvPr>
            <p:ph type="ftr" sz="quarter" idx="11"/>
          </p:nvPr>
        </p:nvSpPr>
        <p:spPr/>
        <p:txBody>
          <a:bodyPr/>
          <a:lstStyle/>
          <a:p>
            <a:r>
              <a:rPr lang="en-US"/>
              <a:t>Traditional Buddhist Chanting</a:t>
            </a:r>
          </a:p>
        </p:txBody>
      </p:sp>
      <p:sp>
        <p:nvSpPr>
          <p:cNvPr id="3" name="TextBox 2">
            <a:extLst>
              <a:ext uri="{FF2B5EF4-FFF2-40B4-BE49-F238E27FC236}">
                <a16:creationId xmlns:a16="http://schemas.microsoft.com/office/drawing/2014/main" id="{601BF518-E55C-4915-26A2-BC4A709BC1EC}"/>
              </a:ext>
            </a:extLst>
          </p:cNvPr>
          <p:cNvSpPr txBox="1"/>
          <p:nvPr/>
        </p:nvSpPr>
        <p:spPr>
          <a:xfrm>
            <a:off x="90742" y="90742"/>
            <a:ext cx="11908140"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0.15                                                                                                  </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379DBB03-18E4-13F5-5231-E89F89033CE3}"/>
              </a:ext>
            </a:extLst>
          </p:cNvPr>
          <p:cNvSpPr txBox="1"/>
          <p:nvPr/>
        </p:nvSpPr>
        <p:spPr>
          <a:xfrm>
            <a:off x="251285" y="623644"/>
            <a:ext cx="6987133" cy="6217087"/>
          </a:xfrm>
          <a:prstGeom prst="rect">
            <a:avLst/>
          </a:prstGeom>
          <a:noFill/>
        </p:spPr>
        <p:txBody>
          <a:bodyPr wrap="square" rtlCol="0">
            <a:spAutoFit/>
          </a:bodyPr>
          <a:lstStyle/>
          <a:p>
            <a:pPr>
              <a:spcAft>
                <a:spcPts val="800"/>
              </a:spcAft>
            </a:pPr>
            <a:r>
              <a:rPr lang="en-US" dirty="0"/>
              <a:t>Each class will begin and end with chanting. We will always chant the "Homage to the Three Jewels" at the beginning of each class. Then at the end we will chant whichever chant we are currently studying followed by reciting the Four Great Vows in Sino Korean.  </a:t>
            </a:r>
          </a:p>
          <a:p>
            <a:pPr>
              <a:spcAft>
                <a:spcPts val="800"/>
              </a:spcAft>
            </a:pPr>
            <a:r>
              <a:rPr lang="en-US" dirty="0"/>
              <a:t>The sole purpose of this class is to encourage and support the practice of chanting. Everyone is encouraged to develop a daily practice of chanting. </a:t>
            </a:r>
          </a:p>
          <a:p>
            <a:pPr>
              <a:spcAft>
                <a:spcPts val="800"/>
              </a:spcAft>
            </a:pPr>
            <a:r>
              <a:rPr lang="en-US" dirty="0"/>
              <a:t>Videos of all the chants are available for free on </a:t>
            </a:r>
            <a:r>
              <a:rPr lang="en-US" dirty="0" err="1"/>
              <a:t>youtube</a:t>
            </a:r>
            <a:r>
              <a:rPr lang="en-US" dirty="0"/>
              <a:t>. These videos show the chants spelled out in "</a:t>
            </a:r>
            <a:r>
              <a:rPr lang="en-US" dirty="0" err="1"/>
              <a:t>Romaja</a:t>
            </a:r>
            <a:r>
              <a:rPr lang="en-US" dirty="0"/>
              <a:t>", where the letters of the English alphabet are used to represent the sounds. So no knowledge of Chinese or Korean is necessary!</a:t>
            </a:r>
          </a:p>
          <a:p>
            <a:r>
              <a:rPr lang="en-US" b="1" dirty="0">
                <a:highlight>
                  <a:srgbClr val="FFFF00"/>
                </a:highlight>
              </a:rPr>
              <a:t>bal </a:t>
            </a:r>
            <a:r>
              <a:rPr lang="en-US" b="1" dirty="0" err="1">
                <a:highlight>
                  <a:srgbClr val="FFFF00"/>
                </a:highlight>
              </a:rPr>
              <a:t>sa</a:t>
            </a:r>
            <a:r>
              <a:rPr lang="en-US" b="1" dirty="0">
                <a:highlight>
                  <a:srgbClr val="FFFF00"/>
                </a:highlight>
              </a:rPr>
              <a:t> </a:t>
            </a:r>
            <a:r>
              <a:rPr lang="en-US" b="1" dirty="0" err="1">
                <a:highlight>
                  <a:srgbClr val="FFFF00"/>
                </a:highlight>
              </a:rPr>
              <a:t>hong</a:t>
            </a:r>
            <a:r>
              <a:rPr lang="en-US" b="1" dirty="0">
                <a:highlight>
                  <a:srgbClr val="FFFF00"/>
                </a:highlight>
              </a:rPr>
              <a:t> so won                          </a:t>
            </a:r>
            <a:r>
              <a:rPr lang="en-US" dirty="0"/>
              <a:t>	</a:t>
            </a:r>
            <a:r>
              <a:rPr lang="zh-CN" altLang="en-US" dirty="0"/>
              <a:t>發 四 弘 誓 願</a:t>
            </a:r>
          </a:p>
          <a:p>
            <a:r>
              <a:rPr lang="en-US" dirty="0"/>
              <a:t>Making the Four Great Vows:  </a:t>
            </a:r>
          </a:p>
          <a:p>
            <a:r>
              <a:rPr lang="en-US" b="1" dirty="0" err="1">
                <a:highlight>
                  <a:srgbClr val="FFFF00"/>
                </a:highlight>
              </a:rPr>
              <a:t>jung</a:t>
            </a:r>
            <a:r>
              <a:rPr lang="en-US" b="1" dirty="0">
                <a:highlight>
                  <a:srgbClr val="FFFF00"/>
                </a:highlight>
              </a:rPr>
              <a:t> </a:t>
            </a:r>
            <a:r>
              <a:rPr lang="en-US" b="1" dirty="0" err="1">
                <a:highlight>
                  <a:srgbClr val="FFFF00"/>
                </a:highlight>
              </a:rPr>
              <a:t>saeng</a:t>
            </a:r>
            <a:r>
              <a:rPr lang="en-US" b="1" dirty="0">
                <a:highlight>
                  <a:srgbClr val="FFFF00"/>
                </a:highlight>
              </a:rPr>
              <a:t> mu byon so won do    </a:t>
            </a:r>
            <a:r>
              <a:rPr lang="en-US" dirty="0"/>
              <a:t>	</a:t>
            </a:r>
            <a:r>
              <a:rPr lang="zh-CN" altLang="en-US" dirty="0"/>
              <a:t>衆 生 無 邊 誓 願 度</a:t>
            </a:r>
          </a:p>
          <a:p>
            <a:r>
              <a:rPr lang="en-US" dirty="0"/>
              <a:t>Sentient beings without number we vow to save.</a:t>
            </a:r>
          </a:p>
          <a:p>
            <a:r>
              <a:rPr lang="en-US" b="1" dirty="0">
                <a:highlight>
                  <a:srgbClr val="FFFF00"/>
                </a:highlight>
              </a:rPr>
              <a:t>bon ne mu </a:t>
            </a:r>
            <a:r>
              <a:rPr lang="en-US" b="1" dirty="0" err="1">
                <a:highlight>
                  <a:srgbClr val="FFFF00"/>
                </a:highlight>
              </a:rPr>
              <a:t>jin</a:t>
            </a:r>
            <a:r>
              <a:rPr lang="en-US" b="1" dirty="0">
                <a:highlight>
                  <a:srgbClr val="FFFF00"/>
                </a:highlight>
              </a:rPr>
              <a:t> so won dan             </a:t>
            </a:r>
            <a:r>
              <a:rPr lang="en-US" dirty="0"/>
              <a:t>	</a:t>
            </a:r>
            <a:r>
              <a:rPr lang="zh-CN" altLang="en-US" dirty="0"/>
              <a:t>煩 惱 無 盡 誓 願 斷</a:t>
            </a:r>
          </a:p>
          <a:p>
            <a:r>
              <a:rPr lang="en-US" dirty="0" err="1"/>
              <a:t>Kleshas</a:t>
            </a:r>
            <a:r>
              <a:rPr lang="en-US" dirty="0"/>
              <a:t> without end we vow to cut.</a:t>
            </a:r>
          </a:p>
          <a:p>
            <a:r>
              <a:rPr lang="en-US" b="1" dirty="0" err="1">
                <a:highlight>
                  <a:srgbClr val="FFFF00"/>
                </a:highlight>
              </a:rPr>
              <a:t>bom</a:t>
            </a:r>
            <a:r>
              <a:rPr lang="en-US" b="1" dirty="0">
                <a:highlight>
                  <a:srgbClr val="FFFF00"/>
                </a:highlight>
              </a:rPr>
              <a:t> </a:t>
            </a:r>
            <a:r>
              <a:rPr lang="en-US" b="1" dirty="0" err="1">
                <a:highlight>
                  <a:srgbClr val="FFFF00"/>
                </a:highlight>
              </a:rPr>
              <a:t>mun</a:t>
            </a:r>
            <a:r>
              <a:rPr lang="en-US" b="1" dirty="0">
                <a:highlight>
                  <a:srgbClr val="FFFF00"/>
                </a:highlight>
              </a:rPr>
              <a:t> mu </a:t>
            </a:r>
            <a:r>
              <a:rPr lang="en-US" b="1" dirty="0" err="1">
                <a:highlight>
                  <a:srgbClr val="FFFF00"/>
                </a:highlight>
              </a:rPr>
              <a:t>ryang</a:t>
            </a:r>
            <a:r>
              <a:rPr lang="en-US" b="1" dirty="0">
                <a:highlight>
                  <a:srgbClr val="FFFF00"/>
                </a:highlight>
              </a:rPr>
              <a:t> so won </a:t>
            </a:r>
            <a:r>
              <a:rPr lang="en-US" b="1" dirty="0" err="1">
                <a:highlight>
                  <a:srgbClr val="FFFF00"/>
                </a:highlight>
              </a:rPr>
              <a:t>hak</a:t>
            </a:r>
            <a:r>
              <a:rPr lang="en-US" b="1" dirty="0">
                <a:highlight>
                  <a:srgbClr val="FFFF00"/>
                </a:highlight>
              </a:rPr>
              <a:t>   </a:t>
            </a:r>
            <a:r>
              <a:rPr lang="en-US" dirty="0"/>
              <a:t>	</a:t>
            </a:r>
            <a:r>
              <a:rPr lang="zh-CN" altLang="en-US" dirty="0"/>
              <a:t>法 門 無 量 誓 願 學</a:t>
            </a:r>
          </a:p>
          <a:p>
            <a:r>
              <a:rPr lang="en-US" dirty="0"/>
              <a:t>Dharma gates without limit I vow to learn.</a:t>
            </a:r>
          </a:p>
          <a:p>
            <a:r>
              <a:rPr lang="en-US" b="1" dirty="0" err="1">
                <a:highlight>
                  <a:srgbClr val="FFFF00"/>
                </a:highlight>
              </a:rPr>
              <a:t>bul</a:t>
            </a:r>
            <a:r>
              <a:rPr lang="en-US" b="1" dirty="0">
                <a:highlight>
                  <a:srgbClr val="FFFF00"/>
                </a:highlight>
              </a:rPr>
              <a:t> to mu sang so won song         </a:t>
            </a:r>
            <a:r>
              <a:rPr lang="en-US" dirty="0"/>
              <a:t>	</a:t>
            </a:r>
            <a:r>
              <a:rPr lang="zh-CN" altLang="en-US" dirty="0"/>
              <a:t>佛 道 無 上 誓 願 成</a:t>
            </a:r>
          </a:p>
          <a:p>
            <a:r>
              <a:rPr lang="en-US" dirty="0"/>
              <a:t>Buddha Way without superior I vow to attain.</a:t>
            </a:r>
          </a:p>
          <a:p>
            <a:pPr>
              <a:spcAft>
                <a:spcPts val="800"/>
              </a:spcAft>
            </a:pPr>
            <a:endParaRPr lang="en-US" dirty="0"/>
          </a:p>
        </p:txBody>
      </p:sp>
      <p:pic>
        <p:nvPicPr>
          <p:cNvPr id="6" name="Picture 5">
            <a:extLst>
              <a:ext uri="{FF2B5EF4-FFF2-40B4-BE49-F238E27FC236}">
                <a16:creationId xmlns:a16="http://schemas.microsoft.com/office/drawing/2014/main" id="{FA2931BE-7DA8-C1F4-39B9-F5331CB2D65B}"/>
              </a:ext>
            </a:extLst>
          </p:cNvPr>
          <p:cNvPicPr>
            <a:picLocks noChangeAspect="1"/>
          </p:cNvPicPr>
          <p:nvPr/>
        </p:nvPicPr>
        <p:blipFill>
          <a:blip r:embed="rId2"/>
          <a:stretch>
            <a:fillRect/>
          </a:stretch>
        </p:blipFill>
        <p:spPr>
          <a:xfrm>
            <a:off x="7428026" y="687465"/>
            <a:ext cx="4300293" cy="2676889"/>
          </a:xfrm>
          <a:prstGeom prst="rect">
            <a:avLst/>
          </a:prstGeom>
        </p:spPr>
      </p:pic>
      <p:pic>
        <p:nvPicPr>
          <p:cNvPr id="8" name="Picture 7">
            <a:extLst>
              <a:ext uri="{FF2B5EF4-FFF2-40B4-BE49-F238E27FC236}">
                <a16:creationId xmlns:a16="http://schemas.microsoft.com/office/drawing/2014/main" id="{C3A1546E-1501-74BE-C7AC-47AF20BA888F}"/>
              </a:ext>
            </a:extLst>
          </p:cNvPr>
          <p:cNvPicPr>
            <a:picLocks noChangeAspect="1"/>
          </p:cNvPicPr>
          <p:nvPr/>
        </p:nvPicPr>
        <p:blipFill>
          <a:blip r:embed="rId3"/>
          <a:stretch>
            <a:fillRect/>
          </a:stretch>
        </p:blipFill>
        <p:spPr>
          <a:xfrm>
            <a:off x="7428026" y="3493647"/>
            <a:ext cx="4300293" cy="2785294"/>
          </a:xfrm>
          <a:prstGeom prst="rect">
            <a:avLst/>
          </a:prstGeom>
        </p:spPr>
      </p:pic>
    </p:spTree>
    <p:extLst>
      <p:ext uri="{BB962C8B-B14F-4D97-AF65-F5344CB8AC3E}">
        <p14:creationId xmlns:p14="http://schemas.microsoft.com/office/powerpoint/2010/main" val="409466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6DC379-CBAB-9F22-9F48-6E4B46F57EEC}"/>
              </a:ext>
            </a:extLst>
          </p:cNvPr>
          <p:cNvSpPr>
            <a:spLocks noGrp="1"/>
          </p:cNvSpPr>
          <p:nvPr>
            <p:ph type="ftr" sz="quarter" idx="11"/>
          </p:nvPr>
        </p:nvSpPr>
        <p:spPr>
          <a:xfrm>
            <a:off x="3516085" y="6470196"/>
            <a:ext cx="4114800" cy="365125"/>
          </a:xfrm>
        </p:spPr>
        <p:txBody>
          <a:bodyPr/>
          <a:lstStyle/>
          <a:p>
            <a:r>
              <a:rPr lang="en-US" dirty="0"/>
              <a:t>Traditional Buddhist Chanting</a:t>
            </a:r>
          </a:p>
        </p:txBody>
      </p:sp>
      <p:sp>
        <p:nvSpPr>
          <p:cNvPr id="3" name="TextBox 2">
            <a:extLst>
              <a:ext uri="{FF2B5EF4-FFF2-40B4-BE49-F238E27FC236}">
                <a16:creationId xmlns:a16="http://schemas.microsoft.com/office/drawing/2014/main" id="{3FA3AB2C-DC8E-961C-4A6D-42EF6C5BBF76}"/>
              </a:ext>
            </a:extLst>
          </p:cNvPr>
          <p:cNvSpPr txBox="1"/>
          <p:nvPr/>
        </p:nvSpPr>
        <p:spPr>
          <a:xfrm>
            <a:off x="166915" y="0"/>
            <a:ext cx="12025085" cy="658026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endParaRPr lang="en-US" sz="2000" b="1"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Many different </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ways of writing/pronouncing the </a:t>
            </a:r>
            <a:r>
              <a:rPr kumimoji="0" lang="en-US" sz="2800" b="1" i="0" u="none" strike="noStrike" kern="1200" cap="none" spc="0" normalizeH="0" baseline="0" noProof="0" dirty="0">
                <a:ln>
                  <a:noFill/>
                </a:ln>
                <a:solidFill>
                  <a:srgbClr val="7030A0"/>
                </a:solidFill>
                <a:effectLst/>
                <a:uLnTx/>
                <a:uFillTx/>
                <a:latin typeface="Calibri" panose="020F0502020204030204" pitchFamily="34" charset="0"/>
                <a:ea typeface="DengXian" panose="02010600030101010101" pitchFamily="2" charset="-122"/>
                <a:cs typeface="Times New Roman" panose="02020603050405020304" pitchFamily="18" charset="0"/>
              </a:rPr>
              <a:t>same</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characters: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8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摩訶般若波羅蜜多心經</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mó</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hē</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bō</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rě</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bō</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luó</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mì</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duō</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xīn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jīng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Pinyin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(Mandarin)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ma ha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bát</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nhã</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ba</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la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mật</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đa</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tâm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kinh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Quốc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Ngữ</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(Vietnamese)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まかはんにゃはらみったしんぎょう   </a:t>
            </a:r>
            <a:r>
              <a:rPr kumimoji="0" lang="en-US" altLang="ja-JP"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Hiragana </a:t>
            </a:r>
            <a:r>
              <a:rPr kumimoji="0" lang="en-US" altLang="ja-JP"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(Japanese)</a:t>
            </a:r>
            <a:endParaRPr kumimoji="0" lang="ja-JP" alt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ma ka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han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nya</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ra</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mi ta shin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gyō</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Romaji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(Japanese)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ko-KR" altLang="en-US" sz="36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마 하 반 야 바 라 밀 다 심 경          </a:t>
            </a:r>
            <a:r>
              <a:rPr kumimoji="0" lang="en-US" altLang="ko-KR" sz="3600" b="1" i="0" u="none" strike="noStrike" kern="1200" cap="none" spc="0" normalizeH="0" baseline="0" noProof="0" dirty="0">
                <a:ln>
                  <a:noFill/>
                </a:ln>
                <a:solidFill>
                  <a:prstClr val="black"/>
                </a:solidFill>
                <a:effectLst/>
                <a:uLnTx/>
                <a:uFillTx/>
                <a:latin typeface="Calibri" panose="020F0502020204030204"/>
                <a:ea typeface="Malgun Gothic" panose="020B0503020000020004" pitchFamily="34" charset="-127"/>
                <a:cs typeface="Times New Roman" panose="02020603050405020304" pitchFamily="18" charset="0"/>
              </a:rPr>
              <a:t>Hangul </a:t>
            </a:r>
            <a:r>
              <a:rPr kumimoji="0" lang="en-US" altLang="ko-KR" sz="2800" b="1" i="0" u="none" strike="noStrike" kern="1200" cap="none" spc="0" normalizeH="0" baseline="0" noProof="0" dirty="0">
                <a:ln>
                  <a:noFill/>
                </a:ln>
                <a:solidFill>
                  <a:prstClr val="black"/>
                </a:solidFill>
                <a:effectLst/>
                <a:uLnTx/>
                <a:uFillTx/>
                <a:latin typeface="Calibri" panose="020F0502020204030204"/>
                <a:ea typeface="Malgun Gothic" panose="020B0503020000020004" pitchFamily="34" charset="-127"/>
                <a:cs typeface="Times New Roman" panose="02020603050405020304" pitchFamily="18" charset="0"/>
              </a:rPr>
              <a:t>(Korean</a:t>
            </a:r>
            <a:r>
              <a:rPr kumimoji="0" lang="en-US" altLang="ko-KR" sz="28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rPr>
              <a:t>)</a:t>
            </a:r>
            <a:endParaRPr kumimoji="0" lang="ko-KR" altLang="en-US" sz="28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ma ha ban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ya</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ba</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ra</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mil ta shim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gyong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Romaja</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(Korean)</a:t>
            </a:r>
            <a:endParaRPr lang="en-US" dirty="0"/>
          </a:p>
        </p:txBody>
      </p:sp>
    </p:spTree>
    <p:extLst>
      <p:ext uri="{BB962C8B-B14F-4D97-AF65-F5344CB8AC3E}">
        <p14:creationId xmlns:p14="http://schemas.microsoft.com/office/powerpoint/2010/main" val="239508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2FD3F11-81E4-C1F5-5267-DBB89983A018}"/>
              </a:ext>
            </a:extLst>
          </p:cNvPr>
          <p:cNvSpPr>
            <a:spLocks noGrp="1"/>
          </p:cNvSpPr>
          <p:nvPr>
            <p:ph type="ftr" sz="quarter" idx="11"/>
          </p:nvPr>
        </p:nvSpPr>
        <p:spPr/>
        <p:txBody>
          <a:bodyPr/>
          <a:lstStyle/>
          <a:p>
            <a:r>
              <a:rPr lang="en-US"/>
              <a:t>Traditional Buddhist Chanting</a:t>
            </a:r>
          </a:p>
        </p:txBody>
      </p:sp>
      <p:sp>
        <p:nvSpPr>
          <p:cNvPr id="3" name="TextBox 2">
            <a:extLst>
              <a:ext uri="{FF2B5EF4-FFF2-40B4-BE49-F238E27FC236}">
                <a16:creationId xmlns:a16="http://schemas.microsoft.com/office/drawing/2014/main" id="{9041DB18-10DF-EDCA-5445-55CE42F2B847}"/>
              </a:ext>
            </a:extLst>
          </p:cNvPr>
          <p:cNvSpPr txBox="1"/>
          <p:nvPr/>
        </p:nvSpPr>
        <p:spPr>
          <a:xfrm>
            <a:off x="181429" y="123371"/>
            <a:ext cx="11872685" cy="675274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endPar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One night i</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 the year 706, two friends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Nohil</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Puduk</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and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Taltal</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Pakpak</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both had the same dream. A golden arm appeared in the sky and touched them on the forehead. When they shared their dreams the next day they were amazed and resolved to devote the rest of their lives to spiritual practice. </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In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Mudung</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Valley on Paegwol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Sahn</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(White Moon Mountain) they built two simple huts.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Puduk</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devoted himself to chanting to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Maitreya</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Miruk</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Jonbul</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and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Pakpak</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chanted to Amitabha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Namu</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Amita</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Bul</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After three years of this, one night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Kwanseum</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Bosal appeared to them both. She caused </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Puduk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to be transformed into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Maitreya</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and She caused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Pakpak</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to be transformed into Amitabha. News of this miracle spread and people from the surrounding areas gathered and were able to hear the Dharma being taught by both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Maitreya</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and Amitabha! Eventually the two friends miraculously rose up into the clouds, still teaching the Dharma as they disappeared into the heavens.</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The King of Silla,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Kyongdok</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(r. 742-765) sponsored the building of a temple on the site of this miraculous event.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"By saying that these two commoners attained Buddhahood in this very body, the author of this tale, obviously influenced by the doctrine that all beings  inherently possess buddha-nature, asserts that single-minded devotion to a Buddhist deity is a viable and efficacious path of practice that not only causes the aspirant to acquire merit but enables him to access his full spiritual potential."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[Richard McBride II, "Domesticating the Dharma: Buddhist Cults and the </a:t>
            </a:r>
            <a:r>
              <a:rPr lang="en-US" sz="20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Hwaom</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Synthesis in Silla Korea"]</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3469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85F9C1-3163-F645-5D94-2D43221E6D9A}"/>
              </a:ext>
            </a:extLst>
          </p:cNvPr>
          <p:cNvSpPr>
            <a:spLocks noGrp="1"/>
          </p:cNvSpPr>
          <p:nvPr>
            <p:ph type="ftr" sz="quarter" idx="11"/>
          </p:nvPr>
        </p:nvSpPr>
        <p:spPr/>
        <p:txBody>
          <a:bodyPr/>
          <a:lstStyle/>
          <a:p>
            <a:r>
              <a:rPr lang="en-US"/>
              <a:t>Traditional Buddhist Chanting</a:t>
            </a:r>
          </a:p>
        </p:txBody>
      </p:sp>
      <p:sp>
        <p:nvSpPr>
          <p:cNvPr id="3" name="TextBox 2">
            <a:extLst>
              <a:ext uri="{FF2B5EF4-FFF2-40B4-BE49-F238E27FC236}">
                <a16:creationId xmlns:a16="http://schemas.microsoft.com/office/drawing/2014/main" id="{32227911-A2DD-B42E-4602-AD1DF8FAD617}"/>
              </a:ext>
            </a:extLst>
          </p:cNvPr>
          <p:cNvSpPr txBox="1"/>
          <p:nvPr/>
        </p:nvSpPr>
        <p:spPr>
          <a:xfrm>
            <a:off x="123568" y="111211"/>
            <a:ext cx="11881021" cy="53751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p>
        </p:txBody>
      </p:sp>
      <p:sp>
        <p:nvSpPr>
          <p:cNvPr id="4" name="TextBox 3">
            <a:extLst>
              <a:ext uri="{FF2B5EF4-FFF2-40B4-BE49-F238E27FC236}">
                <a16:creationId xmlns:a16="http://schemas.microsoft.com/office/drawing/2014/main" id="{AF24F40D-3A67-E71E-DEB7-64C4800DA4D1}"/>
              </a:ext>
            </a:extLst>
          </p:cNvPr>
          <p:cNvSpPr txBox="1"/>
          <p:nvPr/>
        </p:nvSpPr>
        <p:spPr>
          <a:xfrm>
            <a:off x="210065" y="648730"/>
            <a:ext cx="7568513" cy="57215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Zen Master Yungming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Yanshou</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永明延壽</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904-976) recited the Great Dharani six times a day, as recorded in the "Record of Self-cultivation of Chan Mater Yungming".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Yungming was very popular and influential and was even acclaimed as an incarnation of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Maitreya</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 was based in southern China at a time when Buddhism flourished there while being persecuted in the north. Gwangjong, the King of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Goryeo</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(reigned 949-975) was so impressed with Yungming's teachings that the he had 36 monks sent from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Goryeo</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to study under Yungming, each one of whom is reported to have received Dharma transmission from Yungming and then returned to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Goryeo</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Zen Master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Chinul</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(1158-1210) was greatly influenced by Yungming, and quotes from him as an authority on "the one approach that surpasses all precedents":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Samādhi</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is the essence of one’s own mind.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Prajñā</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is the function of one’s own mind. Since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samādhi</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is in fact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prajñā</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the essence is not separate from the function."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Chinul</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here quotes Yungming's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Zongjing</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lu </a:t>
            </a: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宗鏡錄 </a:t>
            </a: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"Record of the Source Mirror". Taken from </a:t>
            </a:r>
            <a:r>
              <a:rPr kumimoji="0" lang="en-US" altLang="zh-CN" sz="18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Chinul's</a:t>
            </a: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"Excerpts from the 'Dharma Collection and Special Practice Record' with Inserted Personal Notes".]</a:t>
            </a:r>
            <a:endParaRPr kumimoji="0" lang="en-US" altLang="zh-CN" sz="1400" b="0"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pic>
        <p:nvPicPr>
          <p:cNvPr id="5" name="Picture 4">
            <a:extLst>
              <a:ext uri="{FF2B5EF4-FFF2-40B4-BE49-F238E27FC236}">
                <a16:creationId xmlns:a16="http://schemas.microsoft.com/office/drawing/2014/main" id="{E54BDF20-41B4-5F94-F9BC-BEA4564BDF16}"/>
              </a:ext>
            </a:extLst>
          </p:cNvPr>
          <p:cNvPicPr>
            <a:picLocks noChangeAspect="1"/>
          </p:cNvPicPr>
          <p:nvPr/>
        </p:nvPicPr>
        <p:blipFill>
          <a:blip r:embed="rId2"/>
          <a:stretch>
            <a:fillRect/>
          </a:stretch>
        </p:blipFill>
        <p:spPr>
          <a:xfrm>
            <a:off x="8153400" y="739291"/>
            <a:ext cx="2987299" cy="4584589"/>
          </a:xfrm>
          <a:prstGeom prst="rect">
            <a:avLst/>
          </a:prstGeom>
        </p:spPr>
      </p:pic>
      <p:pic>
        <p:nvPicPr>
          <p:cNvPr id="6" name="Picture 5">
            <a:extLst>
              <a:ext uri="{FF2B5EF4-FFF2-40B4-BE49-F238E27FC236}">
                <a16:creationId xmlns:a16="http://schemas.microsoft.com/office/drawing/2014/main" id="{D341CD3D-FB80-B3F9-0870-09896B096D69}"/>
              </a:ext>
            </a:extLst>
          </p:cNvPr>
          <p:cNvPicPr>
            <a:picLocks noChangeAspect="1"/>
          </p:cNvPicPr>
          <p:nvPr/>
        </p:nvPicPr>
        <p:blipFill>
          <a:blip r:embed="rId3"/>
          <a:stretch>
            <a:fillRect/>
          </a:stretch>
        </p:blipFill>
        <p:spPr>
          <a:xfrm>
            <a:off x="7957497" y="5414442"/>
            <a:ext cx="3950550" cy="1054699"/>
          </a:xfrm>
          <a:prstGeom prst="rect">
            <a:avLst/>
          </a:prstGeom>
        </p:spPr>
      </p:pic>
      <p:cxnSp>
        <p:nvCxnSpPr>
          <p:cNvPr id="12" name="Straight Arrow Connector 11">
            <a:extLst>
              <a:ext uri="{FF2B5EF4-FFF2-40B4-BE49-F238E27FC236}">
                <a16:creationId xmlns:a16="http://schemas.microsoft.com/office/drawing/2014/main" id="{5F589BFD-604E-28F9-22A7-5B60F4B70FD1}"/>
              </a:ext>
            </a:extLst>
          </p:cNvPr>
          <p:cNvCxnSpPr/>
          <p:nvPr/>
        </p:nvCxnSpPr>
        <p:spPr>
          <a:xfrm flipH="1">
            <a:off x="10110845" y="4318000"/>
            <a:ext cx="56605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A13CF5A-5736-166B-7C50-7FA82EF15983}"/>
              </a:ext>
            </a:extLst>
          </p:cNvPr>
          <p:cNvPicPr>
            <a:picLocks noChangeAspect="1"/>
          </p:cNvPicPr>
          <p:nvPr/>
        </p:nvPicPr>
        <p:blipFill>
          <a:blip r:embed="rId4"/>
          <a:stretch>
            <a:fillRect/>
          </a:stretch>
        </p:blipFill>
        <p:spPr>
          <a:xfrm>
            <a:off x="10219703" y="3963452"/>
            <a:ext cx="1493649" cy="377985"/>
          </a:xfrm>
          <a:prstGeom prst="rect">
            <a:avLst/>
          </a:prstGeom>
        </p:spPr>
      </p:pic>
    </p:spTree>
    <p:extLst>
      <p:ext uri="{BB962C8B-B14F-4D97-AF65-F5344CB8AC3E}">
        <p14:creationId xmlns:p14="http://schemas.microsoft.com/office/powerpoint/2010/main" val="1302180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467068-621F-2DD3-3387-4D36127FE9BD}"/>
              </a:ext>
            </a:extLst>
          </p:cNvPr>
          <p:cNvSpPr>
            <a:spLocks noGrp="1"/>
          </p:cNvSpPr>
          <p:nvPr>
            <p:ph type="ftr" sz="quarter" idx="11"/>
          </p:nvPr>
        </p:nvSpPr>
        <p:spPr/>
        <p:txBody>
          <a:bodyPr/>
          <a:lstStyle/>
          <a:p>
            <a:r>
              <a:rPr lang="en-US"/>
              <a:t>Traditional Buddhist Chanting</a:t>
            </a:r>
          </a:p>
        </p:txBody>
      </p:sp>
      <p:sp>
        <p:nvSpPr>
          <p:cNvPr id="5" name="TextBox 4">
            <a:extLst>
              <a:ext uri="{FF2B5EF4-FFF2-40B4-BE49-F238E27FC236}">
                <a16:creationId xmlns:a16="http://schemas.microsoft.com/office/drawing/2014/main" id="{2841F78C-6519-6CF5-EB56-5730C8EE8D39}"/>
              </a:ext>
            </a:extLst>
          </p:cNvPr>
          <p:cNvSpPr txBox="1"/>
          <p:nvPr/>
        </p:nvSpPr>
        <p:spPr>
          <a:xfrm>
            <a:off x="151002" y="75501"/>
            <a:ext cx="11979479"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p>
        </p:txBody>
      </p:sp>
      <p:pic>
        <p:nvPicPr>
          <p:cNvPr id="6" name="Picture 5">
            <a:extLst>
              <a:ext uri="{FF2B5EF4-FFF2-40B4-BE49-F238E27FC236}">
                <a16:creationId xmlns:a16="http://schemas.microsoft.com/office/drawing/2014/main" id="{84D1B6D7-758D-5E2B-D4EB-1C58F52EF499}"/>
              </a:ext>
            </a:extLst>
          </p:cNvPr>
          <p:cNvPicPr>
            <a:picLocks noChangeAspect="1"/>
          </p:cNvPicPr>
          <p:nvPr/>
        </p:nvPicPr>
        <p:blipFill>
          <a:blip r:embed="rId2"/>
          <a:stretch>
            <a:fillRect/>
          </a:stretch>
        </p:blipFill>
        <p:spPr>
          <a:xfrm>
            <a:off x="8727522" y="726986"/>
            <a:ext cx="2857500" cy="5057775"/>
          </a:xfrm>
          <a:prstGeom prst="rect">
            <a:avLst/>
          </a:prstGeom>
        </p:spPr>
      </p:pic>
      <p:sp>
        <p:nvSpPr>
          <p:cNvPr id="7" name="TextBox 6">
            <a:extLst>
              <a:ext uri="{FF2B5EF4-FFF2-40B4-BE49-F238E27FC236}">
                <a16:creationId xmlns:a16="http://schemas.microsoft.com/office/drawing/2014/main" id="{A008B45F-6176-B961-1416-B954439C7E99}"/>
              </a:ext>
            </a:extLst>
          </p:cNvPr>
          <p:cNvSpPr txBox="1"/>
          <p:nvPr/>
        </p:nvSpPr>
        <p:spPr>
          <a:xfrm>
            <a:off x="260059" y="608403"/>
            <a:ext cx="8221211" cy="5591274"/>
          </a:xfrm>
          <a:prstGeom prst="rect">
            <a:avLst/>
          </a:prstGeom>
          <a:noFill/>
        </p:spPr>
        <p:txBody>
          <a:bodyPr wrap="square" rtlCol="0">
            <a:spAutoFit/>
          </a:bodyPr>
          <a:lstStyle/>
          <a:p>
            <a:pPr>
              <a:spcAft>
                <a:spcPts val="800"/>
              </a:spcAft>
            </a:pPr>
            <a:r>
              <a:rPr lang="en-US" dirty="0"/>
              <a:t>Zen Master Sosan </a:t>
            </a:r>
            <a:r>
              <a:rPr lang="en-US" dirty="0" err="1"/>
              <a:t>Taesa</a:t>
            </a:r>
            <a:r>
              <a:rPr lang="en-US" dirty="0"/>
              <a:t> (aka </a:t>
            </a:r>
            <a:r>
              <a:rPr lang="en-US" dirty="0" err="1"/>
              <a:t>Hyujeong</a:t>
            </a:r>
            <a:r>
              <a:rPr lang="en-US" dirty="0"/>
              <a:t>, 1520-1604) was greatly influenced by both </a:t>
            </a:r>
            <a:r>
              <a:rPr lang="en-US" dirty="0" err="1"/>
              <a:t>Chinul</a:t>
            </a:r>
            <a:r>
              <a:rPr lang="en-US" dirty="0"/>
              <a:t> and Yungming. Sosan </a:t>
            </a:r>
            <a:r>
              <a:rPr lang="en-US" dirty="0" err="1"/>
              <a:t>Taesa</a:t>
            </a:r>
            <a:r>
              <a:rPr lang="en-US" dirty="0"/>
              <a:t> promoted chanting and mantra recitation practice, and defended them against the criticism of dogmatic purists who insisted, specifically with respect to chanting "</a:t>
            </a:r>
            <a:r>
              <a:rPr lang="en-US" dirty="0" err="1"/>
              <a:t>namu</a:t>
            </a:r>
            <a:r>
              <a:rPr lang="en-US" dirty="0"/>
              <a:t> </a:t>
            </a:r>
            <a:r>
              <a:rPr lang="en-US" dirty="0" err="1"/>
              <a:t>amita</a:t>
            </a:r>
            <a:r>
              <a:rPr lang="en-US" dirty="0"/>
              <a:t> </a:t>
            </a:r>
            <a:r>
              <a:rPr lang="en-US" dirty="0" err="1"/>
              <a:t>bul</a:t>
            </a:r>
            <a:r>
              <a:rPr lang="en-US" dirty="0"/>
              <a:t>" in order to be reborn in Amitabha's Western Pure Land, that "Your own mind is the Pure Land, so you cannot be born in the Pure Land; your own nature is </a:t>
            </a:r>
            <a:r>
              <a:rPr lang="en-US" dirty="0" err="1"/>
              <a:t>Amitābha</a:t>
            </a:r>
            <a:r>
              <a:rPr lang="en-US" dirty="0"/>
              <a:t>, so </a:t>
            </a:r>
            <a:r>
              <a:rPr lang="en-US" dirty="0" err="1"/>
              <a:t>Amitābha</a:t>
            </a:r>
            <a:r>
              <a:rPr lang="en-US" dirty="0"/>
              <a:t> cannot appear in front of you." To which Sosan </a:t>
            </a:r>
            <a:r>
              <a:rPr lang="en-US" dirty="0" err="1"/>
              <a:t>Taesa</a:t>
            </a:r>
            <a:r>
              <a:rPr lang="en-US" dirty="0"/>
              <a:t> replied:</a:t>
            </a:r>
          </a:p>
          <a:p>
            <a:pPr>
              <a:spcAft>
                <a:spcPts val="800"/>
              </a:spcAft>
            </a:pPr>
            <a:r>
              <a:rPr lang="en-US" dirty="0"/>
              <a:t>"These words seem to be correct and yet are wrong. </a:t>
            </a:r>
          </a:p>
          <a:p>
            <a:pPr>
              <a:spcAft>
                <a:spcPts val="800"/>
              </a:spcAft>
            </a:pPr>
            <a:r>
              <a:rPr lang="en-US" dirty="0"/>
              <a:t>"Buddha has no craving or anger, so do I also have no craving or anger?</a:t>
            </a:r>
          </a:p>
          <a:p>
            <a:pPr>
              <a:spcAft>
                <a:spcPts val="800"/>
              </a:spcAft>
            </a:pPr>
            <a:r>
              <a:rPr lang="en-US" dirty="0"/>
              <a:t>"Buddha transforms hell into lotus flower (realms) as easily as turning over his hands, yet I always fear falling into hell because of the power of karma, so how can there be this transformation into a lotus flower (realm)?</a:t>
            </a:r>
          </a:p>
          <a:p>
            <a:pPr>
              <a:spcAft>
                <a:spcPts val="800"/>
              </a:spcAft>
            </a:pPr>
            <a:r>
              <a:rPr lang="en-US" dirty="0"/>
              <a:t>"Buddha contemplates the endless worlds as if they were in front of his eyes, but I still do not even know matters beyond the intervening wall, so how can I see the worlds of all directions as if they are in front of my eyes?</a:t>
            </a:r>
          </a:p>
          <a:p>
            <a:pPr>
              <a:spcAft>
                <a:spcPts val="800"/>
              </a:spcAft>
            </a:pPr>
            <a:r>
              <a:rPr lang="en-US" dirty="0"/>
              <a:t>"Therefore, even though everybody’s nature is Buddha, since in practice we are sentient beings, if we refer to our attributes and functions, we are as far different as heaven and earth."</a:t>
            </a:r>
          </a:p>
        </p:txBody>
      </p:sp>
    </p:spTree>
    <p:extLst>
      <p:ext uri="{BB962C8B-B14F-4D97-AF65-F5344CB8AC3E}">
        <p14:creationId xmlns:p14="http://schemas.microsoft.com/office/powerpoint/2010/main" val="174019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C1F634-E47E-C4FF-629C-6A868C898628}"/>
              </a:ext>
            </a:extLst>
          </p:cNvPr>
          <p:cNvSpPr>
            <a:spLocks noGrp="1"/>
          </p:cNvSpPr>
          <p:nvPr>
            <p:ph type="ftr" sz="quarter" idx="11"/>
          </p:nvPr>
        </p:nvSpPr>
        <p:spPr/>
        <p:txBody>
          <a:bodyPr/>
          <a:lstStyle/>
          <a:p>
            <a:r>
              <a:rPr lang="en-US"/>
              <a:t>Traditional Buddhist Chanting</a:t>
            </a:r>
          </a:p>
        </p:txBody>
      </p:sp>
      <p:sp>
        <p:nvSpPr>
          <p:cNvPr id="3" name="TextBox 2">
            <a:extLst>
              <a:ext uri="{FF2B5EF4-FFF2-40B4-BE49-F238E27FC236}">
                <a16:creationId xmlns:a16="http://schemas.microsoft.com/office/drawing/2014/main" id="{DABC02E1-FF3D-1C4F-462B-2F01AE7B2C8A}"/>
              </a:ext>
            </a:extLst>
          </p:cNvPr>
          <p:cNvSpPr txBox="1"/>
          <p:nvPr/>
        </p:nvSpPr>
        <p:spPr>
          <a:xfrm>
            <a:off x="302740" y="694918"/>
            <a:ext cx="8371703" cy="5878532"/>
          </a:xfrm>
          <a:prstGeom prst="rect">
            <a:avLst/>
          </a:prstGeom>
          <a:noFill/>
        </p:spPr>
        <p:txBody>
          <a:bodyPr wrap="square" rtlCol="0">
            <a:spAutoFit/>
          </a:bodyPr>
          <a:lstStyle/>
          <a:p>
            <a:pPr>
              <a:spcAft>
                <a:spcPts val="800"/>
              </a:spcAft>
            </a:pPr>
            <a:r>
              <a:rPr lang="en-US" sz="2000" dirty="0"/>
              <a:t>Sosan </a:t>
            </a:r>
            <a:r>
              <a:rPr lang="en-US" sz="2000" dirty="0" err="1"/>
              <a:t>Taesa</a:t>
            </a:r>
            <a:r>
              <a:rPr lang="en-US" sz="2000" dirty="0"/>
              <a:t> also emphasized the power of mantra practice:</a:t>
            </a:r>
          </a:p>
          <a:p>
            <a:pPr>
              <a:spcAft>
                <a:spcPts val="800"/>
              </a:spcAft>
            </a:pPr>
            <a:r>
              <a:rPr lang="en-US" sz="2000" b="1" dirty="0"/>
              <a:t>"As to the use of mantras: It may be relatively easy to control karma made in the present life, so you can correct it through your own effort. However, the karma accumulated over many previous lives is very difficult to erase. For this work you must rely on the mystic power of repeating a mantra."</a:t>
            </a:r>
          </a:p>
          <a:p>
            <a:pPr>
              <a:spcAft>
                <a:spcPts val="800"/>
              </a:spcAft>
            </a:pPr>
            <a:r>
              <a:rPr lang="en-US" sz="2000" b="1" dirty="0"/>
              <a:t>"At present some people of the world wish to be correct and yet are perverse, wish to be clean and yet are stained, prosper in virtue and yet are poor in blessings, do good deeds and yet have personal tragedies, are very much without evil and yet have misfortunes, do not kill and yet die young. All of these [misfortunes are due to] past karma. The </a:t>
            </a:r>
            <a:r>
              <a:rPr lang="en-US" sz="2000" b="1" dirty="0" err="1"/>
              <a:t>Lengyan</a:t>
            </a:r>
            <a:r>
              <a:rPr lang="en-US" sz="2000" b="1" dirty="0"/>
              <a:t> Jing says, 'For those who intone the divine mantras, their five heinous and serious sins are like wind-blown sand, and [in the] next [life] they are certain to become a buddha.'"    </a:t>
            </a:r>
            <a:r>
              <a:rPr lang="en-US" sz="2000" dirty="0"/>
              <a:t>[Mirror of Zen, by </a:t>
            </a:r>
            <a:r>
              <a:rPr lang="en-US" sz="2000" dirty="0" err="1"/>
              <a:t>Sosan</a:t>
            </a:r>
            <a:r>
              <a:rPr lang="en-US" sz="2000" dirty="0"/>
              <a:t> </a:t>
            </a:r>
            <a:r>
              <a:rPr lang="en-US" sz="2000" dirty="0" err="1"/>
              <a:t>Taesa</a:t>
            </a:r>
            <a:r>
              <a:rPr lang="en-US" sz="2000" dirty="0"/>
              <a:t> (</a:t>
            </a:r>
            <a:r>
              <a:rPr lang="en-US" sz="2000" dirty="0" err="1"/>
              <a:t>Lengyan</a:t>
            </a:r>
            <a:r>
              <a:rPr lang="en-US" sz="2000" dirty="0"/>
              <a:t> Jing = </a:t>
            </a:r>
            <a:r>
              <a:rPr lang="en-US" sz="2000" dirty="0" err="1"/>
              <a:t>Surangama</a:t>
            </a:r>
            <a:r>
              <a:rPr lang="en-US" sz="2000" dirty="0"/>
              <a:t> Sutra)]</a:t>
            </a:r>
          </a:p>
          <a:p>
            <a:pPr>
              <a:spcAft>
                <a:spcPts val="800"/>
              </a:spcAft>
            </a:pPr>
            <a:endParaRPr lang="en-US" sz="400" b="1" dirty="0"/>
          </a:p>
          <a:p>
            <a:pPr>
              <a:spcAft>
                <a:spcPts val="800"/>
              </a:spcAft>
            </a:pPr>
            <a:r>
              <a:rPr lang="zh-TW" altLang="en-US" sz="3200" b="1" dirty="0">
                <a:latin typeface="DengXian" panose="02010600030101010101" pitchFamily="2" charset="-122"/>
                <a:ea typeface="DengXian" panose="02010600030101010101" pitchFamily="2" charset="-122"/>
              </a:rPr>
              <a:t>滅定業陀羅尼</a:t>
            </a:r>
            <a:r>
              <a:rPr lang="en-US" altLang="zh-TW" sz="3200" b="1" dirty="0">
                <a:latin typeface="DengXian" panose="02010600030101010101" pitchFamily="2" charset="-122"/>
                <a:ea typeface="DengXian" panose="02010600030101010101" pitchFamily="2" charset="-122"/>
              </a:rPr>
              <a:t>:  </a:t>
            </a:r>
            <a:r>
              <a:rPr lang="zh-TW" altLang="en-US" sz="3200" b="1" dirty="0">
                <a:latin typeface="DengXian" panose="02010600030101010101" pitchFamily="2" charset="-122"/>
                <a:ea typeface="DengXian" panose="02010600030101010101" pitchFamily="2" charset="-122"/>
              </a:rPr>
              <a:t>唵 缽囉 末鄰 陀寧 娑婆訶  </a:t>
            </a:r>
            <a:endParaRPr lang="en-US" altLang="zh-TW" sz="3200" b="1" dirty="0">
              <a:latin typeface="DengXian" panose="02010600030101010101" pitchFamily="2" charset="-122"/>
              <a:ea typeface="DengXian" panose="02010600030101010101" pitchFamily="2" charset="-122"/>
            </a:endParaRPr>
          </a:p>
          <a:p>
            <a:pPr>
              <a:spcAft>
                <a:spcPts val="800"/>
              </a:spcAft>
            </a:pPr>
            <a:r>
              <a:rPr lang="en-US" sz="2000" b="1" dirty="0"/>
              <a:t>Jijang Bosal's Dharani for Eliminating Fixed Karma  </a:t>
            </a:r>
          </a:p>
          <a:p>
            <a:r>
              <a:rPr lang="en-US" sz="2000" b="1" dirty="0"/>
              <a:t>    </a:t>
            </a:r>
            <a:endParaRPr lang="en-US" sz="1600" b="1" dirty="0"/>
          </a:p>
        </p:txBody>
      </p:sp>
      <p:pic>
        <p:nvPicPr>
          <p:cNvPr id="7" name="Picture 6">
            <a:extLst>
              <a:ext uri="{FF2B5EF4-FFF2-40B4-BE49-F238E27FC236}">
                <a16:creationId xmlns:a16="http://schemas.microsoft.com/office/drawing/2014/main" id="{A081A264-44F4-389B-3C7D-3BBFE4368E53}"/>
              </a:ext>
            </a:extLst>
          </p:cNvPr>
          <p:cNvPicPr>
            <a:picLocks noChangeAspect="1"/>
          </p:cNvPicPr>
          <p:nvPr/>
        </p:nvPicPr>
        <p:blipFill>
          <a:blip r:embed="rId2"/>
          <a:stretch>
            <a:fillRect/>
          </a:stretch>
        </p:blipFill>
        <p:spPr>
          <a:xfrm>
            <a:off x="9424184" y="765482"/>
            <a:ext cx="2082113" cy="5503783"/>
          </a:xfrm>
          <a:prstGeom prst="rect">
            <a:avLst/>
          </a:prstGeom>
        </p:spPr>
      </p:pic>
      <p:sp>
        <p:nvSpPr>
          <p:cNvPr id="8" name="TextBox 7">
            <a:extLst>
              <a:ext uri="{FF2B5EF4-FFF2-40B4-BE49-F238E27FC236}">
                <a16:creationId xmlns:a16="http://schemas.microsoft.com/office/drawing/2014/main" id="{0CE1F25A-04F7-AA47-E959-381E2A8FE242}"/>
              </a:ext>
            </a:extLst>
          </p:cNvPr>
          <p:cNvSpPr txBox="1"/>
          <p:nvPr/>
        </p:nvSpPr>
        <p:spPr>
          <a:xfrm>
            <a:off x="67962" y="86497"/>
            <a:ext cx="11998411"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p>
        </p:txBody>
      </p:sp>
      <p:pic>
        <p:nvPicPr>
          <p:cNvPr id="14" name="Picture 13">
            <a:extLst>
              <a:ext uri="{FF2B5EF4-FFF2-40B4-BE49-F238E27FC236}">
                <a16:creationId xmlns:a16="http://schemas.microsoft.com/office/drawing/2014/main" id="{C16A5DB6-71CB-6C9B-51CA-76008C0C4B53}"/>
              </a:ext>
            </a:extLst>
          </p:cNvPr>
          <p:cNvPicPr>
            <a:picLocks noChangeAspect="1"/>
          </p:cNvPicPr>
          <p:nvPr/>
        </p:nvPicPr>
        <p:blipFill>
          <a:blip r:embed="rId3"/>
          <a:stretch>
            <a:fillRect/>
          </a:stretch>
        </p:blipFill>
        <p:spPr>
          <a:xfrm>
            <a:off x="9544664" y="6179350"/>
            <a:ext cx="1841152" cy="426757"/>
          </a:xfrm>
          <a:prstGeom prst="rect">
            <a:avLst/>
          </a:prstGeom>
        </p:spPr>
      </p:pic>
      <p:sp>
        <p:nvSpPr>
          <p:cNvPr id="15" name="Rectangle 14">
            <a:extLst>
              <a:ext uri="{FF2B5EF4-FFF2-40B4-BE49-F238E27FC236}">
                <a16:creationId xmlns:a16="http://schemas.microsoft.com/office/drawing/2014/main" id="{AE66EEF8-17BB-ECCC-848D-509656BF04F3}"/>
              </a:ext>
            </a:extLst>
          </p:cNvPr>
          <p:cNvSpPr/>
          <p:nvPr/>
        </p:nvSpPr>
        <p:spPr>
          <a:xfrm>
            <a:off x="9544664" y="6182820"/>
            <a:ext cx="1841152" cy="36512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38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B7A1A1-5D45-8A19-48B6-5893A03AD188}"/>
              </a:ext>
            </a:extLst>
          </p:cNvPr>
          <p:cNvSpPr>
            <a:spLocks noGrp="1"/>
          </p:cNvSpPr>
          <p:nvPr>
            <p:ph type="ftr" sz="quarter" idx="11"/>
          </p:nvPr>
        </p:nvSpPr>
        <p:spPr/>
        <p:txBody>
          <a:bodyPr/>
          <a:lstStyle/>
          <a:p>
            <a:r>
              <a:rPr lang="en-US"/>
              <a:t>Traditional Buddhist Chanting</a:t>
            </a:r>
          </a:p>
        </p:txBody>
      </p:sp>
      <p:sp>
        <p:nvSpPr>
          <p:cNvPr id="3" name="TextBox 2">
            <a:extLst>
              <a:ext uri="{FF2B5EF4-FFF2-40B4-BE49-F238E27FC236}">
                <a16:creationId xmlns:a16="http://schemas.microsoft.com/office/drawing/2014/main" id="{78946068-F17C-A2D1-9B33-FCA1DB4C182D}"/>
              </a:ext>
            </a:extLst>
          </p:cNvPr>
          <p:cNvSpPr txBox="1"/>
          <p:nvPr/>
        </p:nvSpPr>
        <p:spPr>
          <a:xfrm>
            <a:off x="167780" y="159391"/>
            <a:ext cx="11652308"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endParaRPr lang="en-US" dirty="0"/>
          </a:p>
        </p:txBody>
      </p:sp>
      <p:sp>
        <p:nvSpPr>
          <p:cNvPr id="5" name="TextBox 4">
            <a:extLst>
              <a:ext uri="{FF2B5EF4-FFF2-40B4-BE49-F238E27FC236}">
                <a16:creationId xmlns:a16="http://schemas.microsoft.com/office/drawing/2014/main" id="{11696789-9E8A-070D-76FD-5BC3F9A2D175}"/>
              </a:ext>
            </a:extLst>
          </p:cNvPr>
          <p:cNvSpPr txBox="1"/>
          <p:nvPr/>
        </p:nvSpPr>
        <p:spPr>
          <a:xfrm>
            <a:off x="167780" y="686702"/>
            <a:ext cx="8497249" cy="6360716"/>
          </a:xfrm>
          <a:prstGeom prst="rect">
            <a:avLst/>
          </a:prstGeom>
          <a:noFill/>
        </p:spPr>
        <p:txBody>
          <a:bodyPr wrap="square" rtlCol="0">
            <a:spAutoFit/>
          </a:bodyPr>
          <a:lstStyle/>
          <a:p>
            <a:pPr>
              <a:spcAft>
                <a:spcPts val="800"/>
              </a:spcAft>
            </a:pPr>
            <a:r>
              <a:rPr lang="en-US" dirty="0"/>
              <a:t>When Zen Master Seung </a:t>
            </a:r>
            <a:r>
              <a:rPr lang="en-US" dirty="0" err="1"/>
              <a:t>Sahn</a:t>
            </a:r>
            <a:r>
              <a:rPr lang="en-US" dirty="0"/>
              <a:t> arrived in the United States in 1972, many Westerners already had some pretty set ideas about what Zen is and is not. In particular there was a   strong tendency to believe that "just sitting" is the only "true" Zen practice. From this perspective, the idea that chanting is a legitimate practice is viewed with puzzlement, suspicion, and often with open hostility. Such an attitude is well expressed in a quote by D.T. Suzuki in his book "Manual of Zen Buddhism", first published in 1934:</a:t>
            </a:r>
          </a:p>
          <a:p>
            <a:pPr>
              <a:spcAft>
                <a:spcPts val="800"/>
              </a:spcAft>
            </a:pPr>
            <a:r>
              <a:rPr lang="en-US" dirty="0"/>
              <a:t> </a:t>
            </a:r>
            <a:r>
              <a:rPr lang="en-US" sz="2400" b="1" dirty="0"/>
              <a:t>"Properly speaking, the </a:t>
            </a:r>
            <a:r>
              <a:rPr lang="en-US" sz="2400" b="1" dirty="0" err="1"/>
              <a:t>dharani</a:t>
            </a:r>
            <a:r>
              <a:rPr lang="en-US" sz="2400" b="1" dirty="0"/>
              <a:t> has no legitimate place in Zen."</a:t>
            </a:r>
          </a:p>
          <a:p>
            <a:pPr>
              <a:spcAft>
                <a:spcPts val="800"/>
              </a:spcAft>
            </a:pPr>
            <a:r>
              <a:rPr lang="en-US" dirty="0"/>
              <a:t>Master Seung </a:t>
            </a:r>
            <a:r>
              <a:rPr lang="en-US" dirty="0" err="1"/>
              <a:t>Sahn</a:t>
            </a:r>
            <a:r>
              <a:rPr lang="en-US" dirty="0"/>
              <a:t>, of course, had his first great awakening experience while chanting the "Great Dharani", which is actually one of the three </a:t>
            </a:r>
            <a:r>
              <a:rPr lang="en-US" dirty="0" err="1"/>
              <a:t>Dharanis</a:t>
            </a:r>
            <a:r>
              <a:rPr lang="en-US" dirty="0"/>
              <a:t>' that D.T. Suzuki included in his book, along with the above disclaimer! </a:t>
            </a:r>
          </a:p>
          <a:p>
            <a:pPr>
              <a:spcAft>
                <a:spcPts val="800"/>
              </a:spcAft>
            </a:pPr>
            <a:r>
              <a:rPr lang="en-US" dirty="0"/>
              <a:t>Master Seung </a:t>
            </a:r>
            <a:r>
              <a:rPr lang="en-US" dirty="0" err="1"/>
              <a:t>Sahn</a:t>
            </a:r>
            <a:r>
              <a:rPr lang="en-US" dirty="0"/>
              <a:t> emphasized chanting in a way that made many Western Zen students decidedly uncomfortable. This discomfort was not just due to the anti-chanting imprecations of Suzuki and other "just sitting" dogmatists. In 1972 and to this day, many people who are attracted to the Buddha Dharma are looking for something that doesn't look or feel "religious". Few things look or feel more religious than chanting "Homage the Three Jewels", especially with all the bowing!  </a:t>
            </a:r>
          </a:p>
          <a:p>
            <a:pPr>
              <a:spcAft>
                <a:spcPts val="800"/>
              </a:spcAft>
            </a:pPr>
            <a:r>
              <a:rPr lang="en-US" sz="200" dirty="0"/>
              <a:t>ff</a:t>
            </a:r>
          </a:p>
          <a:p>
            <a:pPr algn="ctr"/>
            <a:r>
              <a:rPr lang="zh-CN" altLang="en-US" sz="2000" b="1" dirty="0">
                <a:latin typeface="+mn-ea"/>
              </a:rPr>
              <a:t>滅業障眞言</a:t>
            </a:r>
            <a:r>
              <a:rPr lang="en-US" altLang="zh-CN" sz="2000" b="1" dirty="0">
                <a:latin typeface="+mn-ea"/>
              </a:rPr>
              <a:t>:  </a:t>
            </a:r>
            <a:r>
              <a:rPr lang="zh-TW" altLang="en-US" sz="2000" b="1" dirty="0">
                <a:latin typeface="DengXian" panose="02010600030101010101" pitchFamily="2" charset="-122"/>
                <a:ea typeface="DengXian" panose="02010600030101010101" pitchFamily="2" charset="-122"/>
              </a:rPr>
              <a:t>唵 阿嚕 勒繼 娑婆訶</a:t>
            </a:r>
            <a:endParaRPr lang="en-US" altLang="zh-TW" sz="2000" b="1" dirty="0">
              <a:latin typeface="DengXian" panose="02010600030101010101" pitchFamily="2" charset="-122"/>
              <a:ea typeface="DengXian" panose="02010600030101010101" pitchFamily="2" charset="-122"/>
            </a:endParaRPr>
          </a:p>
          <a:p>
            <a:pPr algn="ctr"/>
            <a:r>
              <a:rPr lang="en-US" b="1" dirty="0" err="1"/>
              <a:t>Kwanseum</a:t>
            </a:r>
            <a:r>
              <a:rPr lang="en-US" b="1" dirty="0"/>
              <a:t> Bosal's Mantra for Eliminating Fixed Karma    </a:t>
            </a:r>
          </a:p>
          <a:p>
            <a:endParaRPr lang="en-US" b="1" dirty="0"/>
          </a:p>
          <a:p>
            <a:endParaRPr lang="en-US" dirty="0"/>
          </a:p>
        </p:txBody>
      </p:sp>
      <p:pic>
        <p:nvPicPr>
          <p:cNvPr id="7" name="Picture 6" descr="A picture containing text, outdoor, sign, black&#10;&#10;Description automatically generated">
            <a:extLst>
              <a:ext uri="{FF2B5EF4-FFF2-40B4-BE49-F238E27FC236}">
                <a16:creationId xmlns:a16="http://schemas.microsoft.com/office/drawing/2014/main" id="{74E21A55-6D9A-00EC-B172-FBD691B16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1079" y="747486"/>
            <a:ext cx="2857500" cy="4276725"/>
          </a:xfrm>
          <a:prstGeom prst="rect">
            <a:avLst/>
          </a:prstGeom>
        </p:spPr>
      </p:pic>
      <p:pic>
        <p:nvPicPr>
          <p:cNvPr id="11" name="Picture 10">
            <a:extLst>
              <a:ext uri="{FF2B5EF4-FFF2-40B4-BE49-F238E27FC236}">
                <a16:creationId xmlns:a16="http://schemas.microsoft.com/office/drawing/2014/main" id="{E5536B97-417F-7A1C-A345-23A2B090D5AB}"/>
              </a:ext>
            </a:extLst>
          </p:cNvPr>
          <p:cNvPicPr>
            <a:picLocks noChangeAspect="1"/>
          </p:cNvPicPr>
          <p:nvPr/>
        </p:nvPicPr>
        <p:blipFill>
          <a:blip r:embed="rId3"/>
          <a:stretch>
            <a:fillRect/>
          </a:stretch>
        </p:blipFill>
        <p:spPr>
          <a:xfrm>
            <a:off x="8723052" y="5040353"/>
            <a:ext cx="3097036" cy="1658256"/>
          </a:xfrm>
          <a:prstGeom prst="rect">
            <a:avLst/>
          </a:prstGeom>
        </p:spPr>
      </p:pic>
    </p:spTree>
    <p:extLst>
      <p:ext uri="{BB962C8B-B14F-4D97-AF65-F5344CB8AC3E}">
        <p14:creationId xmlns:p14="http://schemas.microsoft.com/office/powerpoint/2010/main" val="16068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6EE9DCA-2483-2121-16F3-99AC2B380FF6}"/>
              </a:ext>
            </a:extLst>
          </p:cNvPr>
          <p:cNvSpPr>
            <a:spLocks noGrp="1"/>
          </p:cNvSpPr>
          <p:nvPr>
            <p:ph type="ftr" sz="quarter" idx="11"/>
          </p:nvPr>
        </p:nvSpPr>
        <p:spPr/>
        <p:txBody>
          <a:bodyPr/>
          <a:lstStyle/>
          <a:p>
            <a:r>
              <a:rPr lang="en-US"/>
              <a:t>Traditional Buddhist Chanting</a:t>
            </a:r>
          </a:p>
        </p:txBody>
      </p:sp>
      <p:sp>
        <p:nvSpPr>
          <p:cNvPr id="4" name="TextBox 3">
            <a:extLst>
              <a:ext uri="{FF2B5EF4-FFF2-40B4-BE49-F238E27FC236}">
                <a16:creationId xmlns:a16="http://schemas.microsoft.com/office/drawing/2014/main" id="{E6E58E5E-636E-C647-8928-24E9555BD37D}"/>
              </a:ext>
            </a:extLst>
          </p:cNvPr>
          <p:cNvSpPr txBox="1"/>
          <p:nvPr/>
        </p:nvSpPr>
        <p:spPr>
          <a:xfrm>
            <a:off x="137886" y="137887"/>
            <a:ext cx="11930743"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0.7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p>
        </p:txBody>
      </p:sp>
      <p:pic>
        <p:nvPicPr>
          <p:cNvPr id="7" name="Picture 6">
            <a:extLst>
              <a:ext uri="{FF2B5EF4-FFF2-40B4-BE49-F238E27FC236}">
                <a16:creationId xmlns:a16="http://schemas.microsoft.com/office/drawing/2014/main" id="{391D2DC8-C81D-F562-16DC-44675F26DC63}"/>
              </a:ext>
            </a:extLst>
          </p:cNvPr>
          <p:cNvPicPr>
            <a:picLocks noChangeAspect="1"/>
          </p:cNvPicPr>
          <p:nvPr/>
        </p:nvPicPr>
        <p:blipFill>
          <a:blip r:embed="rId2"/>
          <a:stretch>
            <a:fillRect/>
          </a:stretch>
        </p:blipFill>
        <p:spPr>
          <a:xfrm>
            <a:off x="8444569" y="1060423"/>
            <a:ext cx="3268459" cy="4896810"/>
          </a:xfrm>
          <a:prstGeom prst="rect">
            <a:avLst/>
          </a:prstGeom>
        </p:spPr>
      </p:pic>
      <p:sp>
        <p:nvSpPr>
          <p:cNvPr id="8" name="TextBox 7">
            <a:extLst>
              <a:ext uri="{FF2B5EF4-FFF2-40B4-BE49-F238E27FC236}">
                <a16:creationId xmlns:a16="http://schemas.microsoft.com/office/drawing/2014/main" id="{9248A665-CF3D-A41E-709E-50085D2A68E0}"/>
              </a:ext>
            </a:extLst>
          </p:cNvPr>
          <p:cNvSpPr txBox="1"/>
          <p:nvPr/>
        </p:nvSpPr>
        <p:spPr>
          <a:xfrm>
            <a:off x="254000" y="791029"/>
            <a:ext cx="7961086" cy="5704126"/>
          </a:xfrm>
          <a:prstGeom prst="rect">
            <a:avLst/>
          </a:prstGeom>
          <a:noFill/>
        </p:spPr>
        <p:txBody>
          <a:bodyPr wrap="square" rtlCol="0">
            <a:spAutoFit/>
          </a:bodyPr>
          <a:lstStyle/>
          <a:p>
            <a:pPr>
              <a:spcAft>
                <a:spcPts val="800"/>
              </a:spcAft>
            </a:pPr>
            <a:r>
              <a:rPr lang="en-US" sz="2000" dirty="0"/>
              <a:t>But he persisted. </a:t>
            </a:r>
          </a:p>
          <a:p>
            <a:pPr>
              <a:spcAft>
                <a:spcPts val="800"/>
              </a:spcAft>
            </a:pPr>
            <a:r>
              <a:rPr lang="en-US" sz="2000" dirty="0"/>
              <a:t>It should be emphasized, however, that the promotion of chanting practice was not some special idiosyncrasy of Zen Master Seung </a:t>
            </a:r>
            <a:r>
              <a:rPr lang="en-US" sz="2000" dirty="0" err="1"/>
              <a:t>Sahn's</a:t>
            </a:r>
            <a:r>
              <a:rPr lang="en-US" sz="2000" dirty="0"/>
              <a:t>. Nor is it some unique feature of Korean Buddhism. </a:t>
            </a:r>
          </a:p>
          <a:p>
            <a:pPr>
              <a:spcAft>
                <a:spcPts val="800"/>
              </a:spcAft>
            </a:pPr>
            <a:r>
              <a:rPr lang="en-US" sz="2000" dirty="0"/>
              <a:t>The Buddha taught his students to chant (the Metta Sutta, the Ratana Sutta, </a:t>
            </a:r>
            <a:r>
              <a:rPr lang="en-US" sz="2000" dirty="0" err="1"/>
              <a:t>etc</a:t>
            </a:r>
            <a:r>
              <a:rPr lang="en-US" sz="2000" dirty="0"/>
              <a:t>).</a:t>
            </a:r>
          </a:p>
          <a:p>
            <a:pPr>
              <a:spcAft>
                <a:spcPts val="800"/>
              </a:spcAft>
            </a:pPr>
            <a:r>
              <a:rPr lang="en-US" sz="2000" dirty="0"/>
              <a:t>Chanting is a universal activity in all Buddhist temples around the world (including "Zen" temples).</a:t>
            </a:r>
          </a:p>
          <a:p>
            <a:pPr>
              <a:spcAft>
                <a:spcPts val="800"/>
              </a:spcAft>
            </a:pPr>
            <a:r>
              <a:rPr lang="en-US" sz="2000" dirty="0"/>
              <a:t>Zen Master Yungming chanted the Great Dharani six times a day over a thousand years ago in China.</a:t>
            </a:r>
          </a:p>
          <a:p>
            <a:pPr>
              <a:spcAft>
                <a:spcPts val="800"/>
              </a:spcAft>
            </a:pPr>
            <a:r>
              <a:rPr lang="en-US" sz="2000" dirty="0"/>
              <a:t>Zen Master </a:t>
            </a:r>
            <a:r>
              <a:rPr lang="en-US" sz="2000" dirty="0" err="1"/>
              <a:t>Hakuin</a:t>
            </a:r>
            <a:r>
              <a:rPr lang="en-US" sz="2000" dirty="0"/>
              <a:t> was an enthusiastic advocate of chanting, especially the "Extend Life Ten Phrase Kannon Sutra", aka "Kanzeon chanting".</a:t>
            </a:r>
          </a:p>
          <a:p>
            <a:pPr>
              <a:spcAft>
                <a:spcPts val="800"/>
              </a:spcAft>
            </a:pPr>
            <a:r>
              <a:rPr lang="en-US" sz="2000" dirty="0"/>
              <a:t>And even D.T. Suzuki was forced to concede that any complete description of Zen practice, as it is really practiced and not just as D.T. Suzuki supposed it should be practiced, must include a discussion of </a:t>
            </a:r>
            <a:r>
              <a:rPr lang="en-US" sz="2000" dirty="0" err="1"/>
              <a:t>Dharanis</a:t>
            </a:r>
            <a:r>
              <a:rPr lang="en-US" sz="2000" dirty="0"/>
              <a:t>!</a:t>
            </a:r>
          </a:p>
          <a:p>
            <a:endParaRPr lang="en-US" dirty="0"/>
          </a:p>
        </p:txBody>
      </p:sp>
    </p:spTree>
    <p:extLst>
      <p:ext uri="{BB962C8B-B14F-4D97-AF65-F5344CB8AC3E}">
        <p14:creationId xmlns:p14="http://schemas.microsoft.com/office/powerpoint/2010/main" val="357065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57A3F6E-8C18-6867-4DE1-7BF68F2898A9}"/>
              </a:ext>
            </a:extLst>
          </p:cNvPr>
          <p:cNvSpPr>
            <a:spLocks noGrp="1"/>
          </p:cNvSpPr>
          <p:nvPr>
            <p:ph type="ftr" sz="quarter" idx="11"/>
          </p:nvPr>
        </p:nvSpPr>
        <p:spPr/>
        <p:txBody>
          <a:bodyPr/>
          <a:lstStyle/>
          <a:p>
            <a:r>
              <a:rPr lang="en-US"/>
              <a:t>Traditional Buddhist Chanting</a:t>
            </a:r>
          </a:p>
        </p:txBody>
      </p:sp>
      <p:sp>
        <p:nvSpPr>
          <p:cNvPr id="3" name="TextBox 2">
            <a:extLst>
              <a:ext uri="{FF2B5EF4-FFF2-40B4-BE49-F238E27FC236}">
                <a16:creationId xmlns:a16="http://schemas.microsoft.com/office/drawing/2014/main" id="{F4C047E8-45FA-D9FE-7C63-D164409A1870}"/>
              </a:ext>
            </a:extLst>
          </p:cNvPr>
          <p:cNvSpPr txBox="1"/>
          <p:nvPr/>
        </p:nvSpPr>
        <p:spPr>
          <a:xfrm>
            <a:off x="123371" y="101600"/>
            <a:ext cx="11821886" cy="604492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0.8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(Buddhist Chanting, Preview)</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Syllabus  at a glance:</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1. March, April: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Jijang Bosal Chanting</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2. May, June: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Ye </a:t>
            </a: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Bul</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 / Homage to the Three Jewels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3. </a:t>
            </a:r>
            <a:r>
              <a:rPr lang="en-US" sz="2000" b="1" dirty="0">
                <a:solidFill>
                  <a:prstClr val="black"/>
                </a:solidFill>
                <a:latin typeface="Calibri" panose="020F0502020204030204" pitchFamily="34" charset="0"/>
                <a:ea typeface="MS Mincho" panose="02020609040205080304" pitchFamily="49" charset="-128"/>
                <a:cs typeface="Times New Roman" panose="02020603050405020304" pitchFamily="18" charset="0"/>
              </a:rPr>
              <a:t>July, August</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Xuanzang's</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lang="en-US" sz="2000" b="1" dirty="0">
                <a:solidFill>
                  <a:prstClr val="black"/>
                </a:solidFill>
                <a:latin typeface="Calibri" panose="020F0502020204030204" pitchFamily="34" charset="0"/>
                <a:ea typeface="MS Mincho" panose="02020609040205080304" pitchFamily="49" charset="-128"/>
                <a:cs typeface="Times New Roman" panose="02020603050405020304" pitchFamily="18" charset="0"/>
              </a:rPr>
              <a:t>Heart Sutra</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4. September, October:</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0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Extend Life Ten Phrase Kannon Sutra (Kanzeon chanting)</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800" b="1"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5. Nove</a:t>
            </a:r>
            <a:r>
              <a:rPr lang="en-US" sz="2000" b="1"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mber</a:t>
            </a:r>
            <a:r>
              <a:rPr lang="en-US" sz="20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December:</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Great Dhāraṇī of Spiritually Sublime Phrases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20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6</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January (2024), February: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Kwanseum</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Bosal Chanting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pic>
        <p:nvPicPr>
          <p:cNvPr id="5" name="Picture 4" descr="A picture containing calendar&#10;&#10;Description automatically generated">
            <a:extLst>
              <a:ext uri="{FF2B5EF4-FFF2-40B4-BE49-F238E27FC236}">
                <a16:creationId xmlns:a16="http://schemas.microsoft.com/office/drawing/2014/main" id="{A892A45E-3B88-C5E7-E4AE-9F6A5DE51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3873" y="656771"/>
            <a:ext cx="4433831" cy="5544457"/>
          </a:xfrm>
          <a:prstGeom prst="rect">
            <a:avLst/>
          </a:prstGeom>
        </p:spPr>
      </p:pic>
    </p:spTree>
    <p:extLst>
      <p:ext uri="{BB962C8B-B14F-4D97-AF65-F5344CB8AC3E}">
        <p14:creationId xmlns:p14="http://schemas.microsoft.com/office/powerpoint/2010/main" val="927861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6361</TotalTime>
  <Words>3990</Words>
  <Application>Microsoft Office PowerPoint</Application>
  <PresentationFormat>Widescreen</PresentationFormat>
  <Paragraphs>191</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等线</vt:lpstr>
      <vt:lpstr>等线</vt:lpstr>
      <vt:lpstr>Malgun Gothic</vt:lpstr>
      <vt:lpstr>Public Sans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Steinmetz</dc:creator>
  <cp:lastModifiedBy>Curtis Steinmetz</cp:lastModifiedBy>
  <cp:revision>26</cp:revision>
  <dcterms:created xsi:type="dcterms:W3CDTF">2023-01-24T01:46:58Z</dcterms:created>
  <dcterms:modified xsi:type="dcterms:W3CDTF">2023-01-28T22:39:53Z</dcterms:modified>
</cp:coreProperties>
</file>